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3993-66CE-4621-8AF0-4742701EE7E4}" type="datetimeFigureOut">
              <a:rPr lang="en-NZ" smtClean="0"/>
              <a:pPr/>
              <a:t>16/10/2012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C68E-EE4E-40F1-A259-AB7158ED54D2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ucleic_acid_no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ast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284721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mod.org/wiki/GFF" TargetMode="External"/><Relationship Id="rId2" Type="http://schemas.openxmlformats.org/officeDocument/2006/relationships/hyperlink" Target="http://www.sequenceontology.org/gff3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File Formats</a:t>
            </a:r>
            <a:endParaRPr lang="en-NZ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John McCallum</a:t>
            </a:r>
          </a:p>
          <a:p>
            <a:r>
              <a:rPr lang="en-NZ" dirty="0" smtClean="0"/>
              <a:t>Marcus Davy</a:t>
            </a:r>
          </a:p>
          <a:p>
            <a:r>
              <a:rPr lang="en-NZ" dirty="0" smtClean="0"/>
              <a:t>Samantha Baldwin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NGS common File formats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NZ" sz="2400" i="1" dirty="0" smtClean="0"/>
              <a:t>Input and outputs should stick to standard common formats</a:t>
            </a:r>
          </a:p>
          <a:p>
            <a:pPr lvl="0">
              <a:buNone/>
            </a:pPr>
            <a:endParaRPr lang="en-NZ" sz="2400" i="1" dirty="0" smtClean="0"/>
          </a:p>
          <a:p>
            <a:pPr lvl="0"/>
            <a:r>
              <a:rPr lang="en-NZ" sz="2400" i="1" dirty="0" err="1" smtClean="0"/>
              <a:t>Fasta</a:t>
            </a:r>
            <a:r>
              <a:rPr lang="en-NZ" sz="2400" i="1" dirty="0" smtClean="0"/>
              <a:t> </a:t>
            </a:r>
            <a:r>
              <a:rPr lang="en-NZ" sz="2400" i="1" dirty="0"/>
              <a:t>– Raw nucleotide/peptide </a:t>
            </a:r>
            <a:r>
              <a:rPr lang="en-NZ" sz="2400" i="1" dirty="0" smtClean="0"/>
              <a:t>format</a:t>
            </a:r>
          </a:p>
          <a:p>
            <a:pPr lvl="0">
              <a:buNone/>
            </a:pPr>
            <a:r>
              <a:rPr lang="en-NZ" sz="2400" i="1" dirty="0" smtClean="0"/>
              <a:t>	</a:t>
            </a:r>
            <a:r>
              <a:rPr lang="en-NZ" sz="1800" i="1" dirty="0" smtClean="0"/>
              <a:t>(From Sanger sequencing, assembly etc)</a:t>
            </a:r>
          </a:p>
          <a:p>
            <a:pPr lvl="0">
              <a:buNone/>
            </a:pPr>
            <a:endParaRPr lang="en-NZ" sz="2400" dirty="0"/>
          </a:p>
          <a:p>
            <a:pPr lvl="0"/>
            <a:r>
              <a:rPr lang="en-NZ" sz="2400" i="1" dirty="0" err="1"/>
              <a:t>Fastq</a:t>
            </a:r>
            <a:r>
              <a:rPr lang="en-NZ" sz="2400" i="1" dirty="0"/>
              <a:t> – Raw sequence </a:t>
            </a:r>
            <a:r>
              <a:rPr lang="en-NZ" sz="2400" i="1" dirty="0" smtClean="0"/>
              <a:t>information</a:t>
            </a:r>
          </a:p>
          <a:p>
            <a:pPr lvl="0">
              <a:buNone/>
            </a:pPr>
            <a:r>
              <a:rPr lang="en-NZ" sz="2400" dirty="0" smtClean="0"/>
              <a:t>	</a:t>
            </a:r>
            <a:r>
              <a:rPr lang="en-NZ" sz="1800" i="1" dirty="0" smtClean="0"/>
              <a:t>(From NGS </a:t>
            </a:r>
            <a:r>
              <a:rPr lang="en-NZ" sz="1800" i="1" dirty="0" err="1" smtClean="0"/>
              <a:t>illumina</a:t>
            </a:r>
            <a:r>
              <a:rPr lang="en-NZ" sz="1800" i="1" dirty="0"/>
              <a:t> </a:t>
            </a:r>
            <a:r>
              <a:rPr lang="en-NZ" sz="1800" i="1" dirty="0" smtClean="0"/>
              <a:t>Roche 454 etc)</a:t>
            </a:r>
            <a:endParaRPr lang="en-NZ" sz="1800" dirty="0" smtClean="0"/>
          </a:p>
          <a:p>
            <a:pPr lvl="0">
              <a:buNone/>
            </a:pPr>
            <a:endParaRPr lang="en-NZ" sz="2400" dirty="0"/>
          </a:p>
          <a:p>
            <a:pPr lvl="0"/>
            <a:r>
              <a:rPr lang="en-NZ" sz="2400" i="1" dirty="0" err="1"/>
              <a:t>sam</a:t>
            </a:r>
            <a:r>
              <a:rPr lang="en-NZ" sz="2400" i="1" dirty="0"/>
              <a:t>/bam format – Sequence Alignment/Map </a:t>
            </a:r>
            <a:r>
              <a:rPr lang="en-NZ" sz="2400" i="1" dirty="0" smtClean="0"/>
              <a:t>format</a:t>
            </a:r>
          </a:p>
          <a:p>
            <a:pPr lvl="0">
              <a:buNone/>
            </a:pPr>
            <a:r>
              <a:rPr lang="en-NZ" sz="2400" dirty="0" smtClean="0"/>
              <a:t>	</a:t>
            </a:r>
            <a:r>
              <a:rPr lang="en-NZ" sz="1800" i="1" dirty="0" smtClean="0"/>
              <a:t>(Standard alignment </a:t>
            </a:r>
            <a:r>
              <a:rPr lang="en-NZ" sz="1800" i="1" dirty="0" err="1" smtClean="0"/>
              <a:t>mapper</a:t>
            </a:r>
            <a:r>
              <a:rPr lang="en-NZ" sz="1800" i="1" dirty="0" smtClean="0"/>
              <a:t> output format)</a:t>
            </a:r>
          </a:p>
          <a:p>
            <a:pPr lvl="0">
              <a:buNone/>
            </a:pPr>
            <a:endParaRPr lang="en-NZ" sz="2400" dirty="0"/>
          </a:p>
          <a:p>
            <a:pPr lvl="0"/>
            <a:r>
              <a:rPr lang="en-NZ" sz="2400" i="1" dirty="0"/>
              <a:t>GFF – General feature </a:t>
            </a:r>
            <a:r>
              <a:rPr lang="en-NZ" sz="2400" i="1" dirty="0" smtClean="0"/>
              <a:t>format</a:t>
            </a:r>
          </a:p>
          <a:p>
            <a:pPr lvl="1">
              <a:buNone/>
            </a:pPr>
            <a:r>
              <a:rPr lang="en-NZ" sz="1700" i="1" dirty="0" smtClean="0"/>
              <a:t>(Describes </a:t>
            </a:r>
            <a:r>
              <a:rPr lang="en-US" sz="1700" dirty="0" smtClean="0"/>
              <a:t>genes and other features of DNA, RNA and protein sequences)</a:t>
            </a:r>
          </a:p>
          <a:p>
            <a:pPr lvl="1">
              <a:buNone/>
            </a:pPr>
            <a:endParaRPr lang="en-US" sz="1700" i="1" dirty="0" smtClean="0"/>
          </a:p>
          <a:p>
            <a:pPr>
              <a:buNone/>
            </a:pPr>
            <a:endParaRPr lang="en-US" sz="2100" i="1" dirty="0" smtClean="0"/>
          </a:p>
          <a:p>
            <a:pPr lvl="1"/>
            <a:r>
              <a:rPr lang="en-US" sz="1700" i="1" dirty="0" smtClean="0"/>
              <a:t>Some standards are mature, others are evolving</a:t>
            </a:r>
            <a:endParaRPr lang="en-NZ" sz="1700" i="1" dirty="0" smtClean="0"/>
          </a:p>
          <a:p>
            <a:pPr lvl="0">
              <a:buNone/>
            </a:pPr>
            <a:endParaRPr lang="en-NZ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Fasta</a:t>
            </a:r>
            <a:r>
              <a:rPr lang="en-NZ" dirty="0" smtClean="0"/>
              <a:t> format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435280" cy="4061048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ext-based format for storing nucleotide/peptide sequence(s)</a:t>
            </a:r>
          </a:p>
          <a:p>
            <a:r>
              <a:rPr lang="en-US" sz="2400" dirty="0" smtClean="0"/>
              <a:t>Restricted to </a:t>
            </a:r>
            <a:r>
              <a:rPr lang="en-US" sz="2400" i="1" dirty="0" smtClean="0">
                <a:hlinkClick r:id="rId2"/>
              </a:rPr>
              <a:t>IUPAC </a:t>
            </a:r>
            <a:r>
              <a:rPr lang="en-US" sz="2400" i="1" dirty="0" smtClean="0"/>
              <a:t> alphabet </a:t>
            </a:r>
            <a:r>
              <a:rPr lang="en-US" sz="2400" dirty="0" smtClean="0"/>
              <a:t>letters</a:t>
            </a:r>
            <a:endParaRPr lang="en-US" sz="2400" i="1" dirty="0" smtClean="0"/>
          </a:p>
          <a:p>
            <a:pPr>
              <a:buNone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17087" y="256328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No space</a:t>
            </a:r>
            <a:endParaRPr lang="en-NZ" i="1" dirty="0">
              <a:solidFill>
                <a:srgbClr val="0070C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488702" y="2967343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110820" y="323612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Header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5616" y="3284984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Down Arrow 7"/>
          <p:cNvSpPr/>
          <p:nvPr/>
        </p:nvSpPr>
        <p:spPr>
          <a:xfrm>
            <a:off x="1125848" y="3789040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107504" y="3727408"/>
            <a:ext cx="918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Content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355976" y="1860633"/>
            <a:ext cx="288032" cy="5373216"/>
          </a:xfrm>
          <a:prstGeom prst="rightBrace">
            <a:avLst>
              <a:gd name="adj1" fmla="val 0"/>
              <a:gd name="adj2" fmla="val 5000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2547694" y="4776285"/>
            <a:ext cx="425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 Newline wrap usually at 60 - 80 characters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818567" y="572168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http://en.wikipedia.org/wiki/FASTA_format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119" y="3236434"/>
            <a:ext cx="77091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lnSpc>
                <a:spcPct val="120000"/>
              </a:lnSpc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&gt;gi|63055|emb|V00385.1| Part of the chicken 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ovalbumin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 X gene</a:t>
            </a:r>
          </a:p>
          <a:p>
            <a:pPr lvl="2">
              <a:lnSpc>
                <a:spcPct val="120000"/>
              </a:lnSpc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ACTGTGTCTTAGCACTCACTGCTTTGCTTCCTTCTTACAGGACAGATCAAAGATTTGCTTGTATCAAGCT </a:t>
            </a:r>
          </a:p>
          <a:p>
            <a:pPr lvl="2">
              <a:lnSpc>
                <a:spcPct val="120000"/>
              </a:lnSpc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CCACTGATCTTGATACAACGCTGGTCCTTGTTAATGCCATCTACTTCAAAGGGATGTGGAAGACAGCATT </a:t>
            </a:r>
          </a:p>
          <a:p>
            <a:pPr lvl="2">
              <a:lnSpc>
                <a:spcPct val="120000"/>
              </a:lnSpc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TAATGCAGAAGACACTCGAGAAATGCCCTTCCATGTAACAAAGGTAGGGGACGTAGTCACCGCTTCTGGG</a:t>
            </a:r>
          </a:p>
          <a:p>
            <a:pPr lvl="2">
              <a:lnSpc>
                <a:spcPct val="120000"/>
              </a:lnSpc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NZ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Fastq</a:t>
            </a:r>
            <a:r>
              <a:rPr lang="en-NZ" dirty="0" smtClean="0"/>
              <a:t> format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NZ" sz="2400" dirty="0" smtClean="0"/>
              <a:t>Four lines per sequence record</a:t>
            </a:r>
          </a:p>
          <a:p>
            <a:r>
              <a:rPr lang="en-NZ" sz="2400" dirty="0" smtClean="0"/>
              <a:t>Variable width format </a:t>
            </a:r>
            <a:r>
              <a:rPr lang="en-NZ" sz="2400" i="1" dirty="0" smtClean="0"/>
              <a:t>(header x=..., y=... not padded)</a:t>
            </a:r>
          </a:p>
          <a:p>
            <a:r>
              <a:rPr lang="en-NZ" sz="2400" i="1" dirty="0" smtClean="0"/>
              <a:t>Makes parsing </a:t>
            </a:r>
            <a:r>
              <a:rPr lang="en-NZ" sz="2400" i="1" dirty="0" smtClean="0"/>
              <a:t>the format more </a:t>
            </a:r>
            <a:r>
              <a:rPr lang="en-NZ" sz="2400" i="1" dirty="0" smtClean="0"/>
              <a:t>difficult</a:t>
            </a:r>
          </a:p>
          <a:p>
            <a:endParaRPr lang="en-NZ" sz="24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NZ" dirty="0" smtClean="0"/>
              <a:t>Line 1: @</a:t>
            </a:r>
            <a:r>
              <a:rPr lang="en-NZ" dirty="0" smtClean="0">
                <a:solidFill>
                  <a:srgbClr val="0070C0"/>
                </a:solidFill>
              </a:rPr>
              <a:t>Header</a:t>
            </a:r>
          </a:p>
          <a:p>
            <a:pPr lvl="2">
              <a:buNone/>
            </a:pPr>
            <a:r>
              <a:rPr lang="en-NZ" dirty="0" smtClean="0"/>
              <a:t>Line2: </a:t>
            </a:r>
            <a:r>
              <a:rPr lang="en-NZ" dirty="0" smtClean="0">
                <a:solidFill>
                  <a:srgbClr val="0070C0"/>
                </a:solidFill>
              </a:rPr>
              <a:t>Sequence string</a:t>
            </a:r>
          </a:p>
          <a:p>
            <a:pPr lvl="2">
              <a:buNone/>
            </a:pPr>
            <a:r>
              <a:rPr lang="en-NZ" dirty="0" smtClean="0"/>
              <a:t>Line3: +</a:t>
            </a:r>
            <a:r>
              <a:rPr lang="en-NZ" dirty="0" smtClean="0">
                <a:solidFill>
                  <a:srgbClr val="0070C0"/>
                </a:solidFill>
              </a:rPr>
              <a:t>Header    </a:t>
            </a:r>
            <a:r>
              <a:rPr lang="en-NZ" i="1" dirty="0" smtClean="0">
                <a:solidFill>
                  <a:srgbClr val="0070C0"/>
                </a:solidFill>
              </a:rPr>
              <a:t>(or just +)</a:t>
            </a:r>
            <a:endParaRPr lang="en-NZ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NZ" dirty="0" smtClean="0"/>
              <a:t>Line4: </a:t>
            </a:r>
            <a:r>
              <a:rPr lang="en-NZ" dirty="0" smtClean="0">
                <a:solidFill>
                  <a:srgbClr val="0070C0"/>
                </a:solidFill>
              </a:rPr>
              <a:t>Quality string</a:t>
            </a:r>
          </a:p>
          <a:p>
            <a:pPr>
              <a:buNone/>
            </a:pPr>
            <a:r>
              <a:rPr lang="en-NZ" sz="2400" dirty="0" smtClean="0">
                <a:solidFill>
                  <a:srgbClr val="0070C0"/>
                </a:solidFill>
              </a:rPr>
              <a:t>		</a:t>
            </a:r>
            <a:r>
              <a:rPr lang="en-NZ" sz="2400" dirty="0" smtClean="0"/>
              <a:t>...</a:t>
            </a:r>
          </a:p>
          <a:p>
            <a:pPr>
              <a:buNone/>
            </a:pPr>
            <a:endParaRPr lang="en-NZ" sz="2400" dirty="0"/>
          </a:p>
          <a:p>
            <a:pPr>
              <a:buNone/>
            </a:pPr>
            <a:endParaRPr lang="en-NZ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0327" y="6381328"/>
            <a:ext cx="341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u="sng" dirty="0" smtClean="0">
                <a:hlinkClick r:id="rId2"/>
              </a:rPr>
              <a:t>http://en.wikipedia.org/wiki/Fastq</a:t>
            </a:r>
            <a:endParaRPr lang="en-NZ" sz="2000" dirty="0" smtClean="0">
              <a:solidFill>
                <a:srgbClr val="0070C0"/>
              </a:solidFill>
            </a:endParaRPr>
          </a:p>
          <a:p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325" y="2185556"/>
            <a:ext cx="7742123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@HWI-EAS209_0025_FC427:6:1:1041:14884#ACAGTG/2</a:t>
            </a:r>
          </a:p>
          <a:p>
            <a:pPr lvl="1"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AATTTGTTTGTTTGTTGTTTATTTTTTTGTTAGTTTCGTTTGTTGTTTGTTTGGATTTCCTCTGTGTTGAGTATTT</a:t>
            </a:r>
          </a:p>
          <a:p>
            <a:pPr lvl="1"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+HWI-EAS209_0025_FC427:6:1:1041:14884#ACAGTG/2</a:t>
            </a:r>
          </a:p>
          <a:p>
            <a:pPr lvl="1">
              <a:buNone/>
            </a:pPr>
            <a:r>
              <a:rPr lang="en-NZ" sz="1200" dirty="0">
                <a:latin typeface="Courier New" pitchFamily="49" charset="0"/>
                <a:cs typeface="Courier New" pitchFamily="49" charset="0"/>
              </a:rPr>
              <a:t>_________QZNUSUISNQW__U^BBBBBBBBBBBBBBBBBBBBBBBBBBBBBBBBBBBBBBBBBBBBBBBBBBBB</a:t>
            </a:r>
          </a:p>
          <a:p>
            <a:endParaRPr lang="en-NZ" sz="2400" dirty="0" smtClean="0">
              <a:cs typeface="Courier New" pitchFamily="49" charset="0"/>
            </a:endParaRPr>
          </a:p>
          <a:p>
            <a:r>
              <a:rPr lang="en-NZ" sz="2400" dirty="0" err="1" smtClean="0">
                <a:cs typeface="Courier New" pitchFamily="49" charset="0"/>
              </a:rPr>
              <a:t>Illumina</a:t>
            </a:r>
            <a:r>
              <a:rPr lang="en-NZ" sz="2400" dirty="0" smtClean="0">
                <a:cs typeface="Courier New" pitchFamily="49" charset="0"/>
              </a:rPr>
              <a:t> header contains several fields</a:t>
            </a:r>
          </a:p>
          <a:p>
            <a:endParaRPr lang="en-NZ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HWI-EAS209	Unique machine identifier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0025		Run number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FC427		Unique 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flowcell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 identifier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6			Lane  number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1			Tile number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1041		X coordinate within tile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14884		Y coordinate within tile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#ACAGTG		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 barcode multiplexing index tag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/2			Pair number (1 or 2)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NZ" sz="1200" dirty="0">
              <a:cs typeface="Courier New" pitchFamily="49" charset="0"/>
            </a:endParaRPr>
          </a:p>
          <a:p>
            <a:pPr>
              <a:buNone/>
            </a:pPr>
            <a:endParaRPr lang="en-NZ" sz="1200" dirty="0" smtClean="0"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Fastq</a:t>
            </a:r>
            <a:r>
              <a:rPr lang="en-NZ" dirty="0" smtClean="0"/>
              <a:t> format header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3649" y="213285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Header</a:t>
            </a:r>
          </a:p>
        </p:txBody>
      </p:sp>
      <p:sp>
        <p:nvSpPr>
          <p:cNvPr id="6" name="Down Arrow 5"/>
          <p:cNvSpPr/>
          <p:nvPr/>
        </p:nvSpPr>
        <p:spPr>
          <a:xfrm>
            <a:off x="1104041" y="2181989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0" y="235817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Sequence</a:t>
            </a:r>
            <a:endParaRPr lang="en-NZ" i="1" dirty="0">
              <a:solidFill>
                <a:srgbClr val="0070C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105966" y="2430180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107504" y="279022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Quality</a:t>
            </a:r>
            <a:endParaRPr lang="en-NZ" i="1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105966" y="2871245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27584" y="1556792"/>
            <a:ext cx="252028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 single record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NZ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Fastq</a:t>
            </a:r>
            <a:r>
              <a:rPr lang="en-NZ" dirty="0" smtClean="0"/>
              <a:t> format quality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NZ" sz="1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NZ" sz="2800" i="1" dirty="0" smtClean="0">
                <a:cs typeface="Courier New" pitchFamily="49" charset="0"/>
              </a:rPr>
              <a:t>Quality scores encoded as ASCII characters</a:t>
            </a:r>
          </a:p>
          <a:p>
            <a:r>
              <a:rPr lang="en-NZ" sz="2800" i="1" dirty="0" smtClean="0">
                <a:cs typeface="Courier New" pitchFamily="49" charset="0"/>
              </a:rPr>
              <a:t>Format has been </a:t>
            </a:r>
            <a:r>
              <a:rPr lang="en-NZ" sz="2800" i="1" dirty="0" smtClean="0">
                <a:cs typeface="Courier New" pitchFamily="49" charset="0"/>
              </a:rPr>
              <a:t>evolving</a:t>
            </a:r>
            <a:endParaRPr lang="en-NZ" sz="2800" i="1" dirty="0">
              <a:cs typeface="Courier New" pitchFamily="49" charset="0"/>
            </a:endParaRPr>
          </a:p>
          <a:p>
            <a:pPr>
              <a:buNone/>
            </a:pP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SSSSSSSSSSSSSSSSSSSSSSSSSSSSSSSSSSSSSSSSS.....................................................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..........................XXXXXXXXXXXXXXXXXXXXXXXXXXXXXXXXXXXXXXXXXXXXXX......................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...............................IIIIIIIIIIIIIIIIIIIIIIIIIIIIIIIIIIIIIIIII......................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.................................JJJJJJJJJJJJJJJJJJJJJJJJJJJJJJJJJJJJJJJ......................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LLLLLLLLLLLLLLLLLLLLLLLLLLLLLLLLLLLLLLLLLL....................................................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!"#$%&amp;'()*+,-./0123456789:;&lt;=&gt;?@ABCDEFGHIJKLMNOPQRSTUVWXYZ[\]^_`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{|}~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|                         |    |        |                              |                     |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33                        59   64       73                            104                   126</a:t>
            </a:r>
          </a:p>
          <a:p>
            <a:pPr>
              <a:buNone/>
            </a:pPr>
            <a:endParaRPr lang="en-NZ" sz="1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S - Sanger        Phred+33,  raw reads typically (0, 40)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X - 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Solexa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       Solexa+64, raw reads typically (-5, 40)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I - 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1.3+ Phred+64,  raw reads typically (0, 40)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J - 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1.5+ Phred+64,  raw reads typically (3, 40)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   with 0=unused, 1=unused, 2=Read Segment Quality Control Indicator (bold) 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   (Note: See discussion above).</a:t>
            </a:r>
          </a:p>
          <a:p>
            <a:pPr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L - 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Illumina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1.8+ Phred+33,  raw reads typically (0, 41)</a:t>
            </a:r>
          </a:p>
          <a:p>
            <a:pPr>
              <a:buNone/>
            </a:pPr>
            <a:endParaRPr lang="en-NZ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NZ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NZ" sz="1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61653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NZ" i="1" u="sng" dirty="0" smtClean="0">
                <a:hlinkClick r:id="rId2"/>
              </a:rPr>
              <a:t>http://www.ncbi.nlm.nih.gov/pmc/articles/PMC2847217</a:t>
            </a:r>
            <a:r>
              <a:rPr lang="en-NZ" i="1" u="sng" dirty="0" smtClean="0">
                <a:hlinkClick r:id="rId2"/>
              </a:rPr>
              <a:t>/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48880"/>
            <a:ext cx="8229600" cy="4277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/>
              <a:t>SAM (Sequence Alignment/Map) format is a generic format for storing large nucleotide sequence alignments. SAM aims to be a format that:</a:t>
            </a:r>
          </a:p>
          <a:p>
            <a:pPr lvl="0"/>
            <a:r>
              <a:rPr lang="en-NZ" sz="2000" dirty="0"/>
              <a:t>Is </a:t>
            </a:r>
            <a:r>
              <a:rPr lang="en-NZ" sz="2000" b="1" dirty="0"/>
              <a:t>flexible</a:t>
            </a:r>
            <a:r>
              <a:rPr lang="en-NZ" sz="2000" dirty="0"/>
              <a:t> enough to store all the alignment information generated by various alignment programs;</a:t>
            </a:r>
          </a:p>
          <a:p>
            <a:pPr lvl="0"/>
            <a:r>
              <a:rPr lang="en-NZ" sz="2000" dirty="0"/>
              <a:t>Is </a:t>
            </a:r>
            <a:r>
              <a:rPr lang="en-NZ" sz="2000" b="1" dirty="0"/>
              <a:t>simple</a:t>
            </a:r>
            <a:r>
              <a:rPr lang="en-NZ" sz="2000" dirty="0"/>
              <a:t> enough to be easily generated by alignment programs or converted from existing alignment formats;</a:t>
            </a:r>
          </a:p>
          <a:p>
            <a:pPr lvl="0"/>
            <a:r>
              <a:rPr lang="en-NZ" sz="2000" dirty="0"/>
              <a:t>Is</a:t>
            </a:r>
            <a:r>
              <a:rPr lang="en-NZ" sz="2000" b="1" dirty="0"/>
              <a:t> compact </a:t>
            </a:r>
            <a:r>
              <a:rPr lang="en-NZ" sz="2000" dirty="0"/>
              <a:t>in file size;</a:t>
            </a:r>
          </a:p>
          <a:p>
            <a:pPr lvl="0"/>
            <a:r>
              <a:rPr lang="en-NZ" sz="2000" dirty="0"/>
              <a:t>Allows most of operations on the alignment to </a:t>
            </a:r>
            <a:r>
              <a:rPr lang="en-NZ" sz="2000" b="1" dirty="0"/>
              <a:t>work on a stream</a:t>
            </a:r>
            <a:r>
              <a:rPr lang="en-NZ" sz="2000" dirty="0"/>
              <a:t> without loading the whole alignment into memory;</a:t>
            </a:r>
          </a:p>
          <a:p>
            <a:pPr lvl="0"/>
            <a:r>
              <a:rPr lang="en-NZ" sz="2000" dirty="0"/>
              <a:t>Allows the file to be </a:t>
            </a:r>
            <a:r>
              <a:rPr lang="en-NZ" sz="2000" b="1" dirty="0"/>
              <a:t>indexed by genomic position</a:t>
            </a:r>
            <a:r>
              <a:rPr lang="en-NZ" sz="2000" dirty="0"/>
              <a:t> to efficiently retrieve all reads aligning to a locus.</a:t>
            </a:r>
          </a:p>
          <a:p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4535424" y="6388192"/>
            <a:ext cx="420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2"/>
              </a:rPr>
              <a:t>http://samtools.sourceforge.net/SAM1.pdf</a:t>
            </a:r>
          </a:p>
          <a:p>
            <a:endParaRPr lang="en-NZ" i="1" dirty="0" smtClean="0">
              <a:hlinkClick r:id="rId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Sequence alignment map (</a:t>
            </a:r>
            <a:r>
              <a:rPr lang="en-NZ" dirty="0" err="1" smtClean="0"/>
              <a:t>sam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5697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De </a:t>
            </a:r>
            <a:r>
              <a:rPr lang="en-US" sz="2400" b="1" i="1" dirty="0" smtClean="0"/>
              <a:t>facto</a:t>
            </a:r>
            <a:r>
              <a:rPr lang="en-US" sz="2400" b="1" dirty="0" smtClean="0"/>
              <a:t> </a:t>
            </a:r>
            <a:r>
              <a:rPr lang="en-US" sz="2400" dirty="0" smtClean="0"/>
              <a:t>standard for storing alignment data</a:t>
            </a:r>
            <a:endParaRPr lang="en-NZ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SAM format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fontScale="92500" lnSpcReduction="20000"/>
          </a:bodyPr>
          <a:lstStyle/>
          <a:p>
            <a:r>
              <a:rPr lang="en-NZ" sz="2600" dirty="0" smtClean="0"/>
              <a:t>SAM file </a:t>
            </a:r>
            <a:r>
              <a:rPr lang="en-NZ" sz="2600" dirty="0" smtClean="0"/>
              <a:t>–TAB delimited </a:t>
            </a:r>
            <a:r>
              <a:rPr lang="en-NZ" sz="2600" dirty="0"/>
              <a:t>text </a:t>
            </a:r>
            <a:r>
              <a:rPr lang="en-NZ" sz="2600" dirty="0" smtClean="0"/>
              <a:t>format</a:t>
            </a:r>
          </a:p>
          <a:p>
            <a:r>
              <a:rPr lang="en-NZ" sz="2600" dirty="0" smtClean="0"/>
              <a:t>BAM file – binary version</a:t>
            </a:r>
          </a:p>
          <a:p>
            <a:endParaRPr lang="en-NZ" sz="1800" dirty="0" smtClean="0">
              <a:cs typeface="Courier New" pitchFamily="49" charset="0"/>
            </a:endParaRPr>
          </a:p>
          <a:p>
            <a:endParaRPr lang="en-NZ" sz="1800" dirty="0" smtClean="0">
              <a:cs typeface="Courier New" pitchFamily="49" charset="0"/>
            </a:endParaRP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@HD VN:1.3 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SO:coordinate</a:t>
            </a:r>
            <a:endParaRPr lang="en-NZ" sz="1300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@SQ </a:t>
            </a:r>
            <a:r>
              <a:rPr lang="en-NZ" sz="1300" dirty="0" err="1" smtClean="0">
                <a:latin typeface="Courier New" pitchFamily="49" charset="0"/>
                <a:cs typeface="Courier New" pitchFamily="49" charset="0"/>
              </a:rPr>
              <a:t>SN:ref</a:t>
            </a: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 LN:45</a:t>
            </a: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r001 163 ref 7  30 8M2I4M1D3M = 37  39 TTAGATAAAGGATACTG *</a:t>
            </a: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r002   0 ref 9  30 3S6M1P1I4M *  0   0 AAAAGATAAGGATA    *</a:t>
            </a: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r003   0 ref 9  30 5H6M       *  0   0 AGCTAA *     NM:i:1</a:t>
            </a: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r004   0 ref 16 30 6M14N5M    *  0   0 ATAGCTTCAGC       *</a:t>
            </a: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r003  16 ref 29 30 6H5M       *  0   0 TAGGC *      NM:i:0</a:t>
            </a:r>
          </a:p>
          <a:p>
            <a:pPr lvl="3">
              <a:buNone/>
            </a:pPr>
            <a:r>
              <a:rPr lang="en-NZ" sz="1300" dirty="0" smtClean="0">
                <a:latin typeface="Courier New" pitchFamily="49" charset="0"/>
                <a:cs typeface="Courier New" pitchFamily="49" charset="0"/>
              </a:rPr>
              <a:t>r001  83 ref 37 30 9M         =  7 -39 CAGCGCCAT         *</a:t>
            </a:r>
          </a:p>
          <a:p>
            <a:pPr lvl="3">
              <a:buNone/>
            </a:pPr>
            <a:r>
              <a:rPr lang="en-NZ" sz="1300" i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endParaRPr lang="en-NZ" sz="24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NZ" sz="2400" i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457" y="284364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Header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53849" y="2892777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243708" y="3563724"/>
            <a:ext cx="114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0070C0"/>
                </a:solidFill>
              </a:rPr>
              <a:t>Alignment</a:t>
            </a:r>
            <a:endParaRPr lang="en-NZ" i="1" dirty="0">
              <a:solidFill>
                <a:srgbClr val="0070C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453849" y="3635732"/>
            <a:ext cx="144016" cy="288032"/>
          </a:xfrm>
          <a:prstGeom prst="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611560" y="5161093"/>
            <a:ext cx="8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endParaRPr lang="en-NZ" b="1" i="1" u="sng" dirty="0" smtClean="0">
              <a:hlinkClick r:id="rId2"/>
            </a:endParaRPr>
          </a:p>
          <a:p>
            <a:r>
              <a:rPr lang="en-NZ" i="1" dirty="0" smtClean="0"/>
              <a:t>SAM format specification: </a:t>
            </a:r>
            <a:r>
              <a:rPr lang="en-NZ" b="1" i="1" u="sng" dirty="0" smtClean="0">
                <a:hlinkClick r:id="rId2"/>
              </a:rPr>
              <a:t>http://samtools.sourceforge.net/SAM1.pdf</a:t>
            </a:r>
            <a:r>
              <a:rPr lang="en-NZ" b="1" i="1" dirty="0" smtClean="0"/>
              <a:t> </a:t>
            </a:r>
            <a:endParaRPr lang="en-NZ" dirty="0" smtClean="0"/>
          </a:p>
          <a:p>
            <a:endParaRPr lang="en-NZ" i="1" dirty="0" smtClean="0">
              <a:solidFill>
                <a:srgbClr val="FF0000"/>
              </a:solidFill>
            </a:endParaRPr>
          </a:p>
        </p:txBody>
      </p:sp>
      <p:pic>
        <p:nvPicPr>
          <p:cNvPr id="9" name="Picture 7" descr="exampleFeaturePl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508024"/>
            <a:ext cx="3633657" cy="120089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5536" y="4581128"/>
            <a:ext cx="838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SAMtools</a:t>
            </a:r>
            <a:r>
              <a:rPr lang="en-NZ" dirty="0" smtClean="0"/>
              <a:t> is a </a:t>
            </a:r>
            <a:r>
              <a:rPr lang="en-NZ" b="1" i="1" dirty="0" err="1" smtClean="0"/>
              <a:t>sourceforge</a:t>
            </a:r>
            <a:r>
              <a:rPr lang="en-NZ" dirty="0" smtClean="0"/>
              <a:t> project which provides utilities to manipulate SAM/BAM files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b="1" dirty="0" smtClean="0"/>
              <a:t>General Feature Format (GFF)</a:t>
            </a:r>
            <a:br>
              <a:rPr lang="en-NZ" b="1" dirty="0" smtClean="0"/>
            </a:br>
            <a:r>
              <a:rPr lang="en-NZ" b="1" dirty="0" smtClean="0"/>
              <a:t>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 delimited text format for describing genes and other features associated with DNA, RNA and Protein sequences. </a:t>
            </a:r>
          </a:p>
          <a:p>
            <a:r>
              <a:rPr lang="en-US" sz="2400" dirty="0" smtClean="0"/>
              <a:t>GFF files contain features and coordinates but no sequence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NZ" sz="1500" dirty="0" smtClean="0">
                <a:latin typeface="Courier New" pitchFamily="49" charset="0"/>
                <a:cs typeface="Courier New" pitchFamily="49" charset="0"/>
              </a:rPr>
              <a:t>##</a:t>
            </a:r>
            <a:r>
              <a:rPr lang="en-NZ" sz="1500" dirty="0" err="1" smtClean="0">
                <a:latin typeface="Courier New" pitchFamily="49" charset="0"/>
                <a:cs typeface="Courier New" pitchFamily="49" charset="0"/>
              </a:rPr>
              <a:t>gff</a:t>
            </a:r>
            <a:r>
              <a:rPr lang="en-NZ" sz="1500" dirty="0" smtClean="0">
                <a:latin typeface="Courier New" pitchFamily="49" charset="0"/>
                <a:cs typeface="Courier New" pitchFamily="49" charset="0"/>
              </a:rPr>
              <a:t>-version 3</a:t>
            </a:r>
          </a:p>
          <a:p>
            <a:pPr>
              <a:buNone/>
            </a:pPr>
            <a:r>
              <a:rPr lang="en-NZ" sz="1200" b="1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seqid</a:t>
            </a:r>
            <a:r>
              <a:rPr lang="en-NZ" sz="12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source	type	start	end	score	strand	phase	attributes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Ctg123	.	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Exon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	1300	1500 	.	+	.	ID=exon00001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Ctg123	.	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Exon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	1050	1500 	.	+	.	ID=exon00002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Ctg123	.	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Exon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	3000	3902 	.	+	.	ID=exon00003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Ctg123	.	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Exon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	5000	5500 	.	+	.	ID=exon00004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Ctg123	.	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Exon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	7000	9000	.	+	.	ID=exon00005</a:t>
            </a:r>
          </a:p>
          <a:p>
            <a:pPr>
              <a:buNone/>
            </a:pPr>
            <a:r>
              <a:rPr lang="en-NZ" sz="15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NZ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733256"/>
            <a:ext cx="450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hlinkClick r:id="rId2"/>
              </a:rPr>
              <a:t>http://www.sequenceontology.org/gff3.shtml</a:t>
            </a:r>
            <a:r>
              <a:rPr lang="en-NZ" i="1" dirty="0" smtClean="0"/>
              <a:t> </a:t>
            </a:r>
          </a:p>
          <a:p>
            <a:r>
              <a:rPr lang="en-NZ" i="1" dirty="0" smtClean="0">
                <a:hlinkClick r:id="rId3"/>
              </a:rPr>
              <a:t>http://gmod.org/wiki/GFF</a:t>
            </a:r>
            <a:r>
              <a:rPr lang="en-NZ" i="1" dirty="0" smtClean="0"/>
              <a:t> </a:t>
            </a:r>
          </a:p>
          <a:p>
            <a:endParaRPr lang="en-NZ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570</Words>
  <Application>Microsoft Office PowerPoint</Application>
  <PresentationFormat>On-screen Show (4:3)</PresentationFormat>
  <Paragraphs>135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File Formats</vt:lpstr>
      <vt:lpstr> NGS common File formats</vt:lpstr>
      <vt:lpstr>Fasta format</vt:lpstr>
      <vt:lpstr>Fastq format</vt:lpstr>
      <vt:lpstr>Fastq format header</vt:lpstr>
      <vt:lpstr>Fastq format quality</vt:lpstr>
      <vt:lpstr>Sequence alignment map (sam)</vt:lpstr>
      <vt:lpstr>SAM format structure</vt:lpstr>
      <vt:lpstr>General Feature Format (GFF)  </vt:lpstr>
    </vt:vector>
  </TitlesOfParts>
  <Company>Plant &amp; Food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Formats</dc:title>
  <dc:creator>hramwd</dc:creator>
  <cp:lastModifiedBy>hramwd</cp:lastModifiedBy>
  <cp:revision>14</cp:revision>
  <dcterms:created xsi:type="dcterms:W3CDTF">2012-10-15T08:12:08Z</dcterms:created>
  <dcterms:modified xsi:type="dcterms:W3CDTF">2012-10-16T02:48:41Z</dcterms:modified>
</cp:coreProperties>
</file>