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396F-3434-4249-8736-98F28BC55E4D}" type="datetimeFigureOut">
              <a:rPr lang="en-NZ" smtClean="0"/>
              <a:pPr/>
              <a:t>22/10/2012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2DD5-80E9-42F6-AD9B-D3AF658A0F80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biology.com/2010/11/5/20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/>
              <a:t>Large genomic data set manipulation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Why are large datasets a problem?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More difficult to manage</a:t>
            </a:r>
          </a:p>
          <a:p>
            <a:r>
              <a:rPr lang="en-NZ" sz="2800" dirty="0" smtClean="0"/>
              <a:t>Potential parsing issues if data not derived from automated data acquisition sources </a:t>
            </a:r>
          </a:p>
          <a:p>
            <a:r>
              <a:rPr lang="en-NZ" sz="2800" dirty="0" smtClean="0"/>
              <a:t>Computational constraints </a:t>
            </a:r>
            <a:r>
              <a:rPr lang="en-NZ" sz="2800" i="1" dirty="0" smtClean="0"/>
              <a:t>memory / disk</a:t>
            </a:r>
          </a:p>
          <a:p>
            <a:r>
              <a:rPr lang="en-NZ" sz="2800" dirty="0" smtClean="0"/>
              <a:t>Potential visualization, statistical summary interpretation issues</a:t>
            </a:r>
          </a:p>
          <a:p>
            <a:r>
              <a:rPr lang="en-NZ" sz="2800" dirty="0" smtClean="0"/>
              <a:t>Scalable?</a:t>
            </a:r>
          </a:p>
          <a:p>
            <a:endParaRPr lang="en-NZ" sz="2800" dirty="0" smtClean="0"/>
          </a:p>
          <a:p>
            <a:endParaRPr lang="en-NZ" sz="2800" i="1" dirty="0" smtClean="0">
              <a:solidFill>
                <a:srgbClr val="FF0000"/>
              </a:solidFill>
            </a:endParaRPr>
          </a:p>
          <a:p>
            <a:endParaRPr lang="en-NZ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Next generation sequencing context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800" dirty="0" smtClean="0"/>
              <a:t>Many thousands of records containing </a:t>
            </a:r>
            <a:r>
              <a:rPr lang="en-NZ" sz="2800" b="1" i="1" dirty="0"/>
              <a:t>s</a:t>
            </a:r>
            <a:r>
              <a:rPr lang="en-NZ" sz="2800" b="1" i="1" dirty="0" smtClean="0"/>
              <a:t>hort</a:t>
            </a:r>
            <a:r>
              <a:rPr lang="en-NZ" sz="2800" i="1" dirty="0" smtClean="0"/>
              <a:t> </a:t>
            </a:r>
            <a:r>
              <a:rPr lang="en-NZ" sz="2800" dirty="0" smtClean="0"/>
              <a:t>sequencing reads</a:t>
            </a:r>
          </a:p>
          <a:p>
            <a:r>
              <a:rPr lang="en-NZ" sz="2800" dirty="0" smtClean="0"/>
              <a:t>From a single experiment/sample/lane</a:t>
            </a:r>
          </a:p>
          <a:p>
            <a:r>
              <a:rPr lang="en-NZ" sz="2800" dirty="0" smtClean="0"/>
              <a:t>Amount of NGS sequence information is growing exponentially over time</a:t>
            </a:r>
            <a:endParaRPr lang="en-NZ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NZ" dirty="0" smtClean="0"/>
              <a:t>Information growth rate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fontAlgn="base">
              <a:spcAft>
                <a:spcPct val="0"/>
              </a:spcAft>
              <a:buFontTx/>
              <a:buChar char="»"/>
              <a:defRPr/>
            </a:pPr>
            <a:r>
              <a:rPr lang="en-US" sz="2400" kern="0" dirty="0" smtClean="0"/>
              <a:t>Exponential increase</a:t>
            </a:r>
          </a:p>
          <a:p>
            <a:pPr lvl="1" fontAlgn="base">
              <a:spcAft>
                <a:spcPct val="0"/>
              </a:spcAft>
              <a:buFontTx/>
              <a:buChar char="»"/>
              <a:defRPr/>
            </a:pPr>
            <a:r>
              <a:rPr lang="en-US" sz="2400" kern="0" dirty="0" smtClean="0"/>
              <a:t>Doubling time since 2004 is four to six months</a:t>
            </a:r>
          </a:p>
          <a:p>
            <a:pPr lvl="1" fontAlgn="base">
              <a:spcAft>
                <a:spcPct val="0"/>
              </a:spcAft>
              <a:buFontTx/>
              <a:buChar char="»"/>
              <a:defRPr/>
            </a:pPr>
            <a:r>
              <a:rPr lang="en-US" sz="2400" kern="0" dirty="0" smtClean="0"/>
              <a:t>Contrast with </a:t>
            </a:r>
            <a:r>
              <a:rPr lang="en-US" sz="2400" kern="0" dirty="0" err="1" smtClean="0"/>
              <a:t>Moores</a:t>
            </a:r>
            <a:r>
              <a:rPr lang="en-US" sz="2400" kern="0" dirty="0" smtClean="0"/>
              <a:t> law</a:t>
            </a:r>
          </a:p>
          <a:p>
            <a:pPr lvl="2" fontAlgn="base">
              <a:spcAft>
                <a:spcPct val="0"/>
              </a:spcAft>
              <a:buFontTx/>
              <a:buChar char="»"/>
              <a:defRPr/>
            </a:pPr>
            <a:r>
              <a:rPr lang="en-US" sz="1800" kern="0" dirty="0" smtClean="0">
                <a:latin typeface="Helvetica" pitchFamily="84" charset="0"/>
              </a:rPr>
              <a:t>The number of transistors that can be placed inexpensively on an integrated circuit has doubled approximately every two years</a:t>
            </a:r>
          </a:p>
          <a:p>
            <a:pPr lvl="2" fontAlgn="base">
              <a:spcAft>
                <a:spcPct val="0"/>
              </a:spcAft>
              <a:buFontTx/>
              <a:buChar char="»"/>
              <a:defRPr/>
            </a:pPr>
            <a:endParaRPr lang="en-US" sz="1800" kern="0" dirty="0" smtClean="0">
              <a:latin typeface="Helvetica" pitchFamily="84" charset="0"/>
            </a:endParaRPr>
          </a:p>
          <a:p>
            <a:pPr lvl="2" fontAlgn="base">
              <a:spcAft>
                <a:spcPct val="0"/>
              </a:spcAft>
              <a:defRPr/>
            </a:pPr>
            <a:endParaRPr lang="en-US" sz="1800" kern="0" dirty="0" smtClean="0">
              <a:latin typeface="Helvetica" pitchFamily="84" charset="0"/>
            </a:endParaRPr>
          </a:p>
          <a:p>
            <a:pPr lvl="0" algn="just" fontAlgn="base">
              <a:spcAft>
                <a:spcPct val="0"/>
              </a:spcAft>
              <a:buNone/>
              <a:defRPr/>
            </a:pPr>
            <a:r>
              <a:rPr lang="en-US" sz="1800" i="1" kern="0" dirty="0" smtClean="0"/>
              <a:t>“T</a:t>
            </a:r>
            <a:r>
              <a:rPr lang="en-US" sz="1800" i="1" kern="0" dirty="0" smtClean="0">
                <a:latin typeface="Helvetica" pitchFamily="84" charset="0"/>
              </a:rPr>
              <a:t>he cost of genome sequencing is now decreasing several times faster than the </a:t>
            </a:r>
            <a:r>
              <a:rPr lang="en-US" sz="1800" i="1" kern="0" dirty="0" smtClean="0">
                <a:latin typeface="Helvetica" pitchFamily="84" charset="0"/>
              </a:rPr>
              <a:t>cost of </a:t>
            </a:r>
            <a:r>
              <a:rPr lang="en-US" sz="1800" i="1" kern="0" dirty="0" smtClean="0">
                <a:latin typeface="Helvetica" pitchFamily="84" charset="0"/>
              </a:rPr>
              <a:t>storage, promising that at some time in the not too distant future it will cost less </a:t>
            </a:r>
            <a:r>
              <a:rPr lang="en-US" sz="1800" i="1" kern="0" dirty="0" smtClean="0">
                <a:latin typeface="Helvetica" pitchFamily="84" charset="0"/>
              </a:rPr>
              <a:t>to sequence </a:t>
            </a:r>
            <a:r>
              <a:rPr lang="en-US" sz="1800" i="1" kern="0" dirty="0" smtClean="0">
                <a:latin typeface="Helvetica" pitchFamily="84" charset="0"/>
              </a:rPr>
              <a:t>a base of DNA than to store it on a hard disk.</a:t>
            </a:r>
            <a:r>
              <a:rPr lang="en-US" sz="1800" i="1" kern="0" dirty="0" smtClean="0"/>
              <a:t>”</a:t>
            </a:r>
            <a:r>
              <a:rPr lang="en-US" sz="1800" i="1" kern="0" dirty="0" smtClean="0">
                <a:latin typeface="Helvetica" pitchFamily="84" charset="0"/>
              </a:rPr>
              <a:t>            </a:t>
            </a:r>
            <a:r>
              <a:rPr lang="en-US" sz="1800" i="1" u="sng" kern="0" dirty="0" smtClean="0">
                <a:solidFill>
                  <a:srgbClr val="0050B1"/>
                </a:solidFill>
                <a:latin typeface="Helvetica" pitchFamily="84" charset="0"/>
                <a:hlinkClick r:id="rId2"/>
              </a:rPr>
              <a:t>Lincoln Stein</a:t>
            </a:r>
            <a:endParaRPr lang="en-US" sz="1800" i="1" u="sng" kern="0" dirty="0" smtClean="0">
              <a:solidFill>
                <a:srgbClr val="0050B1"/>
              </a:solidFill>
              <a:latin typeface="Helvetica" pitchFamily="84" charset="0"/>
            </a:endParaRPr>
          </a:p>
          <a:p>
            <a:pPr lvl="0" fontAlgn="base">
              <a:spcAft>
                <a:spcPct val="0"/>
              </a:spcAft>
              <a:buNone/>
              <a:defRPr/>
            </a:pPr>
            <a:endParaRPr lang="en-US" sz="1800" i="1" kern="0" dirty="0" smtClean="0">
              <a:solidFill>
                <a:srgbClr val="0050B1"/>
              </a:solidFill>
              <a:latin typeface="Helvetica" pitchFamily="84" charset="0"/>
            </a:endParaRPr>
          </a:p>
          <a:p>
            <a:pPr lvl="0" fontAlgn="base">
              <a:spcAft>
                <a:spcPct val="0"/>
              </a:spcAft>
              <a:buNone/>
              <a:defRPr/>
            </a:pPr>
            <a:endParaRPr lang="en-US" sz="1800" i="1" kern="0" dirty="0" smtClean="0">
              <a:solidFill>
                <a:srgbClr val="0050B1"/>
              </a:solidFill>
              <a:latin typeface="Helvetica" pitchFamily="84" charset="0"/>
            </a:endParaRPr>
          </a:p>
          <a:p>
            <a:pPr lvl="0" fontAlgn="base">
              <a:spcAft>
                <a:spcPct val="0"/>
              </a:spcAft>
              <a:buNone/>
              <a:defRPr/>
            </a:pPr>
            <a:r>
              <a:rPr lang="en-US" sz="2000" i="1" kern="0" dirty="0" smtClean="0">
                <a:latin typeface="Helvetica" pitchFamily="84" charset="0"/>
              </a:rPr>
              <a:t>Need automated analysis methods to handle the growth rate</a:t>
            </a:r>
            <a:endParaRPr lang="en-US" sz="2000" kern="0" dirty="0" smtClean="0">
              <a:latin typeface="Helvetica" pitchFamily="84" charset="0"/>
            </a:endParaRPr>
          </a:p>
          <a:p>
            <a:endParaRPr lang="en-NZ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General approach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i="1" dirty="0" smtClean="0"/>
          </a:p>
          <a:p>
            <a:pPr>
              <a:buNone/>
            </a:pPr>
            <a:r>
              <a:rPr lang="en-US" sz="2800" i="1" dirty="0" smtClean="0"/>
              <a:t>Ideally use a Collaborative analysis framework</a:t>
            </a:r>
          </a:p>
          <a:p>
            <a:pPr>
              <a:buNone/>
            </a:pPr>
            <a:r>
              <a:rPr lang="en-US" sz="2800" i="1" dirty="0" smtClean="0"/>
              <a:t>Independent reproducibility/validation of results</a:t>
            </a:r>
          </a:p>
          <a:p>
            <a:pPr>
              <a:buNone/>
            </a:pPr>
            <a:r>
              <a:rPr lang="en-US" sz="2800" i="1" dirty="0" smtClean="0"/>
              <a:t>Transparency of workflow</a:t>
            </a:r>
          </a:p>
          <a:p>
            <a:pPr>
              <a:buNone/>
            </a:pPr>
            <a:r>
              <a:rPr lang="en-US" sz="2800" i="1" dirty="0" smtClean="0"/>
              <a:t>Work in a way to promote input form one to many researchers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NZ" sz="2800" dirty="0"/>
          </a:p>
        </p:txBody>
      </p:sp>
      <p:pic>
        <p:nvPicPr>
          <p:cNvPr id="4" name="Picture 3" descr="g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404664"/>
            <a:ext cx="1727792" cy="1295844"/>
          </a:xfrm>
          <a:prstGeom prst="rect">
            <a:avLst/>
          </a:prstGeom>
        </p:spPr>
      </p:pic>
      <p:pic>
        <p:nvPicPr>
          <p:cNvPr id="5" name="Picture 4" descr="MediaWik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0"/>
            <a:ext cx="1714891" cy="1714891"/>
          </a:xfrm>
          <a:prstGeom prst="rect">
            <a:avLst/>
          </a:prstGeom>
        </p:spPr>
      </p:pic>
      <p:pic>
        <p:nvPicPr>
          <p:cNvPr id="6" name="Picture 5" descr="galaxyLogoTrim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6021288"/>
            <a:ext cx="2016224" cy="5590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Prototyping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Autofit/>
          </a:bodyPr>
          <a:lstStyle/>
          <a:p>
            <a:r>
              <a:rPr lang="en-NZ" sz="2800" dirty="0" smtClean="0"/>
              <a:t>In order to work with large datasets a good approach is to break down the amount of information into a manageable amount for testing</a:t>
            </a:r>
          </a:p>
          <a:p>
            <a:r>
              <a:rPr lang="en-NZ" sz="2800" dirty="0" smtClean="0"/>
              <a:t>Sequentially sample ~1% of the data using head/tail (available in </a:t>
            </a:r>
            <a:r>
              <a:rPr lang="en-NZ" sz="2800" dirty="0" err="1" smtClean="0"/>
              <a:t>unix</a:t>
            </a:r>
            <a:r>
              <a:rPr lang="en-NZ" sz="2800" dirty="0" smtClean="0"/>
              <a:t> and in R)</a:t>
            </a:r>
          </a:p>
          <a:p>
            <a:r>
              <a:rPr lang="en-NZ" sz="2800" dirty="0" smtClean="0"/>
              <a:t>Randomly sample records for prototyping</a:t>
            </a:r>
          </a:p>
          <a:p>
            <a:r>
              <a:rPr lang="en-NZ" sz="2800" dirty="0" smtClean="0"/>
              <a:t>Batch processing can then run in </a:t>
            </a:r>
          </a:p>
          <a:p>
            <a:pPr lvl="1">
              <a:buNone/>
            </a:pPr>
            <a:r>
              <a:rPr lang="en-NZ" dirty="0" smtClean="0"/>
              <a:t>seconds/minutes/hours</a:t>
            </a:r>
          </a:p>
          <a:p>
            <a:pPr lvl="1">
              <a:buNone/>
            </a:pPr>
            <a:endParaRPr lang="en-NZ" dirty="0" smtClean="0"/>
          </a:p>
          <a:p>
            <a:pPr lvl="1">
              <a:buNone/>
            </a:pPr>
            <a:r>
              <a:rPr lang="en-NZ" sz="2400" i="1" dirty="0" smtClean="0"/>
              <a:t>Processes taking &gt; 1 day </a:t>
            </a:r>
            <a:r>
              <a:rPr lang="en-NZ" sz="2400" i="1" dirty="0" smtClean="0"/>
              <a:t>is too long – loose your train of thought</a:t>
            </a:r>
            <a:endParaRPr lang="en-NZ" sz="24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Sampling example using </a:t>
            </a:r>
            <a:r>
              <a:rPr lang="en-NZ" dirty="0" err="1" smtClean="0"/>
              <a:t>ShortRead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ShortRead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NZ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## Documentation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FastqSampler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NZ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sp  &lt;- 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SolexaPath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system.file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extdata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', package='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ShortRead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fl  &lt;- 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file.path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analysisPath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(sp), "s_1_sequence.txt")</a:t>
            </a:r>
          </a:p>
          <a:p>
            <a:pPr>
              <a:buNone/>
            </a:pPr>
            <a:endParaRPr lang="en-NZ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f   &lt;- 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FastqSampler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(fl, 50)</a:t>
            </a:r>
          </a:p>
          <a:p>
            <a:pPr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rfq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&lt;- yield(f)    # sample of size n=50</a:t>
            </a:r>
          </a:p>
          <a:p>
            <a:pPr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sread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NZ" sz="1200" dirty="0" err="1" smtClean="0">
                <a:latin typeface="Courier New" pitchFamily="49" charset="0"/>
                <a:cs typeface="Courier New" pitchFamily="49" charset="0"/>
              </a:rPr>
              <a:t>rfq</a:t>
            </a: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NZ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NZ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DNAStringSet</a:t>
            </a: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instance of length 50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width </a:t>
            </a:r>
            <a:r>
              <a:rPr lang="en-NZ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NZ" sz="12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[1]    36 GATTTTATTGGTATCAGGGTTAATCGTGCCAAGAAA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[2]    36 GATTTCTTACCTATTAGTGGTTGAACAGCATCGGAC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[3]    36 GTATGCCGCATGACCTTTCCCATCTTGGCTTTCTTG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[4]    36 GGTAAAAATTTTAATTTTTGCCGCTGAGGGGTTGAC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[5]    36 GGTTATTAAAGAGATTATTTGTCTCCAGCCACTTAA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[6]    36 GTTGAAATGGTAATAAGACGACCAATCTGACCAGCC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[7]    36 GTACGCTGGACTTTGTAGGATACCCTCGCTTTCCTT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[8]    36 GACATTATGGGTCTGCAAGCTGCTTATGCTAATTTT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[9]    36 GTTCTGGCGCTCGCCCTGGTCGTCCGCAGCCGTTGG</a:t>
            </a:r>
          </a:p>
          <a:p>
            <a:pPr>
              <a:buNone/>
            </a:pPr>
            <a:r>
              <a:rPr lang="en-NZ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...   ...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2444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Code snippet in R;</a:t>
            </a:r>
            <a:endParaRPr lang="en-NZ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5229200"/>
            <a:ext cx="369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Eliminate any potential spatial effects</a:t>
            </a:r>
            <a:endParaRPr lang="en-NZ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Sanity checking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Assumptions in workflow can propagate errors</a:t>
            </a:r>
          </a:p>
          <a:p>
            <a:r>
              <a:rPr lang="en-NZ" dirty="0" smtClean="0"/>
              <a:t>Think of an independent validation every few steps of programming to sanity check your work</a:t>
            </a:r>
          </a:p>
          <a:p>
            <a:pPr>
              <a:buNone/>
            </a:pPr>
            <a:endParaRPr lang="en-NZ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NZ" i="1" dirty="0" smtClean="0"/>
              <a:t>e.g. Sanity check if file with .</a:t>
            </a:r>
            <a:r>
              <a:rPr lang="en-NZ" i="1" dirty="0" err="1" smtClean="0"/>
              <a:t>sam</a:t>
            </a:r>
            <a:r>
              <a:rPr lang="en-NZ" i="1" dirty="0" smtClean="0"/>
              <a:t> extension exists</a:t>
            </a:r>
          </a:p>
          <a:p>
            <a:pPr>
              <a:buNone/>
            </a:pPr>
            <a:r>
              <a:rPr lang="en-NZ" dirty="0" smtClean="0">
                <a:solidFill>
                  <a:srgbClr val="0070C0"/>
                </a:solidFill>
              </a:rPr>
              <a:t>$  </a:t>
            </a:r>
            <a:r>
              <a:rPr lang="en-NZ" dirty="0" err="1" smtClean="0">
                <a:solidFill>
                  <a:srgbClr val="0070C0"/>
                </a:solidFill>
              </a:rPr>
              <a:t>ls</a:t>
            </a:r>
            <a:r>
              <a:rPr lang="en-NZ" dirty="0" smtClean="0">
                <a:solidFill>
                  <a:srgbClr val="0070C0"/>
                </a:solidFill>
              </a:rPr>
              <a:t> -l | </a:t>
            </a:r>
            <a:r>
              <a:rPr lang="en-NZ" dirty="0" err="1" smtClean="0">
                <a:solidFill>
                  <a:srgbClr val="0070C0"/>
                </a:solidFill>
              </a:rPr>
              <a:t>grep</a:t>
            </a:r>
            <a:r>
              <a:rPr lang="en-NZ" dirty="0" smtClean="0">
                <a:solidFill>
                  <a:srgbClr val="0070C0"/>
                </a:solidFill>
              </a:rPr>
              <a:t> \\.sam$</a:t>
            </a:r>
            <a:endParaRPr lang="en-NZ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NZ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425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Large genomic data set manipulation</vt:lpstr>
      <vt:lpstr>Why are large datasets a problem? </vt:lpstr>
      <vt:lpstr>Next generation sequencing context</vt:lpstr>
      <vt:lpstr>Information growth rate </vt:lpstr>
      <vt:lpstr>General approach</vt:lpstr>
      <vt:lpstr>Prototyping</vt:lpstr>
      <vt:lpstr>Sampling example using ShortRead</vt:lpstr>
      <vt:lpstr>Sanity checking</vt:lpstr>
    </vt:vector>
  </TitlesOfParts>
  <Company>Plant &amp; Food Research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genomic data set manipulation</dc:title>
  <dc:creator>hramwd</dc:creator>
  <cp:lastModifiedBy>hramwd</cp:lastModifiedBy>
  <cp:revision>10</cp:revision>
  <dcterms:created xsi:type="dcterms:W3CDTF">2012-10-15T08:05:39Z</dcterms:created>
  <dcterms:modified xsi:type="dcterms:W3CDTF">2012-10-22T09:35:40Z</dcterms:modified>
</cp:coreProperties>
</file>