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3" r:id="rId7"/>
    <p:sldId id="264" r:id="rId8"/>
    <p:sldId id="265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0" autoAdjust="0"/>
  </p:normalViewPr>
  <p:slideViewPr>
    <p:cSldViewPr>
      <p:cViewPr varScale="1">
        <p:scale>
          <a:sx n="79" d="100"/>
          <a:sy n="79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DCE1-32CF-4B23-B657-F8CB703CCE47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D5E0-DB25-4BB8-B6B1-C0C95466C3FD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bioconductor.org/packages/2.10/bioc/html/Rsamtoo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9505943" TargetMode="External"/><Relationship Id="rId2" Type="http://schemas.openxmlformats.org/officeDocument/2006/relationships/hyperlink" Target="http://samtools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mosaik-aligner/" TargetMode="External"/><Relationship Id="rId13" Type="http://schemas.openxmlformats.org/officeDocument/2006/relationships/hyperlink" Target="http://www.well.ox.ac.uk/project-stampy" TargetMode="External"/><Relationship Id="rId3" Type="http://schemas.openxmlformats.org/officeDocument/2006/relationships/hyperlink" Target="http://bowtie-bio.sourceforge.net/index.shtml" TargetMode="External"/><Relationship Id="rId7" Type="http://schemas.openxmlformats.org/officeDocument/2006/relationships/hyperlink" Target="http://www.bx.psu.edu/miller_lab/" TargetMode="External"/><Relationship Id="rId12" Type="http://schemas.openxmlformats.org/officeDocument/2006/relationships/hyperlink" Target="http://www.sanger.ac.uk/Software/analysis/SSAHA2/" TargetMode="External"/><Relationship Id="rId2" Type="http://schemas.openxmlformats.org/officeDocument/2006/relationships/hyperlink" Target="https://secure.genome.ucla.edu/index.php/BFAST" TargetMode="External"/><Relationship Id="rId16" Type="http://schemas.openxmlformats.org/officeDocument/2006/relationships/hyperlink" Target="http://samtools.sourceforge.net/swlist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h.umich.edu/csg/pha/karma/" TargetMode="External"/><Relationship Id="rId11" Type="http://schemas.openxmlformats.org/officeDocument/2006/relationships/hyperlink" Target="http://solidsoftwaretools.com/gf/project/sam/" TargetMode="External"/><Relationship Id="rId5" Type="http://schemas.openxmlformats.org/officeDocument/2006/relationships/hyperlink" Target="http://sourceforge.net/apps/mediawiki/gemlibrary/index.php?title=The_GEM_library" TargetMode="External"/><Relationship Id="rId15" Type="http://schemas.openxmlformats.org/officeDocument/2006/relationships/hyperlink" Target="http://tophat.cbcb.umd.edu/" TargetMode="External"/><Relationship Id="rId10" Type="http://schemas.openxmlformats.org/officeDocument/2006/relationships/hyperlink" Target="http://snpomatic.sourceforge.net/" TargetMode="External"/><Relationship Id="rId4" Type="http://schemas.openxmlformats.org/officeDocument/2006/relationships/hyperlink" Target="http://bio-bwa.sourceforge.net/" TargetMode="External"/><Relationship Id="rId9" Type="http://schemas.openxmlformats.org/officeDocument/2006/relationships/hyperlink" Target="http://novocraft.com/" TargetMode="External"/><Relationship Id="rId14" Type="http://schemas.openxmlformats.org/officeDocument/2006/relationships/hyperlink" Target="http://www.well.ox.ac.uk/dr-gerton-lunte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gambit-viewer/" TargetMode="External"/><Relationship Id="rId13" Type="http://schemas.openxmlformats.org/officeDocument/2006/relationships/hyperlink" Target="http://www.bioviz.org/igb" TargetMode="External"/><Relationship Id="rId18" Type="http://schemas.openxmlformats.org/officeDocument/2006/relationships/hyperlink" Target="http://people.virginia.edu/~arq5x/" TargetMode="External"/><Relationship Id="rId3" Type="http://schemas.openxmlformats.org/officeDocument/2006/relationships/hyperlink" Target="http://bamview.sourceforge.net/" TargetMode="External"/><Relationship Id="rId21" Type="http://schemas.openxmlformats.org/officeDocument/2006/relationships/hyperlink" Target="http://vancouvershortr.sourceforge.net/" TargetMode="External"/><Relationship Id="rId7" Type="http://schemas.openxmlformats.org/officeDocument/2006/relationships/hyperlink" Target="http://dnaa.sourceforge.net/" TargetMode="External"/><Relationship Id="rId12" Type="http://schemas.openxmlformats.org/officeDocument/2006/relationships/hyperlink" Target="http://genomeview.sourceforge.net/" TargetMode="External"/><Relationship Id="rId17" Type="http://schemas.openxmlformats.org/officeDocument/2006/relationships/hyperlink" Target="http://people.virginia.edu/~arq5x/utilities.html" TargetMode="External"/><Relationship Id="rId2" Type="http://schemas.openxmlformats.org/officeDocument/2006/relationships/hyperlink" Target="http://sourceforge.net/projects/bamtools/" TargetMode="External"/><Relationship Id="rId16" Type="http://schemas.openxmlformats.org/officeDocument/2006/relationships/hyperlink" Target="http://bioinformatics.zj.cn/magicviewer/" TargetMode="External"/><Relationship Id="rId20" Type="http://schemas.openxmlformats.org/officeDocument/2006/relationships/hyperlink" Target="http://bioinf.scri.ac.uk/tabl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breakdancer/" TargetMode="External"/><Relationship Id="rId11" Type="http://schemas.openxmlformats.org/officeDocument/2006/relationships/hyperlink" Target="http://gmod.org/wiki/Main_Page" TargetMode="External"/><Relationship Id="rId5" Type="http://schemas.openxmlformats.org/officeDocument/2006/relationships/hyperlink" Target="http://code.google.com/p/bedtools/" TargetMode="External"/><Relationship Id="rId15" Type="http://schemas.openxmlformats.org/officeDocument/2006/relationships/hyperlink" Target="http://www.sanger.ac.uk/Software/analysis/lookseq/" TargetMode="External"/><Relationship Id="rId23" Type="http://schemas.openxmlformats.org/officeDocument/2006/relationships/hyperlink" Target="http://samtools.sourceforge.net/swlist.shtml" TargetMode="External"/><Relationship Id="rId10" Type="http://schemas.openxmlformats.org/officeDocument/2006/relationships/hyperlink" Target="http://www.broadinstitute.org/gsa/wiki/index.php/The_Genome_Analysis_Toolkit" TargetMode="External"/><Relationship Id="rId19" Type="http://schemas.openxmlformats.org/officeDocument/2006/relationships/hyperlink" Target="http://compbio.cs.toronto.edu/savant/" TargetMode="External"/><Relationship Id="rId4" Type="http://schemas.openxmlformats.org/officeDocument/2006/relationships/hyperlink" Target="http://www.sanger.ac.uk/resources/software/artemis/" TargetMode="External"/><Relationship Id="rId9" Type="http://schemas.openxmlformats.org/officeDocument/2006/relationships/hyperlink" Target="http://staden.sourceforge.net/" TargetMode="External"/><Relationship Id="rId14" Type="http://schemas.openxmlformats.org/officeDocument/2006/relationships/hyperlink" Target="http://www.broadinstitute.org/igv/" TargetMode="External"/><Relationship Id="rId22" Type="http://schemas.openxmlformats.org/officeDocument/2006/relationships/hyperlink" Target="http://varscan.sourceforge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otato.wordpress.com/2010/08/25/samtool-bitwise-flag-paired-reads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ard.sourceforge.net/explain-flag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tools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Samtools</a:t>
            </a:r>
            <a:endParaRPr lang="en-NZ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John McCallum</a:t>
            </a:r>
          </a:p>
          <a:p>
            <a:r>
              <a:rPr lang="en-NZ" dirty="0" smtClean="0"/>
              <a:t>Marcus Davy</a:t>
            </a:r>
          </a:p>
          <a:p>
            <a:r>
              <a:rPr lang="en-NZ" dirty="0" smtClean="0"/>
              <a:t>Samantha Baldwin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Rsamtools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25000" lnSpcReduction="20000"/>
          </a:bodyPr>
          <a:lstStyle/>
          <a:p>
            <a:r>
              <a:rPr lang="en-NZ" sz="8000" dirty="0" err="1" smtClean="0"/>
              <a:t>Rsamtools</a:t>
            </a:r>
            <a:r>
              <a:rPr lang="en-NZ" sz="8000" dirty="0" smtClean="0"/>
              <a:t> is a </a:t>
            </a:r>
            <a:r>
              <a:rPr lang="en-NZ" sz="8000" dirty="0" err="1" smtClean="0"/>
              <a:t>Bioconductor</a:t>
            </a:r>
            <a:r>
              <a:rPr lang="en-NZ" sz="8000" dirty="0" smtClean="0"/>
              <a:t> package</a:t>
            </a:r>
          </a:p>
          <a:p>
            <a:pPr>
              <a:buNone/>
            </a:pPr>
            <a:endParaRPr lang="en-NZ" sz="8000" dirty="0" smtClean="0"/>
          </a:p>
          <a:p>
            <a:pPr>
              <a:buNone/>
            </a:pPr>
            <a:r>
              <a:rPr lang="en-NZ" sz="8000" i="1" dirty="0" smtClean="0">
                <a:hlinkClick r:id="rId2"/>
              </a:rPr>
              <a:t>http://www.bioconductor.org/packages/2.10/bioc/html/Rsamtools.html</a:t>
            </a:r>
            <a:endParaRPr lang="en-NZ" sz="8000" i="1" dirty="0" smtClean="0"/>
          </a:p>
          <a:p>
            <a:endParaRPr lang="en-NZ" sz="8000" dirty="0" smtClean="0"/>
          </a:p>
          <a:p>
            <a:r>
              <a:rPr lang="en-US" sz="8000" i="1" dirty="0" smtClean="0"/>
              <a:t>The package provides an interface for R to efficiently access </a:t>
            </a:r>
            <a:r>
              <a:rPr lang="en-US" sz="8000" dirty="0" smtClean="0"/>
              <a:t>and</a:t>
            </a:r>
            <a:r>
              <a:rPr lang="en-US" sz="8000" i="1" dirty="0" smtClean="0"/>
              <a:t> </a:t>
            </a:r>
            <a:r>
              <a:rPr lang="pt-BR" sz="8000" dirty="0" smtClean="0"/>
              <a:t>import </a:t>
            </a:r>
            <a:r>
              <a:rPr lang="pt-BR" sz="8000" dirty="0"/>
              <a:t>BAM les into R</a:t>
            </a:r>
            <a:endParaRPr lang="en-US" sz="8000" i="1" dirty="0" smtClean="0"/>
          </a:p>
          <a:p>
            <a:endParaRPr lang="en-US" sz="8000" i="1" dirty="0" smtClean="0"/>
          </a:p>
          <a:p>
            <a:r>
              <a:rPr lang="en-US" sz="8000" dirty="0"/>
              <a:t>F</a:t>
            </a:r>
            <a:r>
              <a:rPr lang="en-US" sz="8000" dirty="0" smtClean="0"/>
              <a:t>acility </a:t>
            </a:r>
            <a:r>
              <a:rPr lang="en-US" sz="8000" dirty="0"/>
              <a:t>for </a:t>
            </a:r>
            <a:r>
              <a:rPr lang="en-US" sz="8000" dirty="0" smtClean="0"/>
              <a:t>file </a:t>
            </a:r>
            <a:r>
              <a:rPr lang="en-US" sz="8000" dirty="0"/>
              <a:t>access such as record </a:t>
            </a:r>
            <a:r>
              <a:rPr lang="en-US" sz="8000" dirty="0" smtClean="0"/>
              <a:t>counting, index file </a:t>
            </a:r>
            <a:r>
              <a:rPr lang="en-US" sz="8000" dirty="0"/>
              <a:t>creation, and </a:t>
            </a:r>
            <a:r>
              <a:rPr lang="en-US" sz="8000" dirty="0" smtClean="0"/>
              <a:t>filtering </a:t>
            </a:r>
            <a:r>
              <a:rPr lang="en-US" sz="8000" dirty="0"/>
              <a:t>to create new </a:t>
            </a:r>
            <a:r>
              <a:rPr lang="en-US" sz="8000" dirty="0" smtClean="0"/>
              <a:t>files </a:t>
            </a:r>
            <a:r>
              <a:rPr lang="en-US" sz="8000" dirty="0"/>
              <a:t>containing subsets of </a:t>
            </a:r>
            <a:r>
              <a:rPr lang="en-US" sz="8000" dirty="0" smtClean="0"/>
              <a:t>the </a:t>
            </a:r>
            <a:r>
              <a:rPr lang="en-NZ" sz="8000" dirty="0" smtClean="0"/>
              <a:t>original.</a:t>
            </a:r>
          </a:p>
          <a:p>
            <a:endParaRPr lang="en-US" sz="8000" i="1" dirty="0"/>
          </a:p>
          <a:p>
            <a:r>
              <a:rPr lang="en-US" sz="8000" dirty="0" err="1"/>
              <a:t>Rsamtools</a:t>
            </a:r>
            <a:r>
              <a:rPr lang="en-US" sz="8000" dirty="0"/>
              <a:t> is as a starting point for </a:t>
            </a:r>
            <a:r>
              <a:rPr lang="en-US" sz="8000" dirty="0" smtClean="0"/>
              <a:t>creating </a:t>
            </a:r>
            <a:r>
              <a:rPr lang="en-US" sz="8000" dirty="0"/>
              <a:t>R objects suitable for a diversity of </a:t>
            </a:r>
            <a:r>
              <a:rPr lang="en-US" sz="8000" dirty="0" err="1" smtClean="0"/>
              <a:t>workfows</a:t>
            </a:r>
            <a:r>
              <a:rPr lang="en-US" sz="8000" dirty="0"/>
              <a:t>, e.g</a:t>
            </a:r>
            <a:r>
              <a:rPr lang="en-US" sz="8000" dirty="0" smtClean="0"/>
              <a:t>. </a:t>
            </a:r>
            <a:r>
              <a:rPr lang="en-US" sz="8000" b="1" i="1" dirty="0" err="1"/>
              <a:t>AlignedRead</a:t>
            </a:r>
            <a:r>
              <a:rPr lang="en-US" sz="8000" b="1" i="1" dirty="0"/>
              <a:t> </a:t>
            </a:r>
            <a:r>
              <a:rPr lang="en-US" sz="8000" dirty="0" smtClean="0"/>
              <a:t>objects </a:t>
            </a:r>
            <a:r>
              <a:rPr lang="en-NZ" sz="8000" dirty="0" smtClean="0"/>
              <a:t>in </a:t>
            </a:r>
            <a:r>
              <a:rPr lang="en-NZ" sz="8000" dirty="0"/>
              <a:t>the</a:t>
            </a:r>
            <a:r>
              <a:rPr lang="en-NZ" sz="8000" b="1" i="1" dirty="0"/>
              <a:t> </a:t>
            </a:r>
            <a:r>
              <a:rPr lang="en-NZ" sz="8000" b="1" i="1" dirty="0" err="1"/>
              <a:t>ShortRead</a:t>
            </a:r>
            <a:r>
              <a:rPr lang="en-NZ" sz="8000" b="1" i="1" dirty="0"/>
              <a:t> </a:t>
            </a:r>
            <a:r>
              <a:rPr lang="en-NZ" sz="8000" dirty="0"/>
              <a:t>package</a:t>
            </a:r>
            <a:endParaRPr lang="en-US" sz="8000" i="1" dirty="0" smtClean="0"/>
          </a:p>
          <a:p>
            <a:endParaRPr lang="en-NZ" sz="80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NZ" sz="8000" i="1" dirty="0" smtClean="0"/>
              <a:t>Help  documentation (vignette) in R;</a:t>
            </a:r>
          </a:p>
          <a:p>
            <a:pPr lvl="1">
              <a:buNone/>
            </a:pPr>
            <a:endParaRPr lang="en-NZ" sz="6400" i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NZ" sz="6400" i="1" dirty="0" smtClean="0">
                <a:solidFill>
                  <a:srgbClr val="0070C0"/>
                </a:solidFill>
              </a:rPr>
              <a:t> library(</a:t>
            </a:r>
            <a:r>
              <a:rPr lang="en-NZ" sz="6400" i="1" dirty="0" err="1" smtClean="0">
                <a:solidFill>
                  <a:srgbClr val="0070C0"/>
                </a:solidFill>
              </a:rPr>
              <a:t>Rsamtools</a:t>
            </a:r>
            <a:r>
              <a:rPr lang="en-NZ" sz="6400" i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NZ" sz="6400" i="1" dirty="0" smtClean="0">
                <a:solidFill>
                  <a:srgbClr val="0070C0"/>
                </a:solidFill>
              </a:rPr>
              <a:t>vignette("</a:t>
            </a:r>
            <a:r>
              <a:rPr lang="en-NZ" sz="6400" i="1" dirty="0" err="1" smtClean="0">
                <a:solidFill>
                  <a:srgbClr val="0070C0"/>
                </a:solidFill>
              </a:rPr>
              <a:t>Rsamtools</a:t>
            </a:r>
            <a:r>
              <a:rPr lang="en-NZ" sz="6400" i="1" dirty="0" smtClean="0">
                <a:solidFill>
                  <a:srgbClr val="0070C0"/>
                </a:solidFill>
              </a:rPr>
              <a:t>-Overview")</a:t>
            </a:r>
            <a:endParaRPr lang="en-NZ" sz="6400" i="1" dirty="0">
              <a:solidFill>
                <a:srgbClr val="0070C0"/>
              </a:solidFill>
            </a:endParaRPr>
          </a:p>
        </p:txBody>
      </p:sp>
      <p:pic>
        <p:nvPicPr>
          <p:cNvPr id="4" name="Picture 5" descr="BioC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8864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SAMtools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08847"/>
            <a:ext cx="7992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SAM Tools </a:t>
            </a:r>
            <a:r>
              <a:rPr lang="en-US" sz="2000" dirty="0" smtClean="0"/>
              <a:t>provides command line  tools for manipulating </a:t>
            </a:r>
            <a:r>
              <a:rPr lang="en-US" sz="2000" dirty="0" smtClean="0"/>
              <a:t>alignments in the SAM </a:t>
            </a:r>
            <a:r>
              <a:rPr lang="en-US" sz="2000" dirty="0" smtClean="0"/>
              <a:t>format.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Binary BAM file support for efficient storage 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I</a:t>
            </a:r>
            <a:r>
              <a:rPr lang="en-US" sz="2000" dirty="0" smtClean="0"/>
              <a:t>ncluding </a:t>
            </a:r>
            <a:r>
              <a:rPr lang="en-US" sz="2000" dirty="0" smtClean="0"/>
              <a:t>sorting, merging, indexing and generating alignments in a per-position format.  </a:t>
            </a:r>
            <a:endParaRPr lang="en-NZ" sz="2000" dirty="0" smtClean="0"/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en-US" sz="2000" i="1" dirty="0" smtClean="0"/>
              <a:t>Open source cross platform project on </a:t>
            </a:r>
            <a:r>
              <a:rPr lang="en-US" sz="2000" i="1" dirty="0" err="1" smtClean="0"/>
              <a:t>sourceforge</a:t>
            </a:r>
            <a:endParaRPr lang="en-US" sz="2000" i="1" dirty="0" smtClean="0"/>
          </a:p>
          <a:p>
            <a:pPr lvl="0">
              <a:buFont typeface="Arial" pitchFamily="34" charset="0"/>
              <a:buChar char="•"/>
            </a:pPr>
            <a:r>
              <a:rPr lang="en-NZ" sz="2000" i="1" u="sng" dirty="0" smtClean="0">
                <a:hlinkClick r:id="rId2"/>
              </a:rPr>
              <a:t>http</a:t>
            </a:r>
            <a:r>
              <a:rPr lang="en-NZ" sz="2000" i="1" u="sng" dirty="0" smtClean="0">
                <a:hlinkClick r:id="rId2"/>
              </a:rPr>
              <a:t>://samtools.sourceforge.net/</a:t>
            </a:r>
            <a:endParaRPr lang="en-NZ" sz="2000" dirty="0" smtClean="0"/>
          </a:p>
          <a:p>
            <a:endParaRPr lang="en-NZ" sz="2000" i="1" dirty="0">
              <a:solidFill>
                <a:srgbClr val="FF0000"/>
              </a:solidFill>
            </a:endParaRPr>
          </a:p>
          <a:p>
            <a:endParaRPr lang="en-NZ" sz="2000" i="1" dirty="0" smtClean="0">
              <a:solidFill>
                <a:srgbClr val="FF0000"/>
              </a:solidFill>
            </a:endParaRPr>
          </a:p>
          <a:p>
            <a:r>
              <a:rPr lang="en-NZ" sz="2000" i="1" dirty="0" smtClean="0"/>
              <a:t>Li H.*, </a:t>
            </a:r>
            <a:r>
              <a:rPr lang="en-NZ" sz="2000" i="1" dirty="0" err="1" smtClean="0"/>
              <a:t>Handsaker</a:t>
            </a:r>
            <a:r>
              <a:rPr lang="en-NZ" sz="2000" i="1" dirty="0" smtClean="0"/>
              <a:t> B.*, </a:t>
            </a:r>
            <a:r>
              <a:rPr lang="en-NZ" sz="2000" i="1" dirty="0" err="1" smtClean="0"/>
              <a:t>Wysoker</a:t>
            </a:r>
            <a:r>
              <a:rPr lang="en-NZ" sz="2000" i="1" dirty="0" smtClean="0"/>
              <a:t> A., Fennell T., </a:t>
            </a:r>
            <a:r>
              <a:rPr lang="en-NZ" sz="2000" i="1" dirty="0" err="1" smtClean="0"/>
              <a:t>Ruan</a:t>
            </a:r>
            <a:r>
              <a:rPr lang="en-NZ" sz="2000" i="1" dirty="0" smtClean="0"/>
              <a:t> J., Homer N., </a:t>
            </a:r>
            <a:r>
              <a:rPr lang="en-NZ" sz="2000" i="1" dirty="0" err="1" smtClean="0"/>
              <a:t>Marth</a:t>
            </a:r>
            <a:r>
              <a:rPr lang="en-NZ" sz="2000" i="1" dirty="0" smtClean="0"/>
              <a:t> G., </a:t>
            </a:r>
            <a:r>
              <a:rPr lang="en-NZ" sz="2000" i="1" dirty="0" err="1" smtClean="0"/>
              <a:t>Abecasis</a:t>
            </a:r>
            <a:r>
              <a:rPr lang="en-NZ" sz="2000" i="1" dirty="0" smtClean="0"/>
              <a:t> G., Durbin R. and 1000 Genome Project Data Processing Subgroup (2009) The Sequence alignment/map (SAM) format and </a:t>
            </a:r>
            <a:r>
              <a:rPr lang="en-NZ" sz="2000" i="1" dirty="0" err="1" smtClean="0"/>
              <a:t>SAMtools</a:t>
            </a:r>
            <a:r>
              <a:rPr lang="en-NZ" sz="2000" i="1" dirty="0" smtClean="0"/>
              <a:t>. Bioinformatics, 25, 2078-9. [PMID: </a:t>
            </a:r>
            <a:r>
              <a:rPr lang="en-NZ" sz="2000" i="1" dirty="0" smtClean="0">
                <a:hlinkClick r:id="rId3"/>
              </a:rPr>
              <a:t>19505943</a:t>
            </a:r>
            <a:r>
              <a:rPr lang="en-NZ" sz="2000" i="1" dirty="0" smtClean="0"/>
              <a:t>]</a:t>
            </a:r>
          </a:p>
          <a:p>
            <a:endParaRPr lang="en-NZ" sz="2000" i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sourcefor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332656"/>
            <a:ext cx="2000250" cy="590550"/>
          </a:xfrm>
          <a:prstGeom prst="rect">
            <a:avLst/>
          </a:prstGeom>
        </p:spPr>
      </p:pic>
      <p:sp>
        <p:nvSpPr>
          <p:cNvPr id="6" name="Circular Arrow 5"/>
          <p:cNvSpPr/>
          <p:nvPr/>
        </p:nvSpPr>
        <p:spPr>
          <a:xfrm>
            <a:off x="6948264" y="2072880"/>
            <a:ext cx="516088" cy="5040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6960296" y="2636912"/>
            <a:ext cx="504056" cy="504000"/>
          </a:xfrm>
          <a:prstGeom prst="circular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313152"/>
            <a:ext cx="13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SAM     BAM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</a:t>
            </a:r>
            <a:r>
              <a:rPr lang="en-US" dirty="0" smtClean="0"/>
              <a:t>facto </a:t>
            </a:r>
            <a:r>
              <a:rPr lang="en-US" dirty="0" smtClean="0"/>
              <a:t>standard </a:t>
            </a:r>
            <a:r>
              <a:rPr lang="en-US" dirty="0" smtClean="0"/>
              <a:t>for </a:t>
            </a:r>
            <a:r>
              <a:rPr lang="en-US" dirty="0" smtClean="0"/>
              <a:t>alignment data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NZ" sz="2600" b="1" dirty="0"/>
              <a:t>Aligners natively generating </a:t>
            </a:r>
            <a:r>
              <a:rPr lang="en-NZ" sz="2600" b="1" dirty="0" smtClean="0"/>
              <a:t>SAM</a:t>
            </a:r>
          </a:p>
          <a:p>
            <a:endParaRPr lang="en-NZ" sz="1800" dirty="0"/>
          </a:p>
          <a:p>
            <a:pPr lvl="0"/>
            <a:r>
              <a:rPr lang="en-NZ" sz="1500" dirty="0">
                <a:hlinkClick r:id="rId2"/>
              </a:rPr>
              <a:t>BFAST</a:t>
            </a:r>
            <a:r>
              <a:rPr lang="en-NZ" sz="1500" dirty="0"/>
              <a:t>, `</a:t>
            </a:r>
            <a:r>
              <a:rPr lang="en-NZ" sz="1500" dirty="0" err="1"/>
              <a:t>Blat</a:t>
            </a:r>
            <a:r>
              <a:rPr lang="en-NZ" sz="1500" dirty="0"/>
              <a:t>-like Fast Accurate Search Tool' for </a:t>
            </a:r>
            <a:r>
              <a:rPr lang="en-NZ" sz="1500" dirty="0" err="1"/>
              <a:t>Illumina</a:t>
            </a:r>
            <a:r>
              <a:rPr lang="en-NZ" sz="1500" dirty="0"/>
              <a:t> and </a:t>
            </a:r>
            <a:r>
              <a:rPr lang="en-NZ" sz="1500" dirty="0" err="1"/>
              <a:t>SOLiD</a:t>
            </a:r>
            <a:r>
              <a:rPr lang="en-NZ" sz="1500" dirty="0"/>
              <a:t> reads.</a:t>
            </a:r>
          </a:p>
          <a:p>
            <a:pPr lvl="0"/>
            <a:r>
              <a:rPr lang="en-NZ" sz="1500" dirty="0">
                <a:hlinkClick r:id="rId3"/>
              </a:rPr>
              <a:t>Bowtie</a:t>
            </a:r>
            <a:r>
              <a:rPr lang="en-NZ" sz="1500" dirty="0"/>
              <a:t>. Highly efficient short read aligner. Natively support SAM output in recent version. A convertor is also available in </a:t>
            </a:r>
            <a:r>
              <a:rPr lang="en-NZ" sz="1500" dirty="0" err="1"/>
              <a:t>samtools</a:t>
            </a:r>
            <a:r>
              <a:rPr lang="en-NZ" sz="1500" dirty="0"/>
              <a:t>-C.</a:t>
            </a:r>
          </a:p>
          <a:p>
            <a:pPr lvl="0"/>
            <a:r>
              <a:rPr lang="en-NZ" sz="1500" dirty="0">
                <a:hlinkClick r:id="rId4"/>
              </a:rPr>
              <a:t>BWA</a:t>
            </a:r>
            <a:r>
              <a:rPr lang="en-NZ" sz="1500" dirty="0"/>
              <a:t>, Burrows-Wheeler Aligner for short and long reads.</a:t>
            </a:r>
          </a:p>
          <a:p>
            <a:pPr lvl="0"/>
            <a:r>
              <a:rPr lang="en-NZ" sz="1500" dirty="0">
                <a:hlinkClick r:id="rId5"/>
              </a:rPr>
              <a:t>GEM library</a:t>
            </a:r>
            <a:r>
              <a:rPr lang="en-NZ" sz="1500" dirty="0"/>
              <a:t>. Short read aligner. Convertor provided by the developers.</a:t>
            </a:r>
          </a:p>
          <a:p>
            <a:pPr lvl="0"/>
            <a:r>
              <a:rPr lang="en-NZ" sz="1500" dirty="0">
                <a:hlinkClick r:id="rId6"/>
              </a:rPr>
              <a:t>Karma</a:t>
            </a:r>
            <a:r>
              <a:rPr lang="en-NZ" sz="1500" dirty="0"/>
              <a:t>, the K-</a:t>
            </a:r>
            <a:r>
              <a:rPr lang="en-NZ" sz="1500" dirty="0" err="1"/>
              <a:t>tuple</a:t>
            </a:r>
            <a:r>
              <a:rPr lang="en-NZ" sz="1500" dirty="0"/>
              <a:t> Alignment with Rapid Matching Algorithm.</a:t>
            </a:r>
          </a:p>
          <a:p>
            <a:pPr lvl="0"/>
            <a:r>
              <a:rPr lang="en-NZ" sz="1500" dirty="0">
                <a:hlinkClick r:id="rId7"/>
              </a:rPr>
              <a:t>LASTZ</a:t>
            </a:r>
            <a:r>
              <a:rPr lang="en-NZ" sz="1500" dirty="0"/>
              <a:t>, aligner for both short and long reads.</a:t>
            </a:r>
          </a:p>
          <a:p>
            <a:pPr lvl="0"/>
            <a:r>
              <a:rPr lang="en-NZ" sz="1500" dirty="0" err="1">
                <a:hlinkClick r:id="rId8"/>
              </a:rPr>
              <a:t>Mosaik</a:t>
            </a:r>
            <a:r>
              <a:rPr lang="en-NZ" sz="1500" dirty="0"/>
              <a:t>. The latest version support SAM output.</a:t>
            </a:r>
          </a:p>
          <a:p>
            <a:pPr lvl="0"/>
            <a:r>
              <a:rPr lang="en-NZ" sz="1500" dirty="0" err="1">
                <a:hlinkClick r:id="rId9"/>
              </a:rPr>
              <a:t>Novoalign</a:t>
            </a:r>
            <a:r>
              <a:rPr lang="en-NZ" sz="1500" dirty="0"/>
              <a:t>. An accurate aligner capable of gapped alignment for </a:t>
            </a:r>
            <a:r>
              <a:rPr lang="en-NZ" sz="1500" dirty="0" err="1"/>
              <a:t>Illumina</a:t>
            </a:r>
            <a:r>
              <a:rPr lang="en-NZ" sz="1500" dirty="0"/>
              <a:t> short reads. Academic free binary. Convertor is also available in </a:t>
            </a:r>
            <a:r>
              <a:rPr lang="en-NZ" sz="1500" dirty="0" err="1"/>
              <a:t>samtools</a:t>
            </a:r>
            <a:r>
              <a:rPr lang="en-NZ" sz="1500" dirty="0"/>
              <a:t>.</a:t>
            </a:r>
          </a:p>
          <a:p>
            <a:pPr lvl="0"/>
            <a:r>
              <a:rPr lang="en-NZ" sz="1500" dirty="0">
                <a:hlinkClick r:id="rId10"/>
              </a:rPr>
              <a:t>SNP-o-</a:t>
            </a:r>
            <a:r>
              <a:rPr lang="en-NZ" sz="1500" dirty="0" err="1">
                <a:hlinkClick r:id="rId10"/>
              </a:rPr>
              <a:t>matic</a:t>
            </a:r>
            <a:r>
              <a:rPr lang="en-NZ" sz="1500" dirty="0"/>
              <a:t>, short read aligner and SNP caller.</a:t>
            </a:r>
          </a:p>
          <a:p>
            <a:pPr lvl="0"/>
            <a:r>
              <a:rPr lang="en-NZ" sz="1500" dirty="0" err="1">
                <a:hlinkClick r:id="rId11"/>
              </a:rPr>
              <a:t>SOLiD</a:t>
            </a:r>
            <a:r>
              <a:rPr lang="en-NZ" sz="1500" dirty="0">
                <a:hlinkClick r:id="rId11"/>
              </a:rPr>
              <a:t> </a:t>
            </a:r>
            <a:r>
              <a:rPr lang="en-NZ" sz="1500" dirty="0" err="1">
                <a:hlinkClick r:id="rId11"/>
              </a:rPr>
              <a:t>BaseQV</a:t>
            </a:r>
            <a:r>
              <a:rPr lang="en-NZ" sz="1500" dirty="0">
                <a:hlinkClick r:id="rId11"/>
              </a:rPr>
              <a:t> Tool</a:t>
            </a:r>
            <a:r>
              <a:rPr lang="en-NZ" sz="1500" dirty="0"/>
              <a:t>. Developed by Applied </a:t>
            </a:r>
            <a:r>
              <a:rPr lang="en-NZ" sz="1500" dirty="0" err="1"/>
              <a:t>Biosystems</a:t>
            </a:r>
            <a:r>
              <a:rPr lang="en-NZ" sz="1500" dirty="0"/>
              <a:t> for converting </a:t>
            </a:r>
            <a:r>
              <a:rPr lang="en-NZ" sz="1500" dirty="0" err="1"/>
              <a:t>SOLiD</a:t>
            </a:r>
            <a:r>
              <a:rPr lang="en-NZ" sz="1500" dirty="0"/>
              <a:t> output files.</a:t>
            </a:r>
          </a:p>
          <a:p>
            <a:pPr lvl="0"/>
            <a:r>
              <a:rPr lang="en-NZ" sz="1500" dirty="0">
                <a:hlinkClick r:id="rId12"/>
              </a:rPr>
              <a:t>SSAHA2</a:t>
            </a:r>
            <a:r>
              <a:rPr lang="en-NZ" sz="1500" dirty="0"/>
              <a:t> (since v2.4). Classical aligner for both short and long reads.</a:t>
            </a:r>
          </a:p>
          <a:p>
            <a:pPr lvl="0"/>
            <a:r>
              <a:rPr lang="en-NZ" sz="1500" dirty="0" err="1">
                <a:hlinkClick r:id="rId13"/>
              </a:rPr>
              <a:t>Stampy</a:t>
            </a:r>
            <a:r>
              <a:rPr lang="en-NZ" sz="1500" dirty="0"/>
              <a:t>, by </a:t>
            </a:r>
            <a:r>
              <a:rPr lang="en-NZ" sz="1500" dirty="0" err="1">
                <a:hlinkClick r:id="rId14"/>
              </a:rPr>
              <a:t>Gerton</a:t>
            </a:r>
            <a:r>
              <a:rPr lang="en-NZ" sz="1500" dirty="0">
                <a:hlinkClick r:id="rId14"/>
              </a:rPr>
              <a:t> </a:t>
            </a:r>
            <a:r>
              <a:rPr lang="en-NZ" sz="1500" dirty="0" err="1">
                <a:hlinkClick r:id="rId14"/>
              </a:rPr>
              <a:t>Lunter</a:t>
            </a:r>
            <a:r>
              <a:rPr lang="en-NZ" sz="1500" dirty="0"/>
              <a:t>. An accurate read aligner capable of gapped alignment for </a:t>
            </a:r>
            <a:r>
              <a:rPr lang="en-NZ" sz="1500" dirty="0" err="1"/>
              <a:t>Illumina</a:t>
            </a:r>
            <a:r>
              <a:rPr lang="en-NZ" sz="1500" dirty="0"/>
              <a:t> short reads. Used for </a:t>
            </a:r>
            <a:r>
              <a:rPr lang="en-NZ" sz="1500" dirty="0" err="1"/>
              <a:t>indel</a:t>
            </a:r>
            <a:r>
              <a:rPr lang="en-NZ" sz="1500" dirty="0"/>
              <a:t> discovery on the 1000 genomes data.</a:t>
            </a:r>
          </a:p>
          <a:p>
            <a:pPr lvl="0"/>
            <a:r>
              <a:rPr lang="en-NZ" sz="1500" dirty="0" err="1">
                <a:hlinkClick r:id="rId15"/>
              </a:rPr>
              <a:t>TopHat</a:t>
            </a:r>
            <a:r>
              <a:rPr lang="en-NZ" sz="1500" dirty="0"/>
              <a:t> for mapping short RNA-</a:t>
            </a:r>
            <a:r>
              <a:rPr lang="en-NZ" sz="1500" dirty="0" err="1"/>
              <a:t>seq</a:t>
            </a:r>
            <a:r>
              <a:rPr lang="en-NZ" sz="1500" dirty="0"/>
              <a:t> reads bridging </a:t>
            </a:r>
            <a:r>
              <a:rPr lang="en-NZ" sz="1500" dirty="0" err="1"/>
              <a:t>exon</a:t>
            </a:r>
            <a:r>
              <a:rPr lang="en-NZ" sz="1500" dirty="0"/>
              <a:t> junctions.</a:t>
            </a:r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6309320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16"/>
              </a:rPr>
              <a:t>http://samtools.sourceforge.net/swlist.shtml</a:t>
            </a:r>
            <a:r>
              <a:rPr lang="en-NZ" i="1" dirty="0" smtClean="0"/>
              <a:t> </a:t>
            </a:r>
            <a:endParaRPr lang="en-NZ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NZ" sz="9600" b="1" dirty="0"/>
              <a:t>Programs processing SAM/BAM</a:t>
            </a:r>
            <a:endParaRPr lang="en-NZ" sz="9600" dirty="0"/>
          </a:p>
          <a:p>
            <a:pPr lvl="0">
              <a:buNone/>
            </a:pPr>
            <a:endParaRPr lang="en-NZ" sz="5600" dirty="0" smtClean="0">
              <a:hlinkClick r:id="rId2"/>
            </a:endParaRPr>
          </a:p>
          <a:p>
            <a:pPr lvl="0"/>
            <a:r>
              <a:rPr lang="en-NZ" sz="5600" dirty="0" err="1" smtClean="0">
                <a:hlinkClick r:id="rId2"/>
              </a:rPr>
              <a:t>BAMTools</a:t>
            </a:r>
            <a:r>
              <a:rPr lang="en-NZ" sz="5600" dirty="0"/>
              <a:t>, C++ APIs (not based on C APIs) for processing BAM files.</a:t>
            </a:r>
          </a:p>
          <a:p>
            <a:pPr lvl="0"/>
            <a:r>
              <a:rPr lang="en-NZ" sz="5600" dirty="0" err="1">
                <a:hlinkClick r:id="rId3"/>
              </a:rPr>
              <a:t>BamView</a:t>
            </a:r>
            <a:r>
              <a:rPr lang="en-NZ" sz="5600" dirty="0"/>
              <a:t>, BAM alignment viewer. It can be integrated to </a:t>
            </a:r>
            <a:r>
              <a:rPr lang="en-NZ" sz="5600" dirty="0">
                <a:hlinkClick r:id="rId4"/>
              </a:rPr>
              <a:t>Artemis</a:t>
            </a:r>
            <a:r>
              <a:rPr lang="en-NZ" sz="5600" dirty="0"/>
              <a:t>.</a:t>
            </a:r>
          </a:p>
          <a:p>
            <a:pPr lvl="0"/>
            <a:r>
              <a:rPr lang="en-NZ" sz="5600" dirty="0" err="1">
                <a:hlinkClick r:id="rId5"/>
              </a:rPr>
              <a:t>BEDTools</a:t>
            </a:r>
            <a:r>
              <a:rPr lang="en-NZ" sz="5600" dirty="0"/>
              <a:t>, a software package for manipulating BED files, with some utilities working with BAM. Built upon </a:t>
            </a:r>
            <a:r>
              <a:rPr lang="en-NZ" sz="5600" dirty="0" err="1"/>
              <a:t>BAMTools</a:t>
            </a:r>
            <a:r>
              <a:rPr lang="en-NZ" sz="5600" dirty="0"/>
              <a:t>.</a:t>
            </a:r>
          </a:p>
          <a:p>
            <a:pPr lvl="0"/>
            <a:r>
              <a:rPr lang="en-NZ" sz="5600" dirty="0" err="1">
                <a:hlinkClick r:id="rId6"/>
              </a:rPr>
              <a:t>BreakDancer</a:t>
            </a:r>
            <a:r>
              <a:rPr lang="en-NZ" sz="5600" dirty="0"/>
              <a:t>, structural variation caller for paired-end data.</a:t>
            </a:r>
          </a:p>
          <a:p>
            <a:pPr lvl="0"/>
            <a:r>
              <a:rPr lang="en-NZ" sz="5600" dirty="0">
                <a:hlinkClick r:id="rId7"/>
              </a:rPr>
              <a:t>DNAA</a:t>
            </a:r>
            <a:r>
              <a:rPr lang="en-NZ" sz="5600" dirty="0"/>
              <a:t>, DNA Analysis package including various post-alignment processing.</a:t>
            </a:r>
          </a:p>
          <a:p>
            <a:pPr lvl="0"/>
            <a:r>
              <a:rPr lang="en-NZ" sz="5600" dirty="0">
                <a:hlinkClick r:id="rId8"/>
              </a:rPr>
              <a:t>Gambit</a:t>
            </a:r>
            <a:r>
              <a:rPr lang="en-NZ" sz="5600" dirty="0"/>
              <a:t>, graphical BAM alignment viewer.</a:t>
            </a:r>
          </a:p>
          <a:p>
            <a:pPr lvl="0"/>
            <a:r>
              <a:rPr lang="en-NZ" sz="5600" dirty="0">
                <a:hlinkClick r:id="rId9"/>
              </a:rPr>
              <a:t>GAP5</a:t>
            </a:r>
            <a:r>
              <a:rPr lang="en-NZ" sz="5600" dirty="0"/>
              <a:t>, sequence assembly viewer, editor and analyzer. Capable of importing BAM files and </a:t>
            </a:r>
            <a:r>
              <a:rPr lang="en-NZ" sz="5600" dirty="0" err="1"/>
              <a:t>outputing</a:t>
            </a:r>
            <a:r>
              <a:rPr lang="en-NZ" sz="5600" dirty="0"/>
              <a:t> SAM.</a:t>
            </a:r>
          </a:p>
          <a:p>
            <a:pPr lvl="0"/>
            <a:r>
              <a:rPr lang="en-NZ" sz="5600" dirty="0">
                <a:hlinkClick r:id="rId10"/>
              </a:rPr>
              <a:t>GATK</a:t>
            </a:r>
            <a:r>
              <a:rPr lang="en-NZ" sz="5600" dirty="0"/>
              <a:t>, the Genome Analysis Toolkit. Rich </a:t>
            </a:r>
            <a:r>
              <a:rPr lang="en-NZ" sz="5600" dirty="0" err="1"/>
              <a:t>funtionality</a:t>
            </a:r>
            <a:r>
              <a:rPr lang="en-NZ" sz="5600" dirty="0"/>
              <a:t> including an accurate SNP caller. Built upon Picard.</a:t>
            </a:r>
          </a:p>
          <a:p>
            <a:pPr lvl="0"/>
            <a:r>
              <a:rPr lang="en-NZ" sz="5600" dirty="0" err="1">
                <a:hlinkClick r:id="rId11"/>
              </a:rPr>
              <a:t>GBrowse</a:t>
            </a:r>
            <a:r>
              <a:rPr lang="en-NZ" sz="5600" dirty="0"/>
              <a:t>, generic genome browser. Experimental SAM/BAM alignment viewing. Built upon Perl APIs.</a:t>
            </a:r>
          </a:p>
          <a:p>
            <a:pPr lvl="0"/>
            <a:r>
              <a:rPr lang="en-NZ" sz="5600" dirty="0" err="1">
                <a:hlinkClick r:id="rId12"/>
              </a:rPr>
              <a:t>GenomeView</a:t>
            </a:r>
            <a:r>
              <a:rPr lang="en-NZ" sz="5600" dirty="0"/>
              <a:t>, a Java based genome browser.</a:t>
            </a:r>
          </a:p>
          <a:p>
            <a:pPr lvl="0"/>
            <a:r>
              <a:rPr lang="en-NZ" sz="5600" dirty="0">
                <a:hlinkClick r:id="rId13"/>
              </a:rPr>
              <a:t>IGB</a:t>
            </a:r>
            <a:r>
              <a:rPr lang="en-NZ" sz="5600" dirty="0"/>
              <a:t>, the Integrated Genome Browser for various data formats.</a:t>
            </a:r>
          </a:p>
          <a:p>
            <a:pPr lvl="0"/>
            <a:r>
              <a:rPr lang="en-NZ" sz="5600" dirty="0">
                <a:hlinkClick r:id="rId14"/>
              </a:rPr>
              <a:t>IGV</a:t>
            </a:r>
            <a:r>
              <a:rPr lang="en-NZ" sz="5600" dirty="0"/>
              <a:t>, the Integrative Genomics Viewer, supporting multiple tracks and genome annotations. Built upon Picard.</a:t>
            </a:r>
          </a:p>
          <a:p>
            <a:pPr lvl="0"/>
            <a:r>
              <a:rPr lang="en-NZ" sz="5600" dirty="0" err="1">
                <a:hlinkClick r:id="rId15"/>
              </a:rPr>
              <a:t>LookSeq</a:t>
            </a:r>
            <a:r>
              <a:rPr lang="en-NZ" sz="5600" dirty="0"/>
              <a:t>, web-based alignment/annotation viewer.</a:t>
            </a:r>
          </a:p>
          <a:p>
            <a:pPr lvl="0"/>
            <a:r>
              <a:rPr lang="en-NZ" sz="5600" dirty="0" err="1">
                <a:hlinkClick r:id="rId16"/>
              </a:rPr>
              <a:t>MagicViewer</a:t>
            </a:r>
            <a:r>
              <a:rPr lang="en-NZ" sz="5600" dirty="0"/>
              <a:t>, graphical BAM alignment viewer.</a:t>
            </a:r>
          </a:p>
          <a:p>
            <a:pPr lvl="0"/>
            <a:r>
              <a:rPr lang="en-NZ" sz="5600" dirty="0" err="1">
                <a:hlinkClick r:id="rId17"/>
              </a:rPr>
              <a:t>samToBed</a:t>
            </a:r>
            <a:r>
              <a:rPr lang="en-NZ" sz="5600" dirty="0"/>
              <a:t> by </a:t>
            </a:r>
            <a:r>
              <a:rPr lang="en-NZ" sz="5600" dirty="0">
                <a:hlinkClick r:id="rId18"/>
              </a:rPr>
              <a:t>Aaron Quinlan</a:t>
            </a:r>
            <a:r>
              <a:rPr lang="en-NZ" sz="5600" dirty="0"/>
              <a:t>. Converting alignments in the SAM format to the BED format.</a:t>
            </a:r>
          </a:p>
          <a:p>
            <a:pPr lvl="0"/>
            <a:r>
              <a:rPr lang="en-NZ" sz="5600" dirty="0">
                <a:hlinkClick r:id="rId19"/>
              </a:rPr>
              <a:t>Savant</a:t>
            </a:r>
            <a:r>
              <a:rPr lang="en-NZ" sz="5600" dirty="0"/>
              <a:t>, a Java based genome browser.</a:t>
            </a:r>
          </a:p>
          <a:p>
            <a:pPr lvl="0"/>
            <a:r>
              <a:rPr lang="en-NZ" sz="5600" dirty="0">
                <a:hlinkClick r:id="rId20"/>
              </a:rPr>
              <a:t>Tablet</a:t>
            </a:r>
            <a:r>
              <a:rPr lang="en-NZ" sz="5600" dirty="0"/>
              <a:t>, alignment viewer. It also supports tons of other alignment/assembly formats.</a:t>
            </a:r>
          </a:p>
          <a:p>
            <a:pPr lvl="0"/>
            <a:r>
              <a:rPr lang="en-NZ" sz="5600" dirty="0">
                <a:hlinkClick r:id="rId21"/>
              </a:rPr>
              <a:t>Vancouver Short Read Analysis Package</a:t>
            </a:r>
            <a:r>
              <a:rPr lang="en-NZ" sz="5600" dirty="0"/>
              <a:t> (in particular </a:t>
            </a:r>
            <a:r>
              <a:rPr lang="en-NZ" sz="5600" dirty="0" err="1"/>
              <a:t>FindPeaks</a:t>
            </a:r>
            <a:r>
              <a:rPr lang="en-NZ" sz="5600" dirty="0"/>
              <a:t>), post alignment processing of new sequencing data.</a:t>
            </a:r>
          </a:p>
          <a:p>
            <a:pPr lvl="0"/>
            <a:r>
              <a:rPr lang="en-NZ" sz="5600" dirty="0" err="1">
                <a:hlinkClick r:id="rId22"/>
              </a:rPr>
              <a:t>VarScan</a:t>
            </a:r>
            <a:r>
              <a:rPr lang="en-NZ" sz="5600" dirty="0"/>
              <a:t>, variant caller for short sequence reads.</a:t>
            </a:r>
          </a:p>
          <a:p>
            <a:endParaRPr lang="en-NZ" sz="56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6309320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23"/>
              </a:rPr>
              <a:t>http://samtools.sourceforge.net/swlist.shtml</a:t>
            </a:r>
            <a:r>
              <a:rPr lang="en-NZ" i="1" dirty="0" smtClean="0"/>
              <a:t> </a:t>
            </a:r>
            <a:endParaRPr lang="en-NZ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</a:t>
            </a:r>
            <a:r>
              <a:rPr lang="en-US" dirty="0" smtClean="0"/>
              <a:t>facto </a:t>
            </a:r>
            <a:r>
              <a:rPr lang="en-US" dirty="0" smtClean="0"/>
              <a:t>standard </a:t>
            </a:r>
            <a:r>
              <a:rPr lang="en-US" dirty="0" smtClean="0"/>
              <a:t>for </a:t>
            </a:r>
            <a:r>
              <a:rPr lang="en-US" dirty="0" smtClean="0"/>
              <a:t>alignment data…</a:t>
            </a:r>
            <a:endParaRPr lang="en-NZ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Header fields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1648" y="2484388"/>
            <a:ext cx="5414305" cy="4033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80" y="1412776"/>
            <a:ext cx="7772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Lines begin with </a:t>
            </a:r>
            <a:r>
              <a:rPr lang="en-US" sz="2000" dirty="0" smtClean="0"/>
              <a:t>character </a:t>
            </a:r>
            <a:r>
              <a:rPr lang="en-US" sz="2000" dirty="0" smtClean="0"/>
              <a:t>‘</a:t>
            </a:r>
            <a:r>
              <a:rPr lang="en-US" sz="2000" b="1" dirty="0" smtClean="0"/>
              <a:t>@</a:t>
            </a:r>
            <a:r>
              <a:rPr lang="en-US" sz="2000" dirty="0" smtClean="0"/>
              <a:t>’ </a:t>
            </a:r>
            <a:r>
              <a:rPr lang="en-US" sz="2000" dirty="0" smtClean="0"/>
              <a:t>followed by a two-letter record type code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TAB delimited lookup table of the form </a:t>
            </a:r>
            <a:r>
              <a:rPr lang="en-NZ" sz="2000" b="1" i="1" dirty="0" smtClean="0"/>
              <a:t>TAG:TYPE:VALUE</a:t>
            </a:r>
          </a:p>
          <a:p>
            <a:endParaRPr lang="en-US" sz="2000" dirty="0" smtClean="0"/>
          </a:p>
          <a:p>
            <a:r>
              <a:rPr lang="en-US" sz="2000" dirty="0" smtClean="0"/>
              <a:t>Tags </a:t>
            </a:r>
            <a:r>
              <a:rPr lang="en-US" sz="2000" dirty="0" smtClean="0"/>
              <a:t>with</a:t>
            </a:r>
            <a:r>
              <a:rPr lang="en-US" sz="2000" b="1" dirty="0" smtClean="0"/>
              <a:t> </a:t>
            </a:r>
            <a:r>
              <a:rPr lang="en-US" sz="2000" b="1" dirty="0" smtClean="0"/>
              <a:t>‘*’ </a:t>
            </a:r>
            <a:r>
              <a:rPr lang="en-US" sz="2000" dirty="0" smtClean="0"/>
              <a:t>are </a:t>
            </a:r>
            <a:r>
              <a:rPr lang="en-US" sz="2000" dirty="0" smtClean="0"/>
              <a:t>required </a:t>
            </a:r>
          </a:p>
          <a:p>
            <a:r>
              <a:rPr lang="en-US" sz="2000" dirty="0" smtClean="0"/>
              <a:t>when the </a:t>
            </a:r>
            <a:r>
              <a:rPr lang="en-NZ" sz="2000" b="1" i="1" dirty="0" smtClean="0"/>
              <a:t>TYPE </a:t>
            </a:r>
            <a:r>
              <a:rPr lang="en-NZ" sz="2000" dirty="0" smtClean="0"/>
              <a:t>is present</a:t>
            </a:r>
            <a:endParaRPr lang="en-NZ" sz="2000" dirty="0"/>
          </a:p>
        </p:txBody>
      </p:sp>
      <p:sp>
        <p:nvSpPr>
          <p:cNvPr id="6" name="Rectangle 5"/>
          <p:cNvSpPr/>
          <p:nvPr/>
        </p:nvSpPr>
        <p:spPr>
          <a:xfrm>
            <a:off x="251520" y="3933056"/>
            <a:ext cx="280831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 smtClean="0">
                <a:cs typeface="Courier New" pitchFamily="49" charset="0"/>
              </a:rPr>
              <a:t>e.g.</a:t>
            </a:r>
          </a:p>
          <a:p>
            <a:endParaRPr lang="en-NZ" sz="1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NZ" sz="1400" dirty="0" smtClean="0">
                <a:latin typeface="Courier New" pitchFamily="49" charset="0"/>
                <a:cs typeface="Courier New" pitchFamily="49" charset="0"/>
              </a:rPr>
              <a:t>HD VN:1.3 </a:t>
            </a:r>
            <a:r>
              <a:rPr lang="en-NZ" sz="1400" dirty="0" err="1" smtClean="0">
                <a:latin typeface="Courier New" pitchFamily="49" charset="0"/>
                <a:cs typeface="Courier New" pitchFamily="49" charset="0"/>
              </a:rPr>
              <a:t>SO:coordinate</a:t>
            </a:r>
            <a:endParaRPr lang="en-NZ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400" dirty="0" smtClean="0">
                <a:latin typeface="Courier New" pitchFamily="49" charset="0"/>
                <a:cs typeface="Courier New" pitchFamily="49" charset="0"/>
              </a:rPr>
              <a:t>@SQ </a:t>
            </a:r>
            <a:r>
              <a:rPr lang="en-NZ" sz="1400" dirty="0" err="1" smtClean="0">
                <a:latin typeface="Courier New" pitchFamily="49" charset="0"/>
                <a:cs typeface="Courier New" pitchFamily="49" charset="0"/>
              </a:rPr>
              <a:t>SN:ref</a:t>
            </a:r>
            <a:r>
              <a:rPr lang="en-NZ" sz="1400" dirty="0" smtClean="0">
                <a:latin typeface="Courier New" pitchFamily="49" charset="0"/>
                <a:cs typeface="Courier New" pitchFamily="49" charset="0"/>
              </a:rPr>
              <a:t> LN:45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Alignment fields</a:t>
            </a:r>
            <a:endParaRPr lang="en-NZ" dirty="0"/>
          </a:p>
        </p:txBody>
      </p:sp>
      <p:pic>
        <p:nvPicPr>
          <p:cNvPr id="4" name="Content Placeholder 3" descr="alignmentFields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780928"/>
            <a:ext cx="8710036" cy="2952328"/>
          </a:xfrm>
        </p:spPr>
      </p:pic>
      <p:sp>
        <p:nvSpPr>
          <p:cNvPr id="6" name="TextBox 5"/>
          <p:cNvSpPr txBox="1"/>
          <p:nvPr/>
        </p:nvSpPr>
        <p:spPr>
          <a:xfrm>
            <a:off x="4572000" y="5949280"/>
            <a:ext cx="420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3"/>
              </a:rPr>
              <a:t>http://samtools.sourceforge.net/SAM1.pdf</a:t>
            </a:r>
          </a:p>
          <a:p>
            <a:endParaRPr lang="en-NZ" i="1" dirty="0" smtClean="0">
              <a:hlinkClick r:id="rId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601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TAB delimited </a:t>
            </a:r>
            <a:r>
              <a:rPr lang="en-NZ" sz="2400" b="1" dirty="0"/>
              <a:t>f</a:t>
            </a:r>
            <a:r>
              <a:rPr lang="en-NZ" sz="2400" b="1" dirty="0" smtClean="0"/>
              <a:t>ields in the body of the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Flag field</a:t>
            </a:r>
            <a:endParaRPr lang="en-NZ" dirty="0"/>
          </a:p>
        </p:txBody>
      </p:sp>
      <p:pic>
        <p:nvPicPr>
          <p:cNvPr id="4" name="Content Placeholder 3" descr="bitwiseFlag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560" y="2912912"/>
            <a:ext cx="5603801" cy="2808312"/>
          </a:xfrm>
        </p:spPr>
      </p:pic>
      <p:sp>
        <p:nvSpPr>
          <p:cNvPr id="5" name="TextBox 4"/>
          <p:cNvSpPr txBox="1"/>
          <p:nvPr/>
        </p:nvSpPr>
        <p:spPr>
          <a:xfrm>
            <a:off x="1115616" y="1844824"/>
            <a:ext cx="6254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Binary lookup table</a:t>
            </a:r>
          </a:p>
          <a:p>
            <a:r>
              <a:rPr lang="en-NZ" sz="2400" b="1" dirty="0" smtClean="0"/>
              <a:t>Bitwise flag allows filtering using </a:t>
            </a:r>
            <a:r>
              <a:rPr lang="en-NZ" sz="2400" b="1" i="1" dirty="0" err="1" smtClean="0"/>
              <a:t>samtools</a:t>
            </a:r>
            <a:r>
              <a:rPr lang="en-NZ" sz="2400" b="1" i="1" dirty="0" smtClean="0"/>
              <a:t>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5780782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i="1" dirty="0" smtClean="0"/>
          </a:p>
          <a:p>
            <a:endParaRPr lang="en-NZ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97967" y="5877272"/>
            <a:ext cx="39381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i="1" dirty="0" smtClean="0"/>
              <a:t>Decimal to binary conversion;</a:t>
            </a:r>
          </a:p>
          <a:p>
            <a:r>
              <a:rPr lang="en-US" i="1" dirty="0" err="1" smtClean="0">
                <a:hlinkClick r:id="rId3"/>
              </a:rPr>
              <a:t>SAMtool</a:t>
            </a:r>
            <a:r>
              <a:rPr lang="en-US" i="1" dirty="0" smtClean="0">
                <a:hlinkClick r:id="rId3"/>
              </a:rPr>
              <a:t> bitwise flag meaning explained</a:t>
            </a:r>
            <a:endParaRPr lang="en-US" i="1" dirty="0" smtClean="0"/>
          </a:p>
          <a:p>
            <a:r>
              <a:rPr lang="en-US" i="1" dirty="0" smtClean="0">
                <a:hlinkClick r:id="rId4"/>
              </a:rPr>
              <a:t>Picard flag conversion tool</a:t>
            </a:r>
            <a:endParaRPr lang="en-US" i="1" dirty="0" smtClean="0"/>
          </a:p>
          <a:p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63426" y="3321080"/>
            <a:ext cx="20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e.g. </a:t>
            </a:r>
          </a:p>
          <a:p>
            <a:r>
              <a:rPr lang="en-NZ" dirty="0" smtClean="0"/>
              <a:t>Unaligned reads = 4</a:t>
            </a:r>
            <a:endParaRPr lang="en-NZ" dirty="0"/>
          </a:p>
        </p:txBody>
      </p:sp>
      <p:sp>
        <p:nvSpPr>
          <p:cNvPr id="10" name="Down Arrow 9"/>
          <p:cNvSpPr/>
          <p:nvPr/>
        </p:nvSpPr>
        <p:spPr>
          <a:xfrm>
            <a:off x="2303840" y="3645024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cigar string</a:t>
            </a:r>
            <a:endParaRPr lang="en-NZ" dirty="0"/>
          </a:p>
        </p:txBody>
      </p:sp>
      <p:pic>
        <p:nvPicPr>
          <p:cNvPr id="4" name="Content Placeholder 3" descr="cigarString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5684" y="4055864"/>
            <a:ext cx="6740346" cy="2611884"/>
          </a:xfrm>
        </p:spPr>
      </p:pic>
      <p:sp>
        <p:nvSpPr>
          <p:cNvPr id="5" name="TextBox 4"/>
          <p:cNvSpPr txBox="1"/>
          <p:nvPr/>
        </p:nvSpPr>
        <p:spPr>
          <a:xfrm>
            <a:off x="467544" y="1562016"/>
            <a:ext cx="84389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aligned sequence or reference may have additional/missing bases </a:t>
            </a:r>
            <a:r>
              <a:rPr lang="en-US" sz="2000" i="1" dirty="0" smtClean="0"/>
              <a:t>(INDELS)</a:t>
            </a:r>
          </a:p>
          <a:p>
            <a:r>
              <a:rPr lang="en-US" sz="2000" dirty="0" smtClean="0"/>
              <a:t>The CIGAR string is a sequence of base lengths and the associated operation to </a:t>
            </a:r>
          </a:p>
          <a:p>
            <a:r>
              <a:rPr lang="en-US" sz="2000" dirty="0" smtClean="0"/>
              <a:t>indicate which;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bases align (either a </a:t>
            </a:r>
            <a:r>
              <a:rPr lang="en-US" sz="2000" b="1" i="1" dirty="0" smtClean="0"/>
              <a:t>match/mismatch</a:t>
            </a:r>
            <a:r>
              <a:rPr lang="en-US" sz="2000" dirty="0" smtClean="0"/>
              <a:t>) with the reference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bases are </a:t>
            </a:r>
            <a:r>
              <a:rPr lang="en-US" sz="2000" b="1" i="1" dirty="0" smtClean="0"/>
              <a:t>deletions</a:t>
            </a:r>
            <a:r>
              <a:rPr lang="en-US" sz="2000" dirty="0" smtClean="0"/>
              <a:t> from the reference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insertions</a:t>
            </a:r>
            <a:r>
              <a:rPr lang="en-US" sz="2000" dirty="0" smtClean="0"/>
              <a:t> that are not in the reference</a:t>
            </a:r>
            <a:endParaRPr lang="en-NZ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573016"/>
            <a:ext cx="656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/>
              <a:t>e.g. 20M6I10M = 20 matches, 6 reference inserts, 10 matches</a:t>
            </a:r>
            <a:endParaRPr lang="en-NZ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SAMtools</a:t>
            </a:r>
            <a:r>
              <a:rPr lang="en-NZ" dirty="0" smtClean="0"/>
              <a:t> </a:t>
            </a:r>
            <a:r>
              <a:rPr lang="en-NZ" dirty="0" err="1" smtClean="0"/>
              <a:t>documentaion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NZ" sz="7400" dirty="0" smtClean="0"/>
              <a:t>Usage:	</a:t>
            </a:r>
            <a:r>
              <a:rPr lang="en-NZ" sz="7400" dirty="0" err="1" smtClean="0"/>
              <a:t>samtools</a:t>
            </a:r>
            <a:r>
              <a:rPr lang="en-NZ" sz="7400" dirty="0" smtClean="0"/>
              <a:t> </a:t>
            </a:r>
            <a:r>
              <a:rPr lang="en-NZ" sz="7400" dirty="0"/>
              <a:t>&lt;command&gt; [options</a:t>
            </a:r>
            <a:r>
              <a:rPr lang="en-NZ" sz="7400" dirty="0" smtClean="0"/>
              <a:t>]</a:t>
            </a:r>
          </a:p>
          <a:p>
            <a:pPr>
              <a:buNone/>
            </a:pPr>
            <a:endParaRPr lang="en-NZ" sz="7400" dirty="0"/>
          </a:p>
          <a:p>
            <a:pPr>
              <a:buNone/>
            </a:pPr>
            <a:r>
              <a:rPr lang="en-NZ" sz="7400" dirty="0"/>
              <a:t>Type </a:t>
            </a:r>
            <a:r>
              <a:rPr lang="en-NZ" sz="7400" b="1" i="1" dirty="0" err="1"/>
              <a:t>samtools</a:t>
            </a:r>
            <a:r>
              <a:rPr lang="en-NZ" sz="7400" dirty="0"/>
              <a:t> </a:t>
            </a:r>
            <a:r>
              <a:rPr lang="en-NZ" sz="7400" dirty="0" smtClean="0"/>
              <a:t> in the </a:t>
            </a:r>
            <a:r>
              <a:rPr lang="en-NZ" sz="7400" b="1" i="1" dirty="0" smtClean="0"/>
              <a:t>shell terminal</a:t>
            </a:r>
            <a:r>
              <a:rPr lang="en-NZ" sz="7400" dirty="0" smtClean="0"/>
              <a:t> command prompt for help</a:t>
            </a:r>
          </a:p>
          <a:p>
            <a:pPr>
              <a:buNone/>
            </a:pPr>
            <a:endParaRPr lang="en-NZ" sz="7400" dirty="0" smtClean="0"/>
          </a:p>
          <a:p>
            <a:pPr lvl="1">
              <a:buNone/>
            </a:pPr>
            <a:r>
              <a:rPr lang="en-NZ" sz="5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NZ" sz="5600" dirty="0" err="1" smtClean="0">
                <a:latin typeface="Courier New" pitchFamily="49" charset="0"/>
                <a:cs typeface="Courier New" pitchFamily="49" charset="0"/>
              </a:rPr>
              <a:t>samtools</a:t>
            </a:r>
            <a:endParaRPr lang="en-NZ" sz="5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NZ" sz="5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Program: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samtools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(Tools for alignments in the SAM format)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Version: 0.1.18 (r982:295)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Usage:  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samtools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&lt;command&gt; [options]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Command: view        SAM&lt;-&gt;BAM conversion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sort       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alignment file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mpileup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multi-way pileup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depth       compute the depth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faidx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index/extract FASTA</a:t>
            </a:r>
          </a:p>
          <a:p>
            <a:pPr lvl="1">
              <a:buNone/>
            </a:pP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NZ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tview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text alignment viewer</a:t>
            </a:r>
          </a:p>
          <a:p>
            <a:pPr lvl="1">
              <a:buNone/>
            </a:pPr>
            <a:r>
              <a:rPr lang="en-NZ" sz="5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NZ" sz="5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...		...</a:t>
            </a:r>
            <a:endParaRPr lang="en-NZ" sz="7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NZ" sz="8000" i="1" dirty="0" smtClean="0"/>
          </a:p>
          <a:p>
            <a:pPr>
              <a:buNone/>
            </a:pPr>
            <a:r>
              <a:rPr lang="en-NZ" sz="8000" i="1" dirty="0" smtClean="0"/>
              <a:t>Manual pages:	 	</a:t>
            </a:r>
            <a:r>
              <a:rPr lang="en-NZ" sz="8000" b="1" i="1" u="sng" dirty="0" smtClean="0">
                <a:hlinkClick r:id="rId2"/>
              </a:rPr>
              <a:t>http://samtools.sourceforge.net/samtools.shtml</a:t>
            </a:r>
            <a:endParaRPr lang="en-NZ" sz="8000" b="1" i="1" u="sng" dirty="0" smtClean="0"/>
          </a:p>
          <a:p>
            <a:pPr>
              <a:buNone/>
            </a:pPr>
            <a:endParaRPr lang="en-NZ" sz="8000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NZ" sz="7400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829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Samtools</vt:lpstr>
      <vt:lpstr>SAMtools</vt:lpstr>
      <vt:lpstr>De facto standard for alignment data</vt:lpstr>
      <vt:lpstr>De facto standard for alignment data…</vt:lpstr>
      <vt:lpstr>Header fields</vt:lpstr>
      <vt:lpstr>Alignment fields</vt:lpstr>
      <vt:lpstr>Flag field</vt:lpstr>
      <vt:lpstr>The cigar string</vt:lpstr>
      <vt:lpstr>SAMtools documentaion</vt:lpstr>
      <vt:lpstr>Rsamtools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Samtools</dc:title>
  <dc:creator>hramwd</dc:creator>
  <cp:lastModifiedBy>hramwd</cp:lastModifiedBy>
  <cp:revision>49</cp:revision>
  <dcterms:created xsi:type="dcterms:W3CDTF">2012-10-15T08:12:44Z</dcterms:created>
  <dcterms:modified xsi:type="dcterms:W3CDTF">2012-10-16T03:18:17Z</dcterms:modified>
</cp:coreProperties>
</file>