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36F2-8794-47B3-807D-99A922060EBC}" type="datetimeFigureOut">
              <a:rPr lang="en-NZ" smtClean="0"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0CE6-CAD8-424D-A420-3D36711232FD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009696699/basedefs/xbd_chap1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i="1" dirty="0" smtClean="0"/>
              <a:t>Built in utility commands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2400" dirty="0"/>
              <a:t> </a:t>
            </a:r>
            <a:r>
              <a:rPr lang="en-NZ" sz="2400" dirty="0" smtClean="0"/>
              <a:t>Syntax;</a:t>
            </a:r>
          </a:p>
          <a:p>
            <a:pPr>
              <a:buNone/>
            </a:pPr>
            <a:r>
              <a:rPr lang="en-NZ" sz="2400" dirty="0" err="1" smtClean="0">
                <a:solidFill>
                  <a:schemeClr val="accent3">
                    <a:lumMod val="50000"/>
                  </a:schemeClr>
                </a:solidFill>
              </a:rPr>
              <a:t>utility_name</a:t>
            </a:r>
            <a:r>
              <a:rPr lang="en-NZ" sz="2400" b="1" dirty="0" smtClean="0">
                <a:solidFill>
                  <a:srgbClr val="0070C0"/>
                </a:solidFill>
              </a:rPr>
              <a:t>[</a:t>
            </a:r>
            <a:r>
              <a:rPr lang="en-NZ" sz="2400" dirty="0" smtClean="0">
                <a:solidFill>
                  <a:srgbClr val="0070C0"/>
                </a:solidFill>
              </a:rPr>
              <a:t>-a</a:t>
            </a:r>
            <a:r>
              <a:rPr lang="en-NZ" sz="2400" b="1" dirty="0" smtClean="0">
                <a:solidFill>
                  <a:srgbClr val="0070C0"/>
                </a:solidFill>
              </a:rPr>
              <a:t>][</a:t>
            </a:r>
            <a:r>
              <a:rPr lang="en-NZ" sz="2400" dirty="0" smtClean="0">
                <a:solidFill>
                  <a:srgbClr val="0070C0"/>
                </a:solidFill>
              </a:rPr>
              <a:t>-b</a:t>
            </a:r>
            <a:r>
              <a:rPr lang="en-NZ" sz="2400" b="1" dirty="0" smtClean="0">
                <a:solidFill>
                  <a:srgbClr val="0070C0"/>
                </a:solidFill>
              </a:rPr>
              <a:t>][</a:t>
            </a:r>
            <a:r>
              <a:rPr lang="en-NZ" sz="2400" dirty="0" smtClean="0">
                <a:solidFill>
                  <a:srgbClr val="0070C0"/>
                </a:solidFill>
              </a:rPr>
              <a:t>-c </a:t>
            </a:r>
            <a:r>
              <a:rPr lang="en-NZ" sz="2400" i="1" dirty="0" err="1" smtClean="0">
                <a:solidFill>
                  <a:srgbClr val="0070C0"/>
                </a:solidFill>
              </a:rPr>
              <a:t>option_argument</a:t>
            </a:r>
            <a:r>
              <a:rPr lang="en-NZ" sz="2400" b="1" dirty="0">
                <a:solidFill>
                  <a:srgbClr val="0070C0"/>
                </a:solidFill>
              </a:rPr>
              <a:t>]</a:t>
            </a:r>
            <a:endParaRPr lang="en-NZ" sz="2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NZ" sz="2400" b="1" dirty="0">
                <a:solidFill>
                  <a:srgbClr val="0070C0"/>
                </a:solidFill>
              </a:rPr>
              <a:t>    [</a:t>
            </a:r>
            <a:r>
              <a:rPr lang="en-NZ" sz="2400" dirty="0">
                <a:solidFill>
                  <a:srgbClr val="0070C0"/>
                </a:solidFill>
              </a:rPr>
              <a:t>-d|-e</a:t>
            </a:r>
            <a:r>
              <a:rPr lang="en-NZ" sz="2400" b="1" dirty="0">
                <a:solidFill>
                  <a:srgbClr val="0070C0"/>
                </a:solidFill>
              </a:rPr>
              <a:t>][</a:t>
            </a:r>
            <a:r>
              <a:rPr lang="en-NZ" sz="2400" dirty="0">
                <a:solidFill>
                  <a:srgbClr val="0070C0"/>
                </a:solidFill>
              </a:rPr>
              <a:t>-</a:t>
            </a:r>
            <a:r>
              <a:rPr lang="en-NZ" sz="2400" dirty="0" err="1" smtClean="0">
                <a:solidFill>
                  <a:srgbClr val="0070C0"/>
                </a:solidFill>
              </a:rPr>
              <a:t>f</a:t>
            </a:r>
            <a:r>
              <a:rPr lang="en-NZ" sz="2400" i="1" dirty="0" err="1" smtClean="0">
                <a:solidFill>
                  <a:srgbClr val="0070C0"/>
                </a:solidFill>
              </a:rPr>
              <a:t>option_argument</a:t>
            </a:r>
            <a:r>
              <a:rPr lang="en-NZ" sz="2400" b="1" dirty="0">
                <a:solidFill>
                  <a:srgbClr val="0070C0"/>
                </a:solidFill>
              </a:rPr>
              <a:t>]</a:t>
            </a:r>
            <a:r>
              <a:rPr lang="en-NZ" sz="2400" b="1" dirty="0">
                <a:solidFill>
                  <a:srgbClr val="FF0000"/>
                </a:solidFill>
              </a:rPr>
              <a:t>[</a:t>
            </a:r>
            <a:r>
              <a:rPr lang="en-NZ" sz="2400" i="1" dirty="0">
                <a:solidFill>
                  <a:srgbClr val="FF0000"/>
                </a:solidFill>
              </a:rPr>
              <a:t>operand</a:t>
            </a:r>
            <a:r>
              <a:rPr lang="en-NZ" sz="2400" dirty="0">
                <a:solidFill>
                  <a:srgbClr val="FF0000"/>
                </a:solidFill>
              </a:rPr>
              <a:t>...</a:t>
            </a:r>
            <a:r>
              <a:rPr lang="en-NZ" sz="2400" b="1" dirty="0">
                <a:solidFill>
                  <a:srgbClr val="FF0000"/>
                </a:solidFill>
              </a:rPr>
              <a:t>]</a:t>
            </a:r>
            <a:endParaRPr lang="en-NZ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NZ" sz="2400" dirty="0"/>
              <a:t> </a:t>
            </a:r>
          </a:p>
          <a:p>
            <a:pPr>
              <a:buNone/>
            </a:pPr>
            <a:r>
              <a:rPr lang="en-NZ" sz="2400" i="1" dirty="0"/>
              <a:t>The </a:t>
            </a:r>
            <a:r>
              <a:rPr lang="en-NZ" sz="2400" i="1" dirty="0" err="1"/>
              <a:t>utility_name</a:t>
            </a:r>
            <a:r>
              <a:rPr lang="en-NZ" sz="2400" dirty="0"/>
              <a:t> is followed by </a:t>
            </a:r>
            <a:r>
              <a:rPr lang="en-NZ" sz="2400" dirty="0">
                <a:solidFill>
                  <a:srgbClr val="0070C0"/>
                </a:solidFill>
              </a:rPr>
              <a:t>options, option-arguments</a:t>
            </a:r>
            <a:r>
              <a:rPr lang="en-NZ" sz="2400" dirty="0"/>
              <a:t>, and </a:t>
            </a:r>
            <a:r>
              <a:rPr lang="en-NZ" sz="2400" dirty="0">
                <a:solidFill>
                  <a:srgbClr val="FF0000"/>
                </a:solidFill>
              </a:rPr>
              <a:t>operands</a:t>
            </a:r>
            <a:r>
              <a:rPr lang="en-NZ" sz="2400" dirty="0"/>
              <a:t>.</a:t>
            </a:r>
          </a:p>
          <a:p>
            <a:pPr>
              <a:buNone/>
            </a:pPr>
            <a:r>
              <a:rPr lang="en-NZ" sz="2400" i="1" dirty="0"/>
              <a:t>Elements within square brackets are optional!</a:t>
            </a:r>
            <a:endParaRPr lang="en-NZ" sz="2400" dirty="0"/>
          </a:p>
          <a:p>
            <a:endParaRPr lang="en-NZ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6165304"/>
            <a:ext cx="758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hlinkClick r:id="rId2"/>
              </a:rPr>
              <a:t>http://pubs.opengroup.org/onlinepubs/009696699/basedefs/xbd_chap12.html</a:t>
            </a:r>
            <a:r>
              <a:rPr lang="en-NZ" i="1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Finding help for utility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/>
              <a:t> </a:t>
            </a:r>
          </a:p>
          <a:p>
            <a:r>
              <a:rPr lang="en-NZ" sz="2400" dirty="0" smtClean="0"/>
              <a:t>$ man </a:t>
            </a:r>
            <a:r>
              <a:rPr lang="en-NZ" sz="2400" i="1" dirty="0"/>
              <a:t>[command]</a:t>
            </a:r>
            <a:r>
              <a:rPr lang="en-NZ" sz="2400" dirty="0"/>
              <a:t>  – </a:t>
            </a:r>
            <a:r>
              <a:rPr lang="en-NZ" sz="2400" i="1" dirty="0"/>
              <a:t>online documentation</a:t>
            </a:r>
            <a:endParaRPr lang="en-NZ" sz="2400" dirty="0"/>
          </a:p>
          <a:p>
            <a:r>
              <a:rPr lang="en-NZ" sz="2400" dirty="0" smtClean="0"/>
              <a:t>$ info </a:t>
            </a:r>
            <a:r>
              <a:rPr lang="en-NZ" sz="2400" i="1" dirty="0"/>
              <a:t>[command]</a:t>
            </a:r>
            <a:r>
              <a:rPr lang="en-NZ" sz="2400" dirty="0"/>
              <a:t>   – hypertext linked information</a:t>
            </a:r>
          </a:p>
          <a:p>
            <a:r>
              <a:rPr lang="en-NZ" sz="2400" dirty="0" smtClean="0"/>
              <a:t>$ apropos </a:t>
            </a:r>
            <a:r>
              <a:rPr lang="en-NZ" sz="2400" i="1" dirty="0"/>
              <a:t>[command] – search ‘</a:t>
            </a:r>
            <a:r>
              <a:rPr lang="en-NZ" sz="2400" i="1" dirty="0" err="1"/>
              <a:t>whatis</a:t>
            </a:r>
            <a:r>
              <a:rPr lang="en-NZ" sz="2400" i="1" dirty="0"/>
              <a:t>’ database for strings</a:t>
            </a:r>
            <a:endParaRPr lang="en-NZ" sz="2400" dirty="0"/>
          </a:p>
          <a:p>
            <a:r>
              <a:rPr lang="en-NZ" sz="2400" dirty="0" smtClean="0"/>
              <a:t>$ ./[command] </a:t>
            </a:r>
            <a:r>
              <a:rPr lang="en-NZ" sz="2400" dirty="0"/>
              <a:t>--help ‘optional’ argument to invoke </a:t>
            </a:r>
            <a:r>
              <a:rPr lang="en-NZ" sz="2400" dirty="0" smtClean="0"/>
              <a:t>help</a:t>
            </a:r>
          </a:p>
          <a:p>
            <a:r>
              <a:rPr lang="en-NZ" sz="2400" dirty="0" smtClean="0"/>
              <a:t>$ help [bash built in]</a:t>
            </a:r>
            <a:endParaRPr lang="en-NZ" sz="2400" dirty="0"/>
          </a:p>
          <a:p>
            <a:pPr>
              <a:buNone/>
            </a:pPr>
            <a:endParaRPr lang="en-NZ" sz="2400" dirty="0" smtClean="0"/>
          </a:p>
          <a:p>
            <a:pPr>
              <a:buNone/>
            </a:pPr>
            <a:r>
              <a:rPr lang="en-NZ" sz="2400" dirty="0" smtClean="0"/>
              <a:t>e.g</a:t>
            </a:r>
            <a:r>
              <a:rPr lang="en-NZ" sz="2400" dirty="0"/>
              <a:t>. </a:t>
            </a:r>
            <a:r>
              <a:rPr lang="en-NZ" sz="2400" dirty="0" err="1"/>
              <a:t>ls</a:t>
            </a:r>
            <a:r>
              <a:rPr lang="en-NZ" sz="2400" dirty="0"/>
              <a:t> –help | less</a:t>
            </a:r>
          </a:p>
          <a:p>
            <a:pPr>
              <a:buNone/>
            </a:pPr>
            <a:r>
              <a:rPr lang="en-NZ" sz="2400" dirty="0"/>
              <a:t> </a:t>
            </a:r>
          </a:p>
          <a:p>
            <a:pPr>
              <a:buNone/>
            </a:pPr>
            <a:r>
              <a:rPr lang="en-NZ" sz="2400" i="1" dirty="0" smtClean="0"/>
              <a:t>                    search using </a:t>
            </a:r>
            <a:r>
              <a:rPr lang="en-NZ" sz="2400" i="1" dirty="0"/>
              <a:t>keywords like ‘tutorial, usage, </a:t>
            </a:r>
            <a:r>
              <a:rPr lang="en-NZ" sz="2400" i="1" dirty="0" err="1"/>
              <a:t>howto</a:t>
            </a:r>
            <a:r>
              <a:rPr lang="en-NZ" sz="2400" i="1" dirty="0"/>
              <a:t>’</a:t>
            </a:r>
          </a:p>
          <a:p>
            <a:pPr>
              <a:buNone/>
            </a:pPr>
            <a:endParaRPr lang="en-NZ" sz="2400" dirty="0"/>
          </a:p>
        </p:txBody>
      </p:sp>
      <p:pic>
        <p:nvPicPr>
          <p:cNvPr id="4" name="Picture 3" descr="Goo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368" y="5625816"/>
            <a:ext cx="1043544" cy="378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8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Searching for content on the file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n-NZ" b="1" i="1" dirty="0"/>
              <a:t>l</a:t>
            </a:r>
            <a:r>
              <a:rPr lang="en-NZ" b="1" i="1" dirty="0" smtClean="0"/>
              <a:t>ocate</a:t>
            </a:r>
            <a:r>
              <a:rPr lang="en-NZ" dirty="0" smtClean="0"/>
              <a:t> database to find filenames quickly</a:t>
            </a:r>
          </a:p>
          <a:p>
            <a:pPr>
              <a:buNone/>
            </a:pPr>
            <a:r>
              <a:rPr lang="en-NZ" dirty="0"/>
              <a:t>e</a:t>
            </a:r>
            <a:r>
              <a:rPr lang="en-NZ" dirty="0" smtClean="0"/>
              <a:t>.g.  </a:t>
            </a:r>
            <a:r>
              <a:rPr lang="en-NZ" dirty="0" smtClean="0">
                <a:solidFill>
                  <a:srgbClr val="0070C0"/>
                </a:solidFill>
              </a:rPr>
              <a:t>$ locate “*.R” 	## locate R files</a:t>
            </a:r>
          </a:p>
          <a:p>
            <a:pPr>
              <a:buNone/>
            </a:pPr>
            <a:endParaRPr lang="en-NZ" dirty="0" smtClean="0"/>
          </a:p>
          <a:p>
            <a:r>
              <a:rPr lang="en-NZ" b="1" i="1" dirty="0" smtClean="0"/>
              <a:t>find</a:t>
            </a:r>
            <a:r>
              <a:rPr lang="en-NZ" dirty="0" smtClean="0"/>
              <a:t> to search filenames</a:t>
            </a:r>
          </a:p>
          <a:p>
            <a:pPr>
              <a:buNone/>
            </a:pPr>
            <a:r>
              <a:rPr lang="en-NZ" dirty="0" smtClean="0"/>
              <a:t>e.g. </a:t>
            </a:r>
            <a:r>
              <a:rPr lang="en-NZ" dirty="0" smtClean="0">
                <a:solidFill>
                  <a:srgbClr val="0070C0"/>
                </a:solidFill>
              </a:rPr>
              <a:t>$ find / –name “*.R$” –print </a:t>
            </a:r>
          </a:p>
          <a:p>
            <a:endParaRPr lang="en-NZ" dirty="0" smtClean="0"/>
          </a:p>
          <a:p>
            <a:r>
              <a:rPr lang="en-NZ" b="1" i="1" dirty="0" err="1"/>
              <a:t>g</a:t>
            </a:r>
            <a:r>
              <a:rPr lang="en-NZ" b="1" i="1" dirty="0" err="1" smtClean="0"/>
              <a:t>rep</a:t>
            </a:r>
            <a:r>
              <a:rPr lang="en-NZ" dirty="0" smtClean="0"/>
              <a:t> to print lines matching a pattern</a:t>
            </a:r>
            <a:endParaRPr lang="en-NZ" b="1" i="1" dirty="0"/>
          </a:p>
          <a:p>
            <a:r>
              <a:rPr lang="en-NZ" dirty="0" smtClean="0">
                <a:solidFill>
                  <a:srgbClr val="0070C0"/>
                </a:solidFill>
              </a:rPr>
              <a:t>$ </a:t>
            </a:r>
            <a:r>
              <a:rPr lang="en-NZ" dirty="0">
                <a:solidFill>
                  <a:srgbClr val="0070C0"/>
                </a:solidFill>
              </a:rPr>
              <a:t>alias </a:t>
            </a:r>
            <a:r>
              <a:rPr lang="en-NZ" dirty="0" err="1">
                <a:solidFill>
                  <a:srgbClr val="0070C0"/>
                </a:solidFill>
              </a:rPr>
              <a:t>grepc</a:t>
            </a:r>
            <a:endParaRPr lang="en-NZ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NZ" i="1" dirty="0">
                <a:solidFill>
                  <a:srgbClr val="0070C0"/>
                </a:solidFill>
              </a:rPr>
              <a:t>alias </a:t>
            </a:r>
            <a:r>
              <a:rPr lang="en-NZ" i="1" dirty="0" err="1">
                <a:solidFill>
                  <a:srgbClr val="0070C0"/>
                </a:solidFill>
              </a:rPr>
              <a:t>grepc</a:t>
            </a:r>
            <a:r>
              <a:rPr lang="en-NZ" i="1" dirty="0">
                <a:solidFill>
                  <a:srgbClr val="0070C0"/>
                </a:solidFill>
              </a:rPr>
              <a:t>='</a:t>
            </a:r>
            <a:r>
              <a:rPr lang="en-NZ" i="1" dirty="0" err="1">
                <a:solidFill>
                  <a:srgbClr val="0070C0"/>
                </a:solidFill>
              </a:rPr>
              <a:t>grep</a:t>
            </a:r>
            <a:r>
              <a:rPr lang="en-NZ" i="1" dirty="0">
                <a:solidFill>
                  <a:srgbClr val="0070C0"/>
                </a:solidFill>
              </a:rPr>
              <a:t> --</a:t>
            </a:r>
            <a:r>
              <a:rPr lang="en-NZ" i="1" dirty="0" err="1">
                <a:solidFill>
                  <a:srgbClr val="0070C0"/>
                </a:solidFill>
              </a:rPr>
              <a:t>color</a:t>
            </a:r>
            <a:r>
              <a:rPr lang="en-NZ" i="1" dirty="0">
                <a:solidFill>
                  <a:srgbClr val="0070C0"/>
                </a:solidFill>
              </a:rPr>
              <a:t>=auto -</a:t>
            </a:r>
            <a:r>
              <a:rPr lang="en-NZ" i="1" dirty="0" err="1" smtClean="0">
                <a:solidFill>
                  <a:srgbClr val="0070C0"/>
                </a:solidFill>
              </a:rPr>
              <a:t>iRnH</a:t>
            </a:r>
            <a:r>
              <a:rPr lang="en-NZ" i="1" dirty="0" smtClean="0">
                <a:solidFill>
                  <a:srgbClr val="0070C0"/>
                </a:solidFill>
              </a:rPr>
              <a:t>‘</a:t>
            </a:r>
          </a:p>
          <a:p>
            <a:pPr>
              <a:buNone/>
            </a:pPr>
            <a:endParaRPr lang="en-NZ" i="1" dirty="0" smtClean="0"/>
          </a:p>
          <a:p>
            <a:pPr>
              <a:buNone/>
            </a:pPr>
            <a:r>
              <a:rPr lang="en-NZ" i="1" dirty="0" smtClean="0"/>
              <a:t>Searching</a:t>
            </a:r>
            <a:r>
              <a:rPr lang="en-NZ" i="1" dirty="0" smtClean="0"/>
              <a:t> recursively</a:t>
            </a:r>
            <a:r>
              <a:rPr lang="en-NZ" i="1" dirty="0" smtClean="0"/>
              <a:t> for content within files</a:t>
            </a:r>
          </a:p>
          <a:p>
            <a:pPr>
              <a:buNone/>
            </a:pPr>
            <a:r>
              <a:rPr lang="en-NZ" i="1" dirty="0" smtClean="0"/>
              <a:t>e.g. </a:t>
            </a:r>
            <a:r>
              <a:rPr lang="en-NZ" i="1" dirty="0" smtClean="0">
                <a:solidFill>
                  <a:srgbClr val="0070C0"/>
                </a:solidFill>
              </a:rPr>
              <a:t>$ </a:t>
            </a:r>
            <a:r>
              <a:rPr lang="en-NZ" i="1" dirty="0" err="1" smtClean="0">
                <a:solidFill>
                  <a:srgbClr val="0070C0"/>
                </a:solidFill>
              </a:rPr>
              <a:t>grepc</a:t>
            </a:r>
            <a:r>
              <a:rPr lang="en-NZ" i="1" dirty="0" smtClean="0">
                <a:solidFill>
                  <a:srgbClr val="0070C0"/>
                </a:solidFill>
              </a:rPr>
              <a:t> “^library” *.R</a:t>
            </a:r>
            <a:endParaRPr lang="en-NZ" i="1" dirty="0">
              <a:solidFill>
                <a:srgbClr val="0070C0"/>
              </a:solidFill>
            </a:endParaRP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Unix </a:t>
            </a:r>
            <a:r>
              <a:rPr lang="en-NZ" dirty="0" err="1" smtClean="0"/>
              <a:t>filesystem</a:t>
            </a:r>
            <a:endParaRPr lang="en-NZ" dirty="0"/>
          </a:p>
        </p:txBody>
      </p:sp>
      <p:pic>
        <p:nvPicPr>
          <p:cNvPr id="4" name="Content Placeholder 3" descr="unix_file_syste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66672" y="1316383"/>
            <a:ext cx="4229844" cy="2320921"/>
          </a:xfrm>
        </p:spPr>
      </p:pic>
      <p:sp>
        <p:nvSpPr>
          <p:cNvPr id="6" name="TextBox 5"/>
          <p:cNvSpPr txBox="1"/>
          <p:nvPr/>
        </p:nvSpPr>
        <p:spPr>
          <a:xfrm>
            <a:off x="611560" y="1988840"/>
            <a:ext cx="71182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Relationship between </a:t>
            </a:r>
          </a:p>
          <a:p>
            <a:r>
              <a:rPr lang="en-NZ" sz="2400" dirty="0" smtClean="0"/>
              <a:t>directories and files is a rooted tree</a:t>
            </a:r>
          </a:p>
          <a:p>
            <a:endParaRPr lang="en-NZ" sz="2400" dirty="0"/>
          </a:p>
          <a:p>
            <a:r>
              <a:rPr lang="en-NZ" sz="2400" dirty="0" smtClean="0"/>
              <a:t>Utility ‘</a:t>
            </a:r>
            <a:r>
              <a:rPr lang="en-NZ" sz="2400" b="1" i="1" dirty="0" err="1" smtClean="0"/>
              <a:t>ls’</a:t>
            </a:r>
            <a:r>
              <a:rPr lang="en-NZ" sz="2400" b="1" i="1" dirty="0" smtClean="0"/>
              <a:t> </a:t>
            </a:r>
            <a:r>
              <a:rPr lang="en-NZ" sz="2400" dirty="0" smtClean="0"/>
              <a:t>lists directory contents</a:t>
            </a:r>
          </a:p>
          <a:p>
            <a:endParaRPr lang="en-NZ" sz="2400" dirty="0" smtClean="0"/>
          </a:p>
          <a:p>
            <a:r>
              <a:rPr lang="en-NZ" sz="2400" dirty="0" smtClean="0"/>
              <a:t>Wildcards “</a:t>
            </a:r>
            <a:r>
              <a:rPr lang="en-NZ" sz="2400" b="1" i="1" dirty="0" smtClean="0"/>
              <a:t>* ? []” </a:t>
            </a:r>
            <a:r>
              <a:rPr lang="en-NZ" sz="2400" dirty="0" smtClean="0"/>
              <a:t>etc are </a:t>
            </a:r>
          </a:p>
          <a:p>
            <a:r>
              <a:rPr lang="en-NZ" sz="2400" dirty="0" smtClean="0"/>
              <a:t>alpha numerically sorted as;</a:t>
            </a:r>
          </a:p>
          <a:p>
            <a:r>
              <a:rPr lang="en-NZ" sz="2400" b="1" i="1" dirty="0" smtClean="0"/>
              <a:t>[0-9A-Za-z] </a:t>
            </a:r>
            <a:r>
              <a:rPr lang="en-NZ" sz="2400" i="1" dirty="0" smtClean="0"/>
              <a:t>(numbers before capitals before lower case)</a:t>
            </a:r>
          </a:p>
          <a:p>
            <a:endParaRPr lang="en-NZ" sz="2400" i="1" dirty="0"/>
          </a:p>
          <a:p>
            <a:r>
              <a:rPr lang="en-NZ" sz="2400" dirty="0" smtClean="0"/>
              <a:t>The utility </a:t>
            </a:r>
            <a:r>
              <a:rPr lang="en-NZ" sz="2400" b="1" i="1" dirty="0" smtClean="0"/>
              <a:t>‘</a:t>
            </a:r>
            <a:r>
              <a:rPr lang="en-NZ" sz="2400" b="1" i="1" dirty="0" err="1" smtClean="0"/>
              <a:t>cd</a:t>
            </a:r>
            <a:r>
              <a:rPr lang="en-NZ" sz="2400" b="1" i="1" dirty="0" smtClean="0"/>
              <a:t>’ </a:t>
            </a:r>
            <a:r>
              <a:rPr lang="en-NZ" sz="2400" dirty="0" smtClean="0"/>
              <a:t>changes the current directory to </a:t>
            </a:r>
            <a:r>
              <a:rPr lang="en-NZ" sz="2400" b="1" i="1" dirty="0" smtClean="0"/>
              <a:t>dir</a:t>
            </a:r>
          </a:p>
          <a:p>
            <a:endParaRPr lang="en-NZ" sz="2400" dirty="0" smtClean="0"/>
          </a:p>
          <a:p>
            <a:endParaRPr lang="en-NZ" sz="2400" b="1" i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Standard input, output, and error </a:t>
            </a:r>
            <a:endParaRPr lang="en-NZ" dirty="0"/>
          </a:p>
        </p:txBody>
      </p:sp>
      <p:pic>
        <p:nvPicPr>
          <p:cNvPr id="4" name="Content Placeholder 3" descr="Stdstreams-notit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556792"/>
            <a:ext cx="3219450" cy="2200275"/>
          </a:xfrm>
        </p:spPr>
      </p:pic>
      <p:sp>
        <p:nvSpPr>
          <p:cNvPr id="5" name="TextBox 4"/>
          <p:cNvSpPr txBox="1"/>
          <p:nvPr/>
        </p:nvSpPr>
        <p:spPr>
          <a:xfrm>
            <a:off x="611560" y="1628800"/>
            <a:ext cx="76328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Text from the keyboard is; </a:t>
            </a:r>
          </a:p>
          <a:p>
            <a:r>
              <a:rPr lang="en-NZ" sz="2000" b="1" i="1" dirty="0" err="1" smtClean="0"/>
              <a:t>stdin</a:t>
            </a:r>
            <a:r>
              <a:rPr lang="en-NZ" sz="2000" b="1" i="1" dirty="0" smtClean="0"/>
              <a:t> (standard input)</a:t>
            </a:r>
          </a:p>
          <a:p>
            <a:endParaRPr lang="en-NZ" sz="2000" dirty="0" smtClean="0"/>
          </a:p>
          <a:p>
            <a:r>
              <a:rPr lang="en-NZ" sz="2000" dirty="0" smtClean="0"/>
              <a:t>Program displays text </a:t>
            </a:r>
            <a:r>
              <a:rPr lang="en-NZ" sz="2000" dirty="0" err="1" smtClean="0"/>
              <a:t>outout</a:t>
            </a:r>
            <a:r>
              <a:rPr lang="en-NZ" sz="2000" dirty="0" smtClean="0"/>
              <a:t> to; </a:t>
            </a:r>
          </a:p>
          <a:p>
            <a:r>
              <a:rPr lang="en-NZ" sz="2000" b="1" i="1" dirty="0" err="1" smtClean="0"/>
              <a:t>Stdout</a:t>
            </a:r>
            <a:r>
              <a:rPr lang="en-NZ" sz="2000" b="1" i="1" dirty="0" smtClean="0"/>
              <a:t> (standard output)</a:t>
            </a:r>
          </a:p>
          <a:p>
            <a:endParaRPr lang="en-NZ" sz="2000" dirty="0" smtClean="0"/>
          </a:p>
          <a:p>
            <a:r>
              <a:rPr lang="en-NZ" sz="2000" dirty="0" smtClean="0"/>
              <a:t>If a program crashes debugging information goes to;</a:t>
            </a:r>
          </a:p>
          <a:p>
            <a:r>
              <a:rPr lang="en-NZ" sz="2000" dirty="0" smtClean="0"/>
              <a:t> </a:t>
            </a:r>
            <a:r>
              <a:rPr lang="en-NZ" sz="2000" b="1" i="1" dirty="0" err="1" smtClean="0"/>
              <a:t>stderr</a:t>
            </a:r>
            <a:r>
              <a:rPr lang="en-NZ" sz="2000" b="1" i="1" dirty="0" smtClean="0"/>
              <a:t> (standard error)</a:t>
            </a:r>
          </a:p>
          <a:p>
            <a:endParaRPr lang="en-NZ" sz="2000" b="1" i="1" dirty="0"/>
          </a:p>
          <a:p>
            <a:r>
              <a:rPr lang="en-NZ" sz="2000" b="1" i="1" dirty="0" smtClean="0"/>
              <a:t>Note :output may be from </a:t>
            </a:r>
            <a:r>
              <a:rPr lang="en-NZ" sz="2000" b="1" i="1" dirty="0" err="1" smtClean="0"/>
              <a:t>stdout</a:t>
            </a:r>
            <a:r>
              <a:rPr lang="en-NZ" sz="2000" b="1" i="1" dirty="0" smtClean="0"/>
              <a:t> or </a:t>
            </a:r>
            <a:r>
              <a:rPr lang="en-NZ" sz="2000" b="1" i="1" dirty="0" err="1" smtClean="0"/>
              <a:t>stderr</a:t>
            </a:r>
            <a:r>
              <a:rPr lang="en-NZ" sz="2000" b="1" i="1" dirty="0" smtClean="0"/>
              <a:t>, must use redirection of output streams to distinguish</a:t>
            </a:r>
          </a:p>
          <a:p>
            <a:r>
              <a:rPr lang="en-NZ" sz="2000" b="1" i="1" dirty="0" smtClean="0"/>
              <a:t>e.g.  Redirect </a:t>
            </a:r>
            <a:r>
              <a:rPr lang="en-NZ" sz="2000" b="1" i="1" dirty="0" err="1" smtClean="0"/>
              <a:t>stderr</a:t>
            </a:r>
            <a:r>
              <a:rPr lang="en-NZ" sz="2000" b="1" i="1" dirty="0" smtClean="0"/>
              <a:t> to a file</a:t>
            </a:r>
            <a:endParaRPr lang="en-NZ" sz="2000" b="1" i="1" dirty="0"/>
          </a:p>
          <a:p>
            <a:r>
              <a:rPr lang="en-NZ" sz="2000" b="1" i="1" dirty="0" smtClean="0">
                <a:solidFill>
                  <a:srgbClr val="0070C0"/>
                </a:solidFill>
              </a:rPr>
              <a:t>$ command1 2&gt; file1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157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Built in utility commands</vt:lpstr>
      <vt:lpstr>Finding help for utility commands</vt:lpstr>
      <vt:lpstr>Searching for content on the file system</vt:lpstr>
      <vt:lpstr>Unix filesystem</vt:lpstr>
      <vt:lpstr>Standard input, output, and error </vt:lpstr>
    </vt:vector>
  </TitlesOfParts>
  <Company>Plant &amp; Food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help for utility commands</dc:title>
  <dc:creator>hramwd</dc:creator>
  <cp:lastModifiedBy>hramwd</cp:lastModifiedBy>
  <cp:revision>11</cp:revision>
  <dcterms:created xsi:type="dcterms:W3CDTF">2012-10-22T08:15:46Z</dcterms:created>
  <dcterms:modified xsi:type="dcterms:W3CDTF">2012-10-22T09:22:32Z</dcterms:modified>
</cp:coreProperties>
</file>