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91E0-C08D-E86E-F10E-D556FFFD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7EE8C-106D-8600-32B3-3925FBA04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F6C8-74E1-7BBA-80AC-80B8DCC9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F2DB4-1288-5146-D6CF-F6287D66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E154-1CD9-A75A-430B-1DDCF598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FAFC-1372-C8C5-8AB6-F0618864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3D9E-96BD-02DB-7BAE-C675FC75C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14C3-F28A-02C0-2690-5A4752EE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4876-E570-1962-CDF1-2E20F44D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278D9-B4B3-4094-BC90-8930C0E3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91575-6765-54DB-2971-4C5F2C004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7D3CF-E56F-C104-78D8-0F60C6C1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41EB6-EB69-566D-BE9D-0F80794C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622C-C155-1477-4991-E440E9F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FCF9-EBB8-A74D-7E4C-7B0FE869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9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DB16-5A5B-5E2E-2029-91A857A5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21FE-5094-5E89-23FB-D621A7DE3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B9D9-DA7E-AA07-6E8D-D35D9A2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1824-952F-F79F-955B-67850E6E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5579D-A9EA-41ED-4B8B-E4AC0816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CDA1-C663-6E61-9927-281199B1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8C6D1-F54C-7C9F-7367-43336CFE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DB36-7CF4-A5EB-249F-EE3468C2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9C08-3B9A-E09A-B0EC-09A39F2E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B2DB8-A17E-8FD1-4958-5D5043AC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2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CE4-03C3-6062-0601-0A1CF7D7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502B-A41F-B913-DA3E-2313D7137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7D239-17CE-A77A-A346-5483CF66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F98B6-C24E-FB29-1E79-58F86524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66D6-06BB-3BE6-C2A4-B2442C07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254F-163A-142C-F234-AC73531A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626C-9399-4B90-CEBF-285423A8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0842-6FEC-7C07-D8EF-AC3FBF0BD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AC735-C0F9-7D00-15C6-A200FF71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87E7C-9AEA-ADBD-577A-61A30210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E71E0-F4A5-9AA7-0DCB-1F0488CE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A0C94-467F-9A8B-44C1-38DE830C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5E360-E740-D739-96DB-19B88C13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8523D-6CC6-91F5-AD75-49C308A9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2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7B25-1C63-8638-16ED-C83D1E64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7B577-AF2E-1866-2F13-90558F94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27C3-79B0-7FBB-5F22-4649A9A3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5DEC-947B-B974-962C-26253AD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0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DEC51-94D3-B1B5-585E-8F89054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34B8A-2DE7-0866-994E-D64C30E1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54123-26CE-AA28-43A6-5FBBB9EB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3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87C0-6930-6519-7CB3-140E52E3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2499-77B4-328E-7CC7-C6889775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A9C9-4A5D-F718-AD3F-CCDF51E4B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25019-8450-4A65-2B2E-E590169F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76130-0835-1211-8E00-D9D38CCD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38018-6E35-376D-DE08-CCA72BCE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6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04F6-6EE6-557B-1493-7324623F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05B30-279E-16D6-122B-88644CDCB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B9A44-0EAF-61D2-E82A-6010DB0A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ECEF6-B08B-43A9-6208-DC1B6CE7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F7EA-255A-4960-D2FA-3A8DC4EC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4EBA3-B659-7757-3A5E-34BE1B7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6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287AB-00E0-F493-E716-64717D63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1839-9F4E-1C39-EBD5-4E1F4251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E8A4-6ED3-2B55-A0EB-EE2539123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60EE-9FA5-4974-830A-D645F109A47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C1B4-FD64-E51E-1DC8-3971CB0BE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23BF-1900-9B00-D12C-976BF532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5100-F882-407A-BC44-EE1D97D06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973-3590-8DF9-5819-A91A9581B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138" y="19669"/>
            <a:ext cx="9144000" cy="973236"/>
          </a:xfrm>
        </p:spPr>
        <p:txBody>
          <a:bodyPr/>
          <a:lstStyle/>
          <a:p>
            <a:r>
              <a:rPr lang="en-US" dirty="0"/>
              <a:t>Amazon Sales Analysis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B884BE-0653-A1BD-5B90-E7C5BF93E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19" y="0"/>
            <a:ext cx="2310581" cy="23105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F886D14-FF4A-4CEB-974E-88CB49F0F862}"/>
              </a:ext>
            </a:extLst>
          </p:cNvPr>
          <p:cNvSpPr/>
          <p:nvPr/>
        </p:nvSpPr>
        <p:spPr>
          <a:xfrm>
            <a:off x="4581331" y="5747656"/>
            <a:ext cx="7445828" cy="8490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Project by: Mohammed Azharuddin</a:t>
            </a:r>
            <a:endParaRPr lang="en-IN" sz="36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01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32F60A-7964-B45A-A4F4-4BF5B584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4C3E6-0732-1C1E-A31B-46EB52197545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7. Customer Lifetime Value (CLTV)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Query: Calculate the total value of orders placed by each customer over their lifetime.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Rank customers based on their CLTV.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5AC91-3A56-C31F-DAE9-12A88D4F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65" y="1172953"/>
            <a:ext cx="8437494" cy="2534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B9F7C-D04B-10EC-52D8-CCF07095C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53" y="3943384"/>
            <a:ext cx="4491384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918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1056C-084D-3394-3477-9BDC8D46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D70BD-E301-3656-A7A6-1D0BF6E638DC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8. Inventory Stock Alerts Query: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Products with stock levels below a certain threshold (e.g., less than 10 units).Challenge: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Include last restock date and warehouse information.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1BA3C4-5851-B6AB-6410-51A6B1DF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274479"/>
            <a:ext cx="10155067" cy="1733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47E4C-F8B2-47B4-95A5-89CF0736D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80" y="3684581"/>
            <a:ext cx="6449325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35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30F2F-25E2-C117-66D2-B9879CF6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8B5B9-0B48-4BBF-804E-7753B63F90A0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9. Shipping Delays Query: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orders where the shipping date is later than 3 days after the order date.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customer, order details, and delivery provider.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D17CD-547A-0CB6-6C07-4CC70DA4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1311160"/>
            <a:ext cx="11952514" cy="224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74739-2F23-9C59-6D98-5EF6FF69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717" y="4212905"/>
            <a:ext cx="7735380" cy="2257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15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04708-62EC-8503-A705-4E8E61A7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7102B-ECC4-F8D7-1153-3C3F50F213B4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10. Payment Success Rate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Calculate the percentage of successful payments across all orders.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breakdowns by payment status (e.g., failed, pending).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A52C4-3FA1-A8C5-0F8E-3B464F8B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436914"/>
            <a:ext cx="9183382" cy="1735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D95BB-EF7B-CE37-989E-352EE8306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1" y="3973580"/>
            <a:ext cx="3591426" cy="187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626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53A0A-3F8A-D982-0AE0-3741AD61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E5C97-3106-772C-1787-27DD5BA09280}"/>
              </a:ext>
            </a:extLst>
          </p:cNvPr>
          <p:cNvSpPr txBox="1"/>
          <p:nvPr/>
        </p:nvSpPr>
        <p:spPr>
          <a:xfrm>
            <a:off x="298577" y="76302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11. Top Performing Sellers Query: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Find the top 5 sellers based on total sales value.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both successful and failed orders, and display their percentage of successful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D905D-BF77-E52B-9D9B-CF1A75D53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3646"/>
            <a:ext cx="9498563" cy="437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34622-44BF-3EA9-4B6E-240732D6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716995"/>
            <a:ext cx="5537588" cy="1034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384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03CA3-6091-9E23-AAC1-FB30159A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ACC9C-2134-9ACB-B7CD-FC17E335A591}"/>
              </a:ext>
            </a:extLst>
          </p:cNvPr>
          <p:cNvSpPr txBox="1"/>
          <p:nvPr/>
        </p:nvSpPr>
        <p:spPr>
          <a:xfrm>
            <a:off x="298577" y="253585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12. Product Profit Margin Query: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Calculate the profit margin for each product (difference between price and cost of goods sold).Challenge: Rank products by their profit margin, showing highest to lowest.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502BB-A05F-ECD7-507D-FADD431F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466704"/>
            <a:ext cx="11479227" cy="2433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622A7-2C5E-DDA8-776F-D3A2278D4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43" y="4327622"/>
            <a:ext cx="5687219" cy="2276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0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7F079-BF05-3FD3-E402-226F37CF1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B2A2A3-19B7-90A5-FE3C-8A695D63237E}"/>
              </a:ext>
            </a:extLst>
          </p:cNvPr>
          <p:cNvSpPr txBox="1"/>
          <p:nvPr/>
        </p:nvSpPr>
        <p:spPr>
          <a:xfrm>
            <a:off x="298577" y="169606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13. Most Returned Products	Query: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Top 10 products by the number of returns.	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Display the return rate as a percentage of total units sold for each product.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6F94C-5105-F3B8-595B-2D01AB82D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1" y="1176915"/>
            <a:ext cx="11896530" cy="2965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A3D36-8822-AAE8-5BBB-A01A32216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57" y="4299043"/>
            <a:ext cx="6763694" cy="2305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080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3E5F3-D623-0877-C571-578C85F8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E2FFC-21AE-3DFA-A883-640475383C4F}"/>
              </a:ext>
            </a:extLst>
          </p:cNvPr>
          <p:cNvSpPr txBox="1"/>
          <p:nvPr/>
        </p:nvSpPr>
        <p:spPr>
          <a:xfrm>
            <a:off x="298577" y="169606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14. Orders Pending Shipment	 :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Find orders that have been paid but are still pending shipment.	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order details, payment date, and customer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BBA4F-FABD-A1E8-DD31-56271EC68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" y="1353876"/>
            <a:ext cx="11517332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B4D00-A811-EF29-A126-993B2143A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05" y="4344917"/>
            <a:ext cx="6782747" cy="2343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06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FCC2A-C59A-8AE4-CC32-3467F122A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0B010-7844-84D8-C69A-BF949D284A66}"/>
              </a:ext>
            </a:extLst>
          </p:cNvPr>
          <p:cNvSpPr txBox="1"/>
          <p:nvPr/>
        </p:nvSpPr>
        <p:spPr>
          <a:xfrm>
            <a:off x="298577" y="169606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15. Identify Returning or New Customers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if the customer has done more than 5 return categorize them as returning otherwise new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List customers id, name, total orders, total returns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C2A25-5E6E-2528-61B2-2B415D14F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311017"/>
            <a:ext cx="11120071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3A1F2-06C3-8D46-4F09-BB44FF8BE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56" y="4221650"/>
            <a:ext cx="5239481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976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FD7DA-E444-C490-C202-35D19FB1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2F5549-EE47-0DB2-37BE-635BABB04543}"/>
              </a:ext>
            </a:extLst>
          </p:cNvPr>
          <p:cNvSpPr txBox="1"/>
          <p:nvPr/>
        </p:nvSpPr>
        <p:spPr>
          <a:xfrm>
            <a:off x="298577" y="141613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16. Top 5 Customers by Orders in Each State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Identify the top 5 customers with the highest number of orders for each state.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the number of orders and total sales for each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A460-A947-96D8-9B3F-BDA0E8A5C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139591"/>
            <a:ext cx="10291668" cy="301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A30FD-BDEB-4266-045D-266E4F997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059" y="4305624"/>
            <a:ext cx="6401693" cy="2314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91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FE84-1D7F-D230-397B-4A07C58B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5" y="147484"/>
            <a:ext cx="2674374" cy="776748"/>
          </a:xfrm>
        </p:spPr>
        <p:txBody>
          <a:bodyPr>
            <a:noAutofit/>
          </a:bodyPr>
          <a:lstStyle/>
          <a:p>
            <a:pPr algn="r"/>
            <a:r>
              <a:rPr lang="en-IN" sz="2800" b="1" dirty="0"/>
              <a:t>Project Overview</a:t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D4EBCE-A68A-45B7-B4E8-86FB0B16E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623212"/>
            <a:ext cx="9627957" cy="278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Analyzed over 21,000 sales records from an Amazon-like e-commerce platform using MySQL.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Studied customer behavior, product performance, and sales trends through SQL queries.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Solved real-world problems like revenue analysis, customer segmentation, and inventory management.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Worked on data cleaning, including fixing errors and handling missing (null) values.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Used structured queries in MySQL to gain insights and support business decisions.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67B3888-0D8C-3130-16CA-890538DE9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96" y="4914043"/>
            <a:ext cx="1078051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Baskerville Old Face" panose="02020602080505020303" pitchFamily="18" charset="0"/>
                <a:cs typeface="Arial" panose="020B0604020202020204" pitchFamily="34" charset="0"/>
              </a:rPr>
              <a:t>This project focuses on solving 22 advanced business problems related to Amazon sales optimization.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Baskerville Old Face" panose="02020602080505020303" pitchFamily="18" charset="0"/>
                <a:cs typeface="Arial" panose="020B0604020202020204" pitchFamily="34" charset="0"/>
              </a:rPr>
              <a:t>By leveraging SQL queries, we aim to uncover valuable insights that can enhance sales performance,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Baskerville Old Face" panose="02020602080505020303" pitchFamily="18" charset="0"/>
                <a:cs typeface="Arial" panose="020B0604020202020204" pitchFamily="34" charset="0"/>
              </a:rPr>
              <a:t>improve inventory management, and optimize overall business operations.</a:t>
            </a:r>
            <a:endParaRPr lang="en-US" altLang="en-US" sz="1800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D2436D-3AE1-5BBC-6180-64C642901559}"/>
              </a:ext>
            </a:extLst>
          </p:cNvPr>
          <p:cNvSpPr txBox="1">
            <a:spLocks/>
          </p:cNvSpPr>
          <p:nvPr/>
        </p:nvSpPr>
        <p:spPr>
          <a:xfrm>
            <a:off x="311500" y="4469963"/>
            <a:ext cx="1557495" cy="453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2800" b="1" dirty="0"/>
              <a:t>Summary</a:t>
            </a:r>
            <a:br>
              <a:rPr lang="en-IN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176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91D05-AF6D-E7EE-2872-A1B94230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BC759-75C1-F945-54C6-A559A6A1DCB1}"/>
              </a:ext>
            </a:extLst>
          </p:cNvPr>
          <p:cNvSpPr txBox="1"/>
          <p:nvPr/>
        </p:nvSpPr>
        <p:spPr>
          <a:xfrm>
            <a:off x="298577" y="141613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17. Revenue by Shipping Provider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Query: Calculate the total revenue handled by each shipping provider.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the total number of orders handled and the average delivery time for each provider.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6CA7D-1106-DBEB-5019-544197A3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2" y="1343898"/>
            <a:ext cx="8836092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B02D9-1FE0-79FC-437D-E10C887A9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97" y="4948260"/>
            <a:ext cx="5449060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45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BDF1E-BAB2-8926-5BC0-D96A1C8E9971}"/>
              </a:ext>
            </a:extLst>
          </p:cNvPr>
          <p:cNvSpPr txBox="1"/>
          <p:nvPr/>
        </p:nvSpPr>
        <p:spPr>
          <a:xfrm>
            <a:off x="662473" y="578498"/>
            <a:ext cx="1087016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Learning Outcomes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Through this project, I was able to Create and set up a well-structured (normalized) database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Clean and prepare real-world data for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Apply advanced MYSQL skills like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window functions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joins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, 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subqueries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Perform detailed business analysis using SQL queries.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Improve query performance and work effectively with large amounts of data.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2915B-CA2D-B4FB-DC3A-0D0D62D4D289}"/>
              </a:ext>
            </a:extLst>
          </p:cNvPr>
          <p:cNvSpPr txBox="1"/>
          <p:nvPr/>
        </p:nvSpPr>
        <p:spPr>
          <a:xfrm>
            <a:off x="662473" y="3931298"/>
            <a:ext cx="11168743" cy="25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This advanced SQL project shows my ability to solve real-world e-commerce challenges using structured queries. It covers important areas like improving customer retention, managing inventory, and streamlining logistics by using data-driven insights.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Completing this project helped me understand how SQL can be used to handle complex data problems and support smart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133634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1B7C7-8ABB-3BCA-9EC5-DC51CB2FE75F}"/>
              </a:ext>
            </a:extLst>
          </p:cNvPr>
          <p:cNvSpPr txBox="1"/>
          <p:nvPr/>
        </p:nvSpPr>
        <p:spPr>
          <a:xfrm>
            <a:off x="914398" y="1026367"/>
            <a:ext cx="10907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Thank You </a:t>
            </a:r>
            <a:endParaRPr lang="en-IN" sz="96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C175C-5832-DABC-3C97-E125E01569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3" y="2743752"/>
            <a:ext cx="5299787" cy="3218506"/>
          </a:xfrm>
          <a:prstGeom prst="roundRect">
            <a:avLst>
              <a:gd name="adj" fmla="val 4167"/>
            </a:avLst>
          </a:prstGeom>
          <a:solidFill>
            <a:schemeClr val="accent1">
              <a:lumMod val="60000"/>
              <a:lumOff val="40000"/>
            </a:schemeClr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6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chemeClr val="accent1">
                <a:lumMod val="5000"/>
                <a:lumOff val="95000"/>
              </a:schemeClr>
            </a:gs>
            <a:gs pos="13000">
              <a:schemeClr val="accent1">
                <a:lumMod val="45000"/>
                <a:lumOff val="55000"/>
              </a:schemeClr>
            </a:gs>
            <a:gs pos="979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913CF-2EB6-DC51-B7BB-03CE5EA81FE6}"/>
              </a:ext>
            </a:extLst>
          </p:cNvPr>
          <p:cNvSpPr txBox="1"/>
          <p:nvPr/>
        </p:nvSpPr>
        <p:spPr>
          <a:xfrm>
            <a:off x="3932913" y="9835"/>
            <a:ext cx="358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Schema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F7828-D259-2DCE-A92C-9706C369C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284" y="0"/>
            <a:ext cx="1071716" cy="107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48C85-59CD-08E3-E374-836ABE13E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3" y="904568"/>
            <a:ext cx="12154701" cy="59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5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3CA54-B391-9BC2-653E-9124D66A1108}"/>
              </a:ext>
            </a:extLst>
          </p:cNvPr>
          <p:cNvSpPr txBox="1"/>
          <p:nvPr/>
        </p:nvSpPr>
        <p:spPr>
          <a:xfrm>
            <a:off x="569167" y="65308"/>
            <a:ext cx="1108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Solving Business Problems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0EF12-FF28-8A78-9A61-94FE7F13BCC5}"/>
              </a:ext>
            </a:extLst>
          </p:cNvPr>
          <p:cNvSpPr txBox="1"/>
          <p:nvPr/>
        </p:nvSpPr>
        <p:spPr>
          <a:xfrm>
            <a:off x="233265" y="643812"/>
            <a:ext cx="8892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Top Selling Products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Query the top 10 products by total sales value.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product name, total quantity sold, and total sales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01F0-E120-4CF6-0A83-07E8548EA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" y="1776313"/>
            <a:ext cx="11869806" cy="2441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1700E-31C9-F877-6CCA-D250C0DD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398" y="4526938"/>
            <a:ext cx="4972744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172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F07D9-2789-7775-7AF0-DA600DC911A2}"/>
              </a:ext>
            </a:extLst>
          </p:cNvPr>
          <p:cNvSpPr txBox="1"/>
          <p:nvPr/>
        </p:nvSpPr>
        <p:spPr>
          <a:xfrm>
            <a:off x="289249" y="216264"/>
            <a:ext cx="8427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2. Revenue by Category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Calculate total revenue generated by each product category.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the percentage contribution of each category to total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0C997-DA03-CEA7-FD92-34E48C51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1539552"/>
            <a:ext cx="11635273" cy="2621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337A7-3382-3256-6977-55C14718D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92" y="4422711"/>
            <a:ext cx="5324668" cy="19500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63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36AA94-B111-8725-49A1-9386BA5FC16B}"/>
              </a:ext>
            </a:extLst>
          </p:cNvPr>
          <p:cNvSpPr txBox="1"/>
          <p:nvPr/>
        </p:nvSpPr>
        <p:spPr>
          <a:xfrm>
            <a:off x="298577" y="141619"/>
            <a:ext cx="8483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3. Average Order Value (AOV)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Compute the average order value for each customer.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only customers with more than 5 orders.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C1836-FCA4-042F-9F9E-AD5C4A905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7" y="1285573"/>
            <a:ext cx="10982133" cy="2924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BB84FE-83A6-BDD7-80BA-9F148E59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32" y="4545344"/>
            <a:ext cx="4810174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4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66BB8-AFB3-67C7-35BC-FFC26B21D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4B7E2-0358-A13A-FA4D-3041E3D95BB7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4. Monthly Sales Trend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Query monthly total sales over the past year.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</a:t>
            </a:r>
            <a:r>
              <a:rPr lang="en-US" dirty="0">
                <a:latin typeface="Baskerville Old Face" panose="02020602080505020303" pitchFamily="18" charset="0"/>
              </a:rPr>
              <a:t>: Display the sales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trend</a:t>
            </a:r>
            <a:r>
              <a:rPr lang="en-US" dirty="0">
                <a:latin typeface="Baskerville Old Face" panose="02020602080505020303" pitchFamily="18" charset="0"/>
              </a:rPr>
              <a:t>, grouping by month, return current month sale, last month sale!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A1B58-2DBC-1AD7-BF64-B802ADE33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1564056"/>
            <a:ext cx="11140751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801FBD-0161-5D6B-61C2-677EF75C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01" y="4251801"/>
            <a:ext cx="5715798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829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8BDB8-BCD5-594D-2FDF-4D689D2C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45C54D-EB6D-9B3F-8E8A-77F86C66DABF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5. Customers with No Purchases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Find customers who have registered but never placed an order.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List customer details and the time since their registration.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CFCA6-F703-9F51-E9B5-CE81B2C2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1" y="1408922"/>
            <a:ext cx="9021434" cy="202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7CEE0-D492-F6A9-B172-D6D812F62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3" y="4133497"/>
            <a:ext cx="3788229" cy="2397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365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AA498-BEE4-CB0E-7F02-E736E72B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CAE0C-76A0-4B4A-7737-931E666E626F}"/>
              </a:ext>
            </a:extLst>
          </p:cNvPr>
          <p:cNvSpPr txBox="1"/>
          <p:nvPr/>
        </p:nvSpPr>
        <p:spPr>
          <a:xfrm>
            <a:off x="298577" y="141619"/>
            <a:ext cx="986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6. Least-Selling Categories by State</a:t>
            </a:r>
          </a:p>
          <a:p>
            <a:pPr lvl="0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Query: Identify the least-selling product category for each state.</a:t>
            </a:r>
          </a:p>
          <a:p>
            <a:pPr lvl="0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Challenge: Include the total sales for that category within each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A757-C092-76F5-7F24-51CA6CA5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1" y="1064948"/>
            <a:ext cx="10069330" cy="360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51CB6-8922-A423-AA1C-092315917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62" y="4806427"/>
            <a:ext cx="5687219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7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816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Office Theme</vt:lpstr>
      <vt:lpstr>Amazon Sales Analysis</vt:lpstr>
      <vt:lpstr>Project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Azhar raza</dc:creator>
  <cp:lastModifiedBy>Azhar raza</cp:lastModifiedBy>
  <cp:revision>1</cp:revision>
  <dcterms:created xsi:type="dcterms:W3CDTF">2025-09-17T07:18:25Z</dcterms:created>
  <dcterms:modified xsi:type="dcterms:W3CDTF">2025-09-17T09:33:28Z</dcterms:modified>
</cp:coreProperties>
</file>