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0" r:id="rId4"/>
    <p:sldId id="272" r:id="rId5"/>
    <p:sldId id="261" r:id="rId6"/>
    <p:sldId id="262" r:id="rId7"/>
    <p:sldId id="263" r:id="rId8"/>
    <p:sldId id="264" r:id="rId9"/>
    <p:sldId id="265" r:id="rId10"/>
    <p:sldId id="266" r:id="rId11"/>
    <p:sldId id="267" r:id="rId12"/>
    <p:sldId id="268" r:id="rId13"/>
    <p:sldId id="269" r:id="rId14"/>
    <p:sldId id="271" r:id="rId15"/>
    <p:sldId id="270" r:id="rId16"/>
    <p:sldId id="273" r:id="rId17"/>
    <p:sldId id="259" r:id="rId18"/>
  </p:sldIdLst>
  <p:sldSz cx="12192000" cy="6858000"/>
  <p:notesSz cx="6858000" cy="9144000"/>
  <p:embeddedFontLst>
    <p:embeddedFont>
      <p:font typeface="Lato Black" panose="020F0502020204030203" pitchFamily="34" charset="0"/>
      <p:bold r:id="rId20"/>
      <p:boldItalic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mohammed-azharuddin9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mdazharraza9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1408" cy="6145161"/>
          </a:xfrm>
          <a:prstGeom prst="rect">
            <a:avLst/>
          </a:prstGeom>
          <a:noFill/>
          <a:ln>
            <a:noFill/>
          </a:ln>
        </p:spPr>
      </p:pic>
      <p:sp>
        <p:nvSpPr>
          <p:cNvPr id="99" name="Google Shape;99;p1"/>
          <p:cNvSpPr txBox="1"/>
          <p:nvPr/>
        </p:nvSpPr>
        <p:spPr>
          <a:xfrm>
            <a:off x="1" y="4227874"/>
            <a:ext cx="12191408"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t>Analysis of Television’s Data</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EB3B14-A600-BE83-E8DD-0967EC63E048}"/>
              </a:ext>
            </a:extLst>
          </p:cNvPr>
          <p:cNvSpPr txBox="1"/>
          <p:nvPr/>
        </p:nvSpPr>
        <p:spPr>
          <a:xfrm>
            <a:off x="1199535" y="4562168"/>
            <a:ext cx="8691717" cy="738664"/>
          </a:xfrm>
          <a:prstGeom prst="rect">
            <a:avLst/>
          </a:prstGeom>
          <a:noFill/>
        </p:spPr>
        <p:txBody>
          <a:bodyPr wrap="square" rtlCol="0">
            <a:spAutoFit/>
          </a:bodyPr>
          <a:lstStyle/>
          <a:p>
            <a:pPr marL="285750" indent="-285750">
              <a:buFont typeface="Arial" panose="020B0604020202020204" pitchFamily="34" charset="0"/>
              <a:buChar char="•"/>
            </a:pPr>
            <a:r>
              <a:rPr lang="en-IN" dirty="0"/>
              <a:t>From the heatmap graph the correlation value between selling price and original price is 0.96.</a:t>
            </a:r>
          </a:p>
          <a:p>
            <a:pPr marL="285750" indent="-285750">
              <a:buFont typeface="Arial" panose="020B0604020202020204" pitchFamily="34" charset="0"/>
              <a:buChar char="•"/>
            </a:pPr>
            <a:r>
              <a:rPr lang="en-IN" dirty="0"/>
              <a:t>The scatter plot </a:t>
            </a:r>
            <a:r>
              <a:rPr lang="en-US" dirty="0"/>
              <a:t>helps us to visualize the relationship between these two variables and detect any patterns or outliers. If </a:t>
            </a:r>
            <a:r>
              <a:rPr lang="en-US" b="0" i="0" dirty="0">
                <a:solidFill>
                  <a:srgbClr val="000000"/>
                </a:solidFill>
                <a:effectLst/>
                <a:highlight>
                  <a:srgbClr val="FFFFFF"/>
                </a:highlight>
                <a:latin typeface="Helvetica Neue"/>
              </a:rPr>
              <a:t>the Original price increases then the selling price tends to increase.</a:t>
            </a:r>
            <a:endParaRPr lang="en-IN" dirty="0"/>
          </a:p>
        </p:txBody>
      </p:sp>
      <p:pic>
        <p:nvPicPr>
          <p:cNvPr id="5" name="Picture 4">
            <a:extLst>
              <a:ext uri="{FF2B5EF4-FFF2-40B4-BE49-F238E27FC236}">
                <a16:creationId xmlns:a16="http://schemas.microsoft.com/office/drawing/2014/main" id="{27E6BF12-5FAC-2BBE-E820-870B1931C743}"/>
              </a:ext>
            </a:extLst>
          </p:cNvPr>
          <p:cNvPicPr>
            <a:picLocks noChangeAspect="1"/>
          </p:cNvPicPr>
          <p:nvPr/>
        </p:nvPicPr>
        <p:blipFill>
          <a:blip r:embed="rId2"/>
          <a:stretch>
            <a:fillRect/>
          </a:stretch>
        </p:blipFill>
        <p:spPr>
          <a:xfrm>
            <a:off x="366842" y="0"/>
            <a:ext cx="10566627" cy="4198374"/>
          </a:xfrm>
          <a:prstGeom prst="rect">
            <a:avLst/>
          </a:prstGeom>
        </p:spPr>
      </p:pic>
    </p:spTree>
    <p:extLst>
      <p:ext uri="{BB962C8B-B14F-4D97-AF65-F5344CB8AC3E}">
        <p14:creationId xmlns:p14="http://schemas.microsoft.com/office/powerpoint/2010/main" val="388423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B4CBB7-DFC2-7DB3-68AB-AD63E78DC413}"/>
              </a:ext>
            </a:extLst>
          </p:cNvPr>
          <p:cNvSpPr txBox="1"/>
          <p:nvPr/>
        </p:nvSpPr>
        <p:spPr>
          <a:xfrm>
            <a:off x="1769809" y="4798143"/>
            <a:ext cx="10019068" cy="738664"/>
          </a:xfrm>
          <a:prstGeom prst="rect">
            <a:avLst/>
          </a:prstGeom>
          <a:noFill/>
        </p:spPr>
        <p:txBody>
          <a:bodyPr wrap="square" rtlCol="0">
            <a:spAutoFit/>
          </a:bodyPr>
          <a:lstStyle/>
          <a:p>
            <a:r>
              <a:rPr lang="en-IN" dirty="0"/>
              <a:t>This box plot shows the tv’s under 35000 with above 4 star ratings. We can see the buy the tv’s from brands like Thomson, Motorola, </a:t>
            </a:r>
            <a:r>
              <a:rPr lang="en-IN" dirty="0" err="1"/>
              <a:t>Coocaa</a:t>
            </a:r>
            <a:r>
              <a:rPr lang="en-IN" dirty="0"/>
              <a:t>, Kodak, </a:t>
            </a:r>
            <a:r>
              <a:rPr lang="en-IN" dirty="0" err="1"/>
              <a:t>Blaupunkt</a:t>
            </a:r>
            <a:r>
              <a:rPr lang="en-IN" dirty="0"/>
              <a:t>, </a:t>
            </a:r>
            <a:r>
              <a:rPr lang="en-IN" dirty="0" err="1"/>
              <a:t>Iffalcon</a:t>
            </a:r>
            <a:r>
              <a:rPr lang="en-IN" dirty="0"/>
              <a:t>, etc.. at very affordable price. Where Sony is the only brand where we cannot get tv under 35000.</a:t>
            </a:r>
          </a:p>
        </p:txBody>
      </p:sp>
      <p:pic>
        <p:nvPicPr>
          <p:cNvPr id="3" name="Picture 2">
            <a:extLst>
              <a:ext uri="{FF2B5EF4-FFF2-40B4-BE49-F238E27FC236}">
                <a16:creationId xmlns:a16="http://schemas.microsoft.com/office/drawing/2014/main" id="{7AB9324E-1FE5-7BF3-955F-C4139CC8A562}"/>
              </a:ext>
            </a:extLst>
          </p:cNvPr>
          <p:cNvPicPr>
            <a:picLocks noChangeAspect="1"/>
          </p:cNvPicPr>
          <p:nvPr/>
        </p:nvPicPr>
        <p:blipFill>
          <a:blip r:embed="rId2"/>
          <a:stretch>
            <a:fillRect/>
          </a:stretch>
        </p:blipFill>
        <p:spPr>
          <a:xfrm>
            <a:off x="589935" y="88490"/>
            <a:ext cx="11493909" cy="4060723"/>
          </a:xfrm>
          <a:prstGeom prst="rect">
            <a:avLst/>
          </a:prstGeom>
        </p:spPr>
      </p:pic>
    </p:spTree>
    <p:extLst>
      <p:ext uri="{BB962C8B-B14F-4D97-AF65-F5344CB8AC3E}">
        <p14:creationId xmlns:p14="http://schemas.microsoft.com/office/powerpoint/2010/main" val="178933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574F20-F33B-AF83-2342-202DD0D2230F}"/>
              </a:ext>
            </a:extLst>
          </p:cNvPr>
          <p:cNvSpPr txBox="1"/>
          <p:nvPr/>
        </p:nvSpPr>
        <p:spPr>
          <a:xfrm>
            <a:off x="1484671" y="4542503"/>
            <a:ext cx="9910916" cy="523220"/>
          </a:xfrm>
          <a:prstGeom prst="rect">
            <a:avLst/>
          </a:prstGeom>
          <a:noFill/>
        </p:spPr>
        <p:txBody>
          <a:bodyPr wrap="square" rtlCol="0">
            <a:spAutoFit/>
          </a:bodyPr>
          <a:lstStyle/>
          <a:p>
            <a:r>
              <a:rPr lang="en-IN" dirty="0"/>
              <a:t>From the above box plot we can see most expensive tv’s are from Samsung, LG, Sony. This products has more cost in the market. Meanwhile TCL, Toshiba, Thomson, Hisense, Onida, Sansui, Lloyd are the affordable tv’s within the budget.</a:t>
            </a:r>
          </a:p>
        </p:txBody>
      </p:sp>
      <p:pic>
        <p:nvPicPr>
          <p:cNvPr id="5" name="Picture 4">
            <a:extLst>
              <a:ext uri="{FF2B5EF4-FFF2-40B4-BE49-F238E27FC236}">
                <a16:creationId xmlns:a16="http://schemas.microsoft.com/office/drawing/2014/main" id="{1C34DFA8-C83B-52E7-105A-E3F3EF75C6A6}"/>
              </a:ext>
            </a:extLst>
          </p:cNvPr>
          <p:cNvPicPr>
            <a:picLocks noChangeAspect="1"/>
          </p:cNvPicPr>
          <p:nvPr/>
        </p:nvPicPr>
        <p:blipFill>
          <a:blip r:embed="rId2"/>
          <a:stretch>
            <a:fillRect/>
          </a:stretch>
        </p:blipFill>
        <p:spPr>
          <a:xfrm>
            <a:off x="137652" y="78658"/>
            <a:ext cx="11828206" cy="3847891"/>
          </a:xfrm>
          <a:prstGeom prst="rect">
            <a:avLst/>
          </a:prstGeom>
        </p:spPr>
      </p:pic>
    </p:spTree>
    <p:extLst>
      <p:ext uri="{BB962C8B-B14F-4D97-AF65-F5344CB8AC3E}">
        <p14:creationId xmlns:p14="http://schemas.microsoft.com/office/powerpoint/2010/main" val="325177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E75AFE-3EBF-2261-1E9A-2C20F294A892}"/>
              </a:ext>
            </a:extLst>
          </p:cNvPr>
          <p:cNvSpPr txBox="1"/>
          <p:nvPr/>
        </p:nvSpPr>
        <p:spPr>
          <a:xfrm>
            <a:off x="7443019" y="816077"/>
            <a:ext cx="4572000" cy="2677656"/>
          </a:xfrm>
          <a:prstGeom prst="rect">
            <a:avLst/>
          </a:prstGeom>
          <a:noFill/>
        </p:spPr>
        <p:txBody>
          <a:bodyPr wrap="square" rtlCol="0">
            <a:spAutoFit/>
          </a:bodyPr>
          <a:lstStyle/>
          <a:p>
            <a:pPr marL="285750" indent="-285750">
              <a:buFont typeface="Arial" panose="020B0604020202020204" pitchFamily="34" charset="0"/>
              <a:buChar char="•"/>
            </a:pPr>
            <a:r>
              <a:rPr lang="en-IN" dirty="0"/>
              <a:t>The Tizen OS and WebOS cost more which comes under Samsung and LG products which has more features of connectivity and security they are very fast compared to other Operating Systems. That makes tv’s cost more.</a:t>
            </a:r>
          </a:p>
          <a:p>
            <a:endParaRPr lang="en-IN" dirty="0"/>
          </a:p>
          <a:p>
            <a:pPr marL="285750" indent="-285750">
              <a:buFont typeface="Arial" panose="020B0604020202020204" pitchFamily="34" charset="0"/>
              <a:buChar char="•"/>
            </a:pPr>
            <a:r>
              <a:rPr lang="en-IN" dirty="0"/>
              <a:t>The Google OS, Vida OS and Android OS comes with decent features which offer’s minimum features with respect to average cost.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Linux OS and </a:t>
            </a:r>
            <a:r>
              <a:rPr lang="en-IN" dirty="0" err="1"/>
              <a:t>Coolita</a:t>
            </a:r>
            <a:r>
              <a:rPr lang="en-IN" dirty="0"/>
              <a:t> OS are the cheapest and most affordable Operating systems</a:t>
            </a:r>
          </a:p>
        </p:txBody>
      </p:sp>
      <p:pic>
        <p:nvPicPr>
          <p:cNvPr id="5" name="Picture 4">
            <a:extLst>
              <a:ext uri="{FF2B5EF4-FFF2-40B4-BE49-F238E27FC236}">
                <a16:creationId xmlns:a16="http://schemas.microsoft.com/office/drawing/2014/main" id="{A79A8C03-5208-8303-0E24-307883176297}"/>
              </a:ext>
            </a:extLst>
          </p:cNvPr>
          <p:cNvPicPr>
            <a:picLocks noChangeAspect="1"/>
          </p:cNvPicPr>
          <p:nvPr/>
        </p:nvPicPr>
        <p:blipFill>
          <a:blip r:embed="rId2"/>
          <a:stretch>
            <a:fillRect/>
          </a:stretch>
        </p:blipFill>
        <p:spPr>
          <a:xfrm>
            <a:off x="879582" y="356141"/>
            <a:ext cx="5792008" cy="3962953"/>
          </a:xfrm>
          <a:prstGeom prst="rect">
            <a:avLst/>
          </a:prstGeom>
        </p:spPr>
      </p:pic>
    </p:spTree>
    <p:extLst>
      <p:ext uri="{BB962C8B-B14F-4D97-AF65-F5344CB8AC3E}">
        <p14:creationId xmlns:p14="http://schemas.microsoft.com/office/powerpoint/2010/main" val="90916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3E84E-D8F4-4BC4-86FE-3077EE562C18}"/>
              </a:ext>
            </a:extLst>
          </p:cNvPr>
          <p:cNvSpPr txBox="1"/>
          <p:nvPr/>
        </p:nvSpPr>
        <p:spPr>
          <a:xfrm>
            <a:off x="589935" y="1061887"/>
            <a:ext cx="9724104" cy="4832092"/>
          </a:xfrm>
          <a:prstGeom prst="rect">
            <a:avLst/>
          </a:prstGeom>
          <a:noFill/>
        </p:spPr>
        <p:txBody>
          <a:bodyPr wrap="square" rtlCol="0">
            <a:spAutoFit/>
          </a:bodyPr>
          <a:lstStyle/>
          <a:p>
            <a:pPr algn="l" fontAlgn="base">
              <a:buFont typeface="+mj-lt"/>
              <a:buAutoNum type="arabicPeriod"/>
            </a:pPr>
            <a:r>
              <a:rPr lang="en-US" b="0" i="0" dirty="0">
                <a:solidFill>
                  <a:srgbClr val="3C4043"/>
                </a:solidFill>
                <a:effectLst/>
                <a:latin typeface="inherit"/>
              </a:rPr>
              <a:t> Demand for different types of televisions and Number of Brands available in the market?</a:t>
            </a:r>
          </a:p>
          <a:p>
            <a:pPr algn="l" fontAlgn="base"/>
            <a:endParaRPr lang="en-US" dirty="0">
              <a:solidFill>
                <a:srgbClr val="3C4043"/>
              </a:solidFill>
              <a:latin typeface="inherit"/>
            </a:endParaRPr>
          </a:p>
          <a:p>
            <a:pPr algn="l" fontAlgn="base"/>
            <a:r>
              <a:rPr lang="en-US" b="1" i="0" dirty="0">
                <a:solidFill>
                  <a:srgbClr val="3C4043"/>
                </a:solidFill>
                <a:effectLst/>
                <a:latin typeface="inherit"/>
              </a:rPr>
              <a:t>Ans</a:t>
            </a:r>
            <a:r>
              <a:rPr lang="en-US" b="0" i="0" dirty="0">
                <a:solidFill>
                  <a:srgbClr val="3C4043"/>
                </a:solidFill>
                <a:effectLst/>
                <a:latin typeface="inherit"/>
              </a:rPr>
              <a:t>.   There are 27 Unique brands available in the market</a:t>
            </a:r>
          </a:p>
          <a:p>
            <a:pPr algn="l" fontAlgn="base"/>
            <a:endParaRPr lang="en-US" dirty="0">
              <a:solidFill>
                <a:srgbClr val="3C4043"/>
              </a:solidFill>
              <a:latin typeface="inherit"/>
            </a:endParaRPr>
          </a:p>
          <a:p>
            <a:pPr algn="l" fontAlgn="base"/>
            <a:r>
              <a:rPr lang="en-US" dirty="0">
                <a:solidFill>
                  <a:srgbClr val="3C4043"/>
                </a:solidFill>
                <a:latin typeface="inherit"/>
              </a:rPr>
              <a:t>2. </a:t>
            </a:r>
            <a:r>
              <a:rPr lang="en-US" b="0" i="0" dirty="0">
                <a:solidFill>
                  <a:srgbClr val="3C4043"/>
                </a:solidFill>
                <a:effectLst/>
                <a:latin typeface="inherit"/>
              </a:rPr>
              <a:t>Which are the top 5 brands for television?</a:t>
            </a:r>
          </a:p>
          <a:p>
            <a:pPr algn="l" fontAlgn="base"/>
            <a:endParaRPr lang="en-US" dirty="0">
              <a:solidFill>
                <a:srgbClr val="3C4043"/>
              </a:solidFill>
              <a:latin typeface="inherit"/>
            </a:endParaRPr>
          </a:p>
          <a:p>
            <a:pPr algn="l" fontAlgn="base"/>
            <a:r>
              <a:rPr lang="en-US" b="1" i="0" dirty="0">
                <a:solidFill>
                  <a:srgbClr val="3C4043"/>
                </a:solidFill>
                <a:effectLst/>
                <a:latin typeface="inherit"/>
              </a:rPr>
              <a:t>Ans.   </a:t>
            </a:r>
            <a:r>
              <a:rPr lang="en-US" b="0" i="0" dirty="0">
                <a:solidFill>
                  <a:srgbClr val="3C4043"/>
                </a:solidFill>
                <a:effectLst/>
                <a:latin typeface="inherit"/>
              </a:rPr>
              <a:t>Samsung, LG, Sony, TCL, and Hisense.</a:t>
            </a:r>
          </a:p>
          <a:p>
            <a:pPr algn="l" fontAlgn="base">
              <a:buFont typeface="+mj-lt"/>
              <a:buAutoNum type="arabicPeriod"/>
            </a:pPr>
            <a:endParaRPr lang="en-US" dirty="0">
              <a:solidFill>
                <a:srgbClr val="3C4043"/>
              </a:solidFill>
              <a:latin typeface="inherit"/>
            </a:endParaRPr>
          </a:p>
          <a:p>
            <a:pPr algn="l" fontAlgn="base"/>
            <a:r>
              <a:rPr lang="en-US" b="0" i="0" dirty="0">
                <a:solidFill>
                  <a:srgbClr val="3C4043"/>
                </a:solidFill>
                <a:effectLst/>
                <a:latin typeface="inherit"/>
              </a:rPr>
              <a:t>3. Which brand has the highest number of products i.e. television ?</a:t>
            </a:r>
          </a:p>
          <a:p>
            <a:pPr algn="l" fontAlgn="base"/>
            <a:endParaRPr lang="en-US" dirty="0">
              <a:solidFill>
                <a:srgbClr val="3C4043"/>
              </a:solidFill>
              <a:latin typeface="inherit"/>
            </a:endParaRPr>
          </a:p>
          <a:p>
            <a:pPr algn="l" fontAlgn="base"/>
            <a:r>
              <a:rPr lang="en-US" b="1" i="0" dirty="0">
                <a:solidFill>
                  <a:srgbClr val="3C4043"/>
                </a:solidFill>
                <a:effectLst/>
                <a:latin typeface="inherit"/>
              </a:rPr>
              <a:t>Ans.   </a:t>
            </a:r>
            <a:r>
              <a:rPr lang="en-US" b="0" i="0" dirty="0">
                <a:solidFill>
                  <a:srgbClr val="3C4043"/>
                </a:solidFill>
                <a:effectLst/>
                <a:latin typeface="inherit"/>
              </a:rPr>
              <a:t>Samsung has Highest number of televisions in all sizes and all display types</a:t>
            </a:r>
          </a:p>
          <a:p>
            <a:pPr algn="l" fontAlgn="base"/>
            <a:endParaRPr lang="en-US" dirty="0">
              <a:solidFill>
                <a:srgbClr val="3C4043"/>
              </a:solidFill>
              <a:latin typeface="inherit"/>
            </a:endParaRPr>
          </a:p>
          <a:p>
            <a:pPr algn="l" fontAlgn="base"/>
            <a:r>
              <a:rPr lang="en-US" b="0" i="0" dirty="0">
                <a:solidFill>
                  <a:srgbClr val="3C4043"/>
                </a:solidFill>
                <a:effectLst/>
                <a:latin typeface="inherit"/>
              </a:rPr>
              <a:t>4. Why  Samsung, LG, Sony sell their TVs at high price?</a:t>
            </a:r>
            <a:endParaRPr lang="en-US" dirty="0">
              <a:solidFill>
                <a:srgbClr val="3C4043"/>
              </a:solidFill>
              <a:latin typeface="inherit"/>
            </a:endParaRPr>
          </a:p>
          <a:p>
            <a:pPr algn="l" fontAlgn="base"/>
            <a:endParaRPr lang="en-US" b="0" i="0" dirty="0">
              <a:solidFill>
                <a:srgbClr val="3C4043"/>
              </a:solidFill>
              <a:effectLst/>
              <a:latin typeface="inherit"/>
            </a:endParaRPr>
          </a:p>
          <a:p>
            <a:pPr algn="l" fontAlgn="base"/>
            <a:r>
              <a:rPr lang="en-US" b="1" i="0" dirty="0">
                <a:solidFill>
                  <a:srgbClr val="3C4043"/>
                </a:solidFill>
                <a:effectLst/>
                <a:latin typeface="inherit"/>
              </a:rPr>
              <a:t>Ans.  </a:t>
            </a:r>
            <a:r>
              <a:rPr lang="en-US" b="0" i="0" dirty="0">
                <a:solidFill>
                  <a:srgbClr val="3C4043"/>
                </a:solidFill>
                <a:effectLst/>
                <a:latin typeface="inherit"/>
              </a:rPr>
              <a:t>This brands offers good display qualities and latest Operating systems which makes TVs more expensive</a:t>
            </a:r>
          </a:p>
          <a:p>
            <a:pPr algn="l" fontAlgn="base"/>
            <a:endParaRPr lang="en-US" dirty="0">
              <a:solidFill>
                <a:srgbClr val="3C4043"/>
              </a:solidFill>
              <a:latin typeface="inherit"/>
            </a:endParaRPr>
          </a:p>
          <a:p>
            <a:pPr marL="342900" indent="-342900" algn="l" fontAlgn="base">
              <a:buAutoNum type="arabicPeriod" startAt="5"/>
            </a:pPr>
            <a:r>
              <a:rPr lang="en-US" b="0" i="0" dirty="0">
                <a:solidFill>
                  <a:srgbClr val="3C4043"/>
                </a:solidFill>
                <a:effectLst/>
                <a:latin typeface="inherit"/>
              </a:rPr>
              <a:t>Which brand has average selling price by brand?</a:t>
            </a:r>
          </a:p>
          <a:p>
            <a:pPr marL="342900" indent="-342900" algn="l" fontAlgn="base">
              <a:buAutoNum type="arabicPeriod" startAt="5"/>
            </a:pPr>
            <a:endParaRPr lang="en-US" dirty="0">
              <a:solidFill>
                <a:srgbClr val="3C4043"/>
              </a:solidFill>
              <a:latin typeface="inherit"/>
            </a:endParaRPr>
          </a:p>
          <a:p>
            <a:pPr algn="l" fontAlgn="base"/>
            <a:r>
              <a:rPr lang="en-US" b="1" i="0" dirty="0">
                <a:solidFill>
                  <a:srgbClr val="3C4043"/>
                </a:solidFill>
                <a:effectLst/>
                <a:latin typeface="inherit"/>
              </a:rPr>
              <a:t>Ans.   </a:t>
            </a:r>
            <a:r>
              <a:rPr lang="en-US" b="0" i="0" dirty="0">
                <a:solidFill>
                  <a:srgbClr val="3C4043"/>
                </a:solidFill>
                <a:effectLst/>
                <a:latin typeface="inherit"/>
              </a:rPr>
              <a:t>Thomson, </a:t>
            </a:r>
            <a:r>
              <a:rPr lang="en-US" b="0" i="0" dirty="0" err="1">
                <a:solidFill>
                  <a:srgbClr val="3C4043"/>
                </a:solidFill>
                <a:effectLst/>
                <a:latin typeface="inherit"/>
              </a:rPr>
              <a:t>Coocaa</a:t>
            </a:r>
            <a:r>
              <a:rPr lang="en-US" b="0" i="0" dirty="0">
                <a:solidFill>
                  <a:srgbClr val="3C4043"/>
                </a:solidFill>
                <a:effectLst/>
                <a:latin typeface="inherit"/>
              </a:rPr>
              <a:t>, Kodak, </a:t>
            </a:r>
            <a:r>
              <a:rPr lang="en-US" b="0" i="0" dirty="0" err="1">
                <a:solidFill>
                  <a:srgbClr val="3C4043"/>
                </a:solidFill>
                <a:effectLst/>
                <a:latin typeface="inherit"/>
              </a:rPr>
              <a:t>Blaupunk</a:t>
            </a:r>
            <a:r>
              <a:rPr lang="en-US" b="0" i="0" dirty="0">
                <a:solidFill>
                  <a:srgbClr val="3C4043"/>
                </a:solidFill>
                <a:effectLst/>
                <a:latin typeface="inherit"/>
              </a:rPr>
              <a:t>, </a:t>
            </a:r>
            <a:r>
              <a:rPr lang="en-US" b="0" i="0" dirty="0" err="1">
                <a:solidFill>
                  <a:srgbClr val="3C4043"/>
                </a:solidFill>
                <a:effectLst/>
                <a:latin typeface="inherit"/>
              </a:rPr>
              <a:t>Iffalcon</a:t>
            </a:r>
            <a:endParaRPr lang="en-US" b="0" i="0" dirty="0">
              <a:solidFill>
                <a:srgbClr val="3C4043"/>
              </a:solidFill>
              <a:effectLst/>
              <a:latin typeface="inherit"/>
            </a:endParaRPr>
          </a:p>
          <a:p>
            <a:pPr algn="l" fontAlgn="base"/>
            <a:endParaRPr lang="en-US" dirty="0">
              <a:solidFill>
                <a:srgbClr val="3C4043"/>
              </a:solidFill>
              <a:latin typeface="inherit"/>
            </a:endParaRPr>
          </a:p>
          <a:p>
            <a:pPr algn="l" fontAlgn="base"/>
            <a:endParaRPr lang="en-US" b="0" i="0" dirty="0">
              <a:solidFill>
                <a:srgbClr val="3C4043"/>
              </a:solidFill>
              <a:effectLst/>
              <a:latin typeface="inherit"/>
            </a:endParaRPr>
          </a:p>
          <a:p>
            <a:pPr algn="l" fontAlgn="base"/>
            <a:endParaRPr lang="en-US" b="0" i="0" dirty="0">
              <a:solidFill>
                <a:srgbClr val="3C4043"/>
              </a:solidFill>
              <a:effectLst/>
              <a:latin typeface="inherit"/>
            </a:endParaRPr>
          </a:p>
        </p:txBody>
      </p:sp>
      <p:sp>
        <p:nvSpPr>
          <p:cNvPr id="3" name="TextBox 2">
            <a:extLst>
              <a:ext uri="{FF2B5EF4-FFF2-40B4-BE49-F238E27FC236}">
                <a16:creationId xmlns:a16="http://schemas.microsoft.com/office/drawing/2014/main" id="{B6AEAFB3-5461-A223-4507-D0CAAB7CEBAA}"/>
              </a:ext>
            </a:extLst>
          </p:cNvPr>
          <p:cNvSpPr txBox="1"/>
          <p:nvPr/>
        </p:nvSpPr>
        <p:spPr>
          <a:xfrm>
            <a:off x="668593" y="117986"/>
            <a:ext cx="6961239" cy="738664"/>
          </a:xfrm>
          <a:prstGeom prst="rect">
            <a:avLst/>
          </a:prstGeom>
          <a:noFill/>
        </p:spPr>
        <p:txBody>
          <a:bodyPr wrap="square" rtlCol="0">
            <a:spAutoFit/>
          </a:bodyPr>
          <a:lstStyle/>
          <a:p>
            <a:r>
              <a:rPr lang="en-IN" b="1" dirty="0"/>
              <a:t>Key Business Questions:</a:t>
            </a:r>
          </a:p>
          <a:p>
            <a:endParaRPr lang="en-IN" dirty="0"/>
          </a:p>
          <a:p>
            <a:r>
              <a:rPr lang="en-IN" dirty="0"/>
              <a:t>This EDA will answer some interesting questions like: </a:t>
            </a:r>
          </a:p>
        </p:txBody>
      </p:sp>
    </p:spTree>
    <p:extLst>
      <p:ext uri="{BB962C8B-B14F-4D97-AF65-F5344CB8AC3E}">
        <p14:creationId xmlns:p14="http://schemas.microsoft.com/office/powerpoint/2010/main" val="315147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B9B4F-AE1F-0992-B20F-19D246759932}"/>
              </a:ext>
            </a:extLst>
          </p:cNvPr>
          <p:cNvSpPr txBox="1"/>
          <p:nvPr/>
        </p:nvSpPr>
        <p:spPr>
          <a:xfrm>
            <a:off x="1081548" y="599768"/>
            <a:ext cx="3362633" cy="461665"/>
          </a:xfrm>
          <a:prstGeom prst="rect">
            <a:avLst/>
          </a:prstGeom>
          <a:noFill/>
        </p:spPr>
        <p:txBody>
          <a:bodyPr wrap="square" rtlCol="0">
            <a:spAutoFit/>
          </a:bodyPr>
          <a:lstStyle/>
          <a:p>
            <a:r>
              <a:rPr lang="en-IN" sz="2400" b="1" dirty="0"/>
              <a:t>Conclusion:</a:t>
            </a:r>
          </a:p>
        </p:txBody>
      </p:sp>
      <p:sp>
        <p:nvSpPr>
          <p:cNvPr id="11" name="TextBox 10">
            <a:extLst>
              <a:ext uri="{FF2B5EF4-FFF2-40B4-BE49-F238E27FC236}">
                <a16:creationId xmlns:a16="http://schemas.microsoft.com/office/drawing/2014/main" id="{97E75C8A-B283-DD87-EBFE-687705FC71E6}"/>
              </a:ext>
            </a:extLst>
          </p:cNvPr>
          <p:cNvSpPr txBox="1"/>
          <p:nvPr/>
        </p:nvSpPr>
        <p:spPr>
          <a:xfrm>
            <a:off x="1150374" y="1474839"/>
            <a:ext cx="10844981" cy="2677656"/>
          </a:xfrm>
          <a:prstGeom prst="rect">
            <a:avLst/>
          </a:prstGeom>
          <a:noFill/>
        </p:spPr>
        <p:txBody>
          <a:bodyPr wrap="square" rtlCol="0">
            <a:spAutoFit/>
          </a:bodyPr>
          <a:lstStyle/>
          <a:p>
            <a:pPr marL="285750" indent="-285750">
              <a:buFont typeface="Arial" panose="020B0604020202020204" pitchFamily="34" charset="0"/>
              <a:buChar char="•"/>
            </a:pPr>
            <a:r>
              <a:rPr lang="en-US" dirty="0"/>
              <a:t>The TV market is diverse with 27 brands, featuring popular brands like Samsung, LG, and Sony, while competitive brands like TCL, Thomson, Hisense, Motorola, </a:t>
            </a:r>
            <a:r>
              <a:rPr lang="en-US" dirty="0" err="1"/>
              <a:t>Iffalcon</a:t>
            </a:r>
            <a:r>
              <a:rPr lang="en-US" dirty="0"/>
              <a:t>, MI and Toshiba offer balanced cost and quality.</a:t>
            </a:r>
          </a:p>
          <a:p>
            <a:endParaRPr lang="en-US" dirty="0"/>
          </a:p>
          <a:p>
            <a:pPr marL="285750" indent="-285750">
              <a:buFont typeface="Arial" panose="020B0604020202020204" pitchFamily="34" charset="0"/>
              <a:buChar char="•"/>
            </a:pPr>
            <a:r>
              <a:rPr lang="en-US" dirty="0"/>
              <a:t>Samsung dominates with the widest range of products and sizes, while preferred screen sizes are 43, 50, 55, and 65 inches, with resolutions up to 3840x2160 Ultra HD (4k) display. </a:t>
            </a:r>
            <a:r>
              <a:rPr lang="en-US" b="1" dirty="0"/>
              <a:t>3840x2160 Ultra HD (4K) </a:t>
            </a:r>
            <a:r>
              <a:rPr lang="en-US" dirty="0"/>
              <a:t>resolution is increasingly popular among consumers. This resolution is favored for its high-quality display and superior viewing experience.</a:t>
            </a:r>
          </a:p>
          <a:p>
            <a:endParaRPr lang="en-US" dirty="0"/>
          </a:p>
          <a:p>
            <a:pPr marL="285750" indent="-285750">
              <a:buFont typeface="Arial" panose="020B0604020202020204" pitchFamily="34" charset="0"/>
              <a:buChar char="•"/>
            </a:pPr>
            <a:r>
              <a:rPr lang="en-US" dirty="0"/>
              <a:t>A positive correlation exists between original and selling prices, with higher-priced TVs generally sold closer to their original prices. Brands like TCL, Hisense, Toshiba, MI, and Thomson offer average selling prices with good quality.</a:t>
            </a:r>
          </a:p>
          <a:p>
            <a:endParaRPr lang="en-US" dirty="0"/>
          </a:p>
          <a:p>
            <a:pPr marL="285750" indent="-285750">
              <a:buFont typeface="Arial" panose="020B0604020202020204" pitchFamily="34" charset="0"/>
              <a:buChar char="•"/>
            </a:pPr>
            <a:r>
              <a:rPr lang="en-US" dirty="0"/>
              <a:t>Samsung, LG, and Sony command higher prices due to their advanced operating systems (Tizen, webOS, Android TV) and superior quality. These brands offer the latest features and connectivity options, justifying their premium pricing.</a:t>
            </a:r>
            <a:endParaRPr lang="en-IN" dirty="0"/>
          </a:p>
        </p:txBody>
      </p:sp>
    </p:spTree>
    <p:extLst>
      <p:ext uri="{BB962C8B-B14F-4D97-AF65-F5344CB8AC3E}">
        <p14:creationId xmlns:p14="http://schemas.microsoft.com/office/powerpoint/2010/main" val="573254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9CD23F-4840-F899-A0CF-F708B2E95912}"/>
              </a:ext>
            </a:extLst>
          </p:cNvPr>
          <p:cNvSpPr txBox="1"/>
          <p:nvPr/>
        </p:nvSpPr>
        <p:spPr>
          <a:xfrm>
            <a:off x="501443" y="393290"/>
            <a:ext cx="8436077" cy="2246769"/>
          </a:xfrm>
          <a:prstGeom prst="rect">
            <a:avLst/>
          </a:prstGeom>
          <a:noFill/>
        </p:spPr>
        <p:txBody>
          <a:bodyPr wrap="square" rtlCol="0">
            <a:spAutoFit/>
          </a:bodyPr>
          <a:lstStyle/>
          <a:p>
            <a:r>
              <a:rPr lang="en-IN" b="1" dirty="0"/>
              <a:t>Experience: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solidFill>
                  <a:schemeClr val="accent1">
                    <a:lumMod val="60000"/>
                    <a:lumOff val="40000"/>
                  </a:schemeClr>
                </a:solidFill>
              </a:rPr>
              <a:t>Data collection</a:t>
            </a:r>
          </a:p>
          <a:p>
            <a:pPr marL="285750" indent="-285750">
              <a:buFont typeface="Arial" panose="020B0604020202020204" pitchFamily="34" charset="0"/>
              <a:buChar char="•"/>
            </a:pPr>
            <a:endParaRPr lang="en-IN" b="1" dirty="0">
              <a:solidFill>
                <a:schemeClr val="accent1">
                  <a:lumMod val="60000"/>
                  <a:lumOff val="40000"/>
                </a:schemeClr>
              </a:solidFill>
            </a:endParaRPr>
          </a:p>
          <a:p>
            <a:pPr marL="285750" indent="-285750">
              <a:buFont typeface="Arial" panose="020B0604020202020204" pitchFamily="34" charset="0"/>
              <a:buChar char="•"/>
            </a:pPr>
            <a:r>
              <a:rPr lang="en-IN" dirty="0">
                <a:solidFill>
                  <a:schemeClr val="accent1">
                    <a:lumMod val="60000"/>
                    <a:lumOff val="40000"/>
                  </a:schemeClr>
                </a:solidFill>
              </a:rPr>
              <a:t>Web Scrapping skills</a:t>
            </a:r>
          </a:p>
          <a:p>
            <a:pPr marL="285750" indent="-285750">
              <a:buFont typeface="Arial" panose="020B0604020202020204" pitchFamily="34" charset="0"/>
              <a:buChar char="•"/>
            </a:pPr>
            <a:endParaRPr lang="en-IN" b="1" dirty="0">
              <a:solidFill>
                <a:schemeClr val="accent1">
                  <a:lumMod val="60000"/>
                  <a:lumOff val="40000"/>
                </a:schemeClr>
              </a:solidFill>
            </a:endParaRPr>
          </a:p>
          <a:p>
            <a:pPr marL="285750" indent="-285750">
              <a:buFont typeface="Arial" panose="020B0604020202020204" pitchFamily="34" charset="0"/>
              <a:buChar char="•"/>
            </a:pPr>
            <a:r>
              <a:rPr lang="en-IN" dirty="0">
                <a:solidFill>
                  <a:schemeClr val="accent1">
                    <a:lumMod val="60000"/>
                    <a:lumOff val="40000"/>
                  </a:schemeClr>
                </a:solidFill>
              </a:rPr>
              <a:t>Exploratory Data Analysis</a:t>
            </a:r>
          </a:p>
          <a:p>
            <a:pPr marL="285750" indent="-285750">
              <a:buFont typeface="Arial" panose="020B0604020202020204" pitchFamily="34" charset="0"/>
              <a:buChar char="•"/>
            </a:pPr>
            <a:endParaRPr lang="en-IN" dirty="0">
              <a:solidFill>
                <a:schemeClr val="accent1">
                  <a:lumMod val="60000"/>
                  <a:lumOff val="40000"/>
                </a:schemeClr>
              </a:solidFill>
            </a:endParaRPr>
          </a:p>
          <a:p>
            <a:pPr marL="285750" indent="-285750">
              <a:buFont typeface="Arial" panose="020B0604020202020204" pitchFamily="34" charset="0"/>
              <a:buChar char="•"/>
            </a:pPr>
            <a:r>
              <a:rPr lang="en-IN" dirty="0">
                <a:solidFill>
                  <a:schemeClr val="accent1">
                    <a:lumMod val="60000"/>
                    <a:lumOff val="40000"/>
                  </a:schemeClr>
                </a:solidFill>
              </a:rPr>
              <a:t>Meaningful conclusion from the data</a:t>
            </a:r>
          </a:p>
          <a:p>
            <a:endParaRPr lang="en-IN" dirty="0"/>
          </a:p>
        </p:txBody>
      </p:sp>
      <p:sp>
        <p:nvSpPr>
          <p:cNvPr id="3" name="TextBox 2">
            <a:extLst>
              <a:ext uri="{FF2B5EF4-FFF2-40B4-BE49-F238E27FC236}">
                <a16:creationId xmlns:a16="http://schemas.microsoft.com/office/drawing/2014/main" id="{DDBA187D-235D-13A1-F516-BF5D07FABC2D}"/>
              </a:ext>
            </a:extLst>
          </p:cNvPr>
          <p:cNvSpPr txBox="1"/>
          <p:nvPr/>
        </p:nvSpPr>
        <p:spPr>
          <a:xfrm>
            <a:off x="496529" y="2954602"/>
            <a:ext cx="8436077" cy="2677656"/>
          </a:xfrm>
          <a:prstGeom prst="rect">
            <a:avLst/>
          </a:prstGeom>
          <a:noFill/>
        </p:spPr>
        <p:txBody>
          <a:bodyPr wrap="square" rtlCol="0">
            <a:spAutoFit/>
          </a:bodyPr>
          <a:lstStyle/>
          <a:p>
            <a:r>
              <a:rPr lang="en-IN" b="1" dirty="0"/>
              <a:t>Challenges: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solidFill>
                  <a:schemeClr val="accent1">
                    <a:lumMod val="60000"/>
                    <a:lumOff val="40000"/>
                  </a:schemeClr>
                </a:solidFill>
              </a:rPr>
              <a:t>Data Quality Issues</a:t>
            </a:r>
          </a:p>
          <a:p>
            <a:endParaRPr lang="en-IN" b="1" dirty="0">
              <a:solidFill>
                <a:schemeClr val="accent1">
                  <a:lumMod val="60000"/>
                  <a:lumOff val="40000"/>
                </a:schemeClr>
              </a:solidFill>
            </a:endParaRPr>
          </a:p>
          <a:p>
            <a:pPr marL="285750" indent="-285750">
              <a:buFont typeface="Arial" panose="020B0604020202020204" pitchFamily="34" charset="0"/>
              <a:buChar char="•"/>
            </a:pPr>
            <a:r>
              <a:rPr lang="en-IN" dirty="0">
                <a:solidFill>
                  <a:schemeClr val="accent1">
                    <a:lumMod val="60000"/>
                    <a:lumOff val="40000"/>
                  </a:schemeClr>
                </a:solidFill>
              </a:rPr>
              <a:t>Data Cleaning</a:t>
            </a:r>
          </a:p>
          <a:p>
            <a:pPr marL="285750" indent="-285750">
              <a:buFont typeface="Arial" panose="020B0604020202020204" pitchFamily="34" charset="0"/>
              <a:buChar char="•"/>
            </a:pPr>
            <a:endParaRPr lang="en-IN" b="1" dirty="0">
              <a:solidFill>
                <a:schemeClr val="accent1">
                  <a:lumMod val="60000"/>
                  <a:lumOff val="40000"/>
                </a:schemeClr>
              </a:solidFill>
            </a:endParaRPr>
          </a:p>
          <a:p>
            <a:pPr marL="285750" indent="-285750">
              <a:buFont typeface="Arial" panose="020B0604020202020204" pitchFamily="34" charset="0"/>
              <a:buChar char="•"/>
            </a:pPr>
            <a:r>
              <a:rPr lang="en-IN" dirty="0">
                <a:solidFill>
                  <a:schemeClr val="accent1">
                    <a:lumMod val="60000"/>
                    <a:lumOff val="40000"/>
                  </a:schemeClr>
                </a:solidFill>
              </a:rPr>
              <a:t>Time consumption</a:t>
            </a:r>
          </a:p>
          <a:p>
            <a:endParaRPr lang="en-IN" dirty="0">
              <a:solidFill>
                <a:schemeClr val="accent1">
                  <a:lumMod val="60000"/>
                  <a:lumOff val="40000"/>
                </a:schemeClr>
              </a:solidFill>
            </a:endParaRPr>
          </a:p>
          <a:p>
            <a:pPr marL="285750" indent="-285750">
              <a:buFont typeface="Arial" panose="020B0604020202020204" pitchFamily="34" charset="0"/>
              <a:buChar char="•"/>
            </a:pPr>
            <a:r>
              <a:rPr lang="en-IN" dirty="0">
                <a:solidFill>
                  <a:schemeClr val="accent1">
                    <a:lumMod val="60000"/>
                    <a:lumOff val="40000"/>
                  </a:schemeClr>
                </a:solidFill>
              </a:rPr>
              <a:t>Missing values</a:t>
            </a:r>
          </a:p>
          <a:p>
            <a:pPr marL="285750" indent="-285750">
              <a:buFont typeface="Arial" panose="020B0604020202020204" pitchFamily="34" charset="0"/>
              <a:buChar char="•"/>
            </a:pPr>
            <a:endParaRPr lang="en-IN" dirty="0">
              <a:solidFill>
                <a:schemeClr val="accent1">
                  <a:lumMod val="60000"/>
                  <a:lumOff val="40000"/>
                </a:schemeClr>
              </a:solidFill>
            </a:endParaRPr>
          </a:p>
          <a:p>
            <a:pPr marL="285750" indent="-285750">
              <a:buFont typeface="Arial" panose="020B0604020202020204" pitchFamily="34" charset="0"/>
              <a:buChar char="•"/>
            </a:pPr>
            <a:r>
              <a:rPr lang="en-IN" dirty="0">
                <a:solidFill>
                  <a:schemeClr val="accent1">
                    <a:lumMod val="60000"/>
                    <a:lumOff val="40000"/>
                  </a:schemeClr>
                </a:solidFill>
              </a:rPr>
              <a:t>Unstructured Data</a:t>
            </a:r>
          </a:p>
          <a:p>
            <a:endParaRPr lang="en-IN" dirty="0"/>
          </a:p>
        </p:txBody>
      </p:sp>
    </p:spTree>
    <p:extLst>
      <p:ext uri="{BB962C8B-B14F-4D97-AF65-F5344CB8AC3E}">
        <p14:creationId xmlns:p14="http://schemas.microsoft.com/office/powerpoint/2010/main" val="4327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9602" y="401190"/>
            <a:ext cx="7047122" cy="33851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600" dirty="0">
                <a:solidFill>
                  <a:schemeClr val="dk1"/>
                </a:solidFill>
                <a:latin typeface="Arial" panose="020B0604020202020204" pitchFamily="34" charset="0"/>
                <a:ea typeface="Calibri"/>
                <a:cs typeface="Arial" panose="020B0604020202020204" pitchFamily="34" charset="0"/>
                <a:sym typeface="Calibri"/>
              </a:rPr>
              <a:t>I am Mohammed Azharuddin. Below is my background information: </a:t>
            </a:r>
            <a:endParaRPr sz="1600" dirty="0">
              <a:solidFill>
                <a:schemeClr val="dk1"/>
              </a:solidFill>
              <a:latin typeface="Arial" panose="020B0604020202020204" pitchFamily="34" charset="0"/>
              <a:ea typeface="Calibri"/>
              <a:cs typeface="Arial" panose="020B0604020202020204" pitchFamily="34" charset="0"/>
              <a:sym typeface="Calibri"/>
            </a:endParaRPr>
          </a:p>
        </p:txBody>
      </p:sp>
      <p:sp>
        <p:nvSpPr>
          <p:cNvPr id="105" name="Google Shape;105;p3"/>
          <p:cNvSpPr txBox="1"/>
          <p:nvPr/>
        </p:nvSpPr>
        <p:spPr>
          <a:xfrm>
            <a:off x="530942" y="52765"/>
            <a:ext cx="5996177" cy="3877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400" b="0" i="0" u="none" strike="noStrike" cap="none" dirty="0">
                <a:solidFill>
                  <a:srgbClr val="FF0000"/>
                </a:solidFill>
                <a:latin typeface="Lato Black"/>
                <a:ea typeface="Lato Black"/>
                <a:cs typeface="Lato Black"/>
                <a:sym typeface="Lato Black"/>
              </a:rPr>
              <a:t>About me: </a:t>
            </a:r>
            <a:endParaRPr sz="2400" b="0" i="0" u="none"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8D65C4E5-E883-B823-B3EA-ABAD5AA91403}"/>
              </a:ext>
            </a:extLst>
          </p:cNvPr>
          <p:cNvSpPr txBox="1"/>
          <p:nvPr/>
        </p:nvSpPr>
        <p:spPr>
          <a:xfrm>
            <a:off x="599766" y="786584"/>
            <a:ext cx="8504904" cy="830997"/>
          </a:xfrm>
          <a:prstGeom prst="rect">
            <a:avLst/>
          </a:prstGeom>
          <a:noFill/>
        </p:spPr>
        <p:txBody>
          <a:bodyPr wrap="square" rtlCol="0">
            <a:spAutoFit/>
          </a:bodyPr>
          <a:lstStyle/>
          <a:p>
            <a:r>
              <a:rPr lang="en-US" sz="1600" b="1" i="0" dirty="0">
                <a:solidFill>
                  <a:schemeClr val="tx1"/>
                </a:solidFill>
                <a:effectLst/>
                <a:latin typeface="Arial" panose="020B0604020202020204" pitchFamily="34" charset="0"/>
                <a:cs typeface="Arial" panose="020B0604020202020204" pitchFamily="34" charset="0"/>
              </a:rPr>
              <a:t>Background:</a:t>
            </a:r>
            <a:endParaRPr lang="en-US" sz="1600" b="0" i="0" dirty="0">
              <a:solidFill>
                <a:schemeClr val="tx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MBA specialization in Information Technology.</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Currently learning data science at </a:t>
            </a:r>
            <a:r>
              <a:rPr lang="en-IN" sz="1600" dirty="0" err="1">
                <a:latin typeface="Arial" panose="020B0604020202020204" pitchFamily="34" charset="0"/>
                <a:cs typeface="Arial" panose="020B0604020202020204" pitchFamily="34" charset="0"/>
              </a:rPr>
              <a:t>Innomatics</a:t>
            </a:r>
            <a:r>
              <a:rPr lang="en-IN" sz="1600" dirty="0">
                <a:latin typeface="Arial" panose="020B0604020202020204" pitchFamily="34" charset="0"/>
                <a:cs typeface="Arial" panose="020B0604020202020204" pitchFamily="34" charset="0"/>
              </a:rPr>
              <a:t> Research Labs.</a:t>
            </a:r>
          </a:p>
        </p:txBody>
      </p:sp>
      <p:sp>
        <p:nvSpPr>
          <p:cNvPr id="5" name="TextBox 4">
            <a:extLst>
              <a:ext uri="{FF2B5EF4-FFF2-40B4-BE49-F238E27FC236}">
                <a16:creationId xmlns:a16="http://schemas.microsoft.com/office/drawing/2014/main" id="{FD5AAAC8-524D-CD39-9E7A-221D30D44588}"/>
              </a:ext>
            </a:extLst>
          </p:cNvPr>
          <p:cNvSpPr txBox="1"/>
          <p:nvPr/>
        </p:nvSpPr>
        <p:spPr>
          <a:xfrm>
            <a:off x="604639" y="1800845"/>
            <a:ext cx="10043700" cy="1323439"/>
          </a:xfrm>
          <a:prstGeom prst="rect">
            <a:avLst/>
          </a:prstGeom>
          <a:noFill/>
        </p:spPr>
        <p:txBody>
          <a:bodyPr wrap="square" rtlCol="0">
            <a:spAutoFit/>
          </a:bodyPr>
          <a:lstStyle/>
          <a:p>
            <a:r>
              <a:rPr lang="en-IN" sz="1600" b="1" dirty="0"/>
              <a:t>Why Data Science:</a:t>
            </a:r>
          </a:p>
          <a:p>
            <a:pPr marL="285750" indent="-285750">
              <a:buFont typeface="Arial" panose="020B0604020202020204" pitchFamily="34" charset="0"/>
              <a:buChar char="•"/>
            </a:pPr>
            <a:r>
              <a:rPr lang="en-US" sz="1600" dirty="0"/>
              <a:t>Data science involves solving complex problems and driving business growth through valuable insights. </a:t>
            </a:r>
          </a:p>
          <a:p>
            <a:pPr marL="285750" indent="-285750">
              <a:buFont typeface="Arial" panose="020B0604020202020204" pitchFamily="34" charset="0"/>
              <a:buChar char="•"/>
            </a:pPr>
            <a:r>
              <a:rPr lang="en-US" sz="1600" dirty="0"/>
              <a:t>It combines statistics, programming, and domain knowledge to analyze data and extract actionable insights.</a:t>
            </a:r>
          </a:p>
          <a:p>
            <a:pPr marL="285750" indent="-285750">
              <a:buFont typeface="Arial" panose="020B0604020202020204" pitchFamily="34" charset="0"/>
              <a:buChar char="•"/>
            </a:pPr>
            <a:r>
              <a:rPr lang="en-US" sz="1600" dirty="0"/>
              <a:t>Additionally, it supports decision-making and making predictions across various fields based on the data.</a:t>
            </a:r>
            <a:endParaRPr lang="en-IN" sz="1600" dirty="0"/>
          </a:p>
        </p:txBody>
      </p:sp>
      <p:sp>
        <p:nvSpPr>
          <p:cNvPr id="6" name="TextBox 5">
            <a:extLst>
              <a:ext uri="{FF2B5EF4-FFF2-40B4-BE49-F238E27FC236}">
                <a16:creationId xmlns:a16="http://schemas.microsoft.com/office/drawing/2014/main" id="{0E494F91-5E62-E0A7-71B4-B000AE1BDFE6}"/>
              </a:ext>
            </a:extLst>
          </p:cNvPr>
          <p:cNvSpPr txBox="1"/>
          <p:nvPr/>
        </p:nvSpPr>
        <p:spPr>
          <a:xfrm>
            <a:off x="648932" y="3293815"/>
            <a:ext cx="10451689" cy="2092881"/>
          </a:xfrm>
          <a:prstGeom prst="rect">
            <a:avLst/>
          </a:prstGeom>
          <a:noFill/>
        </p:spPr>
        <p:txBody>
          <a:bodyPr wrap="square" rtlCol="0">
            <a:spAutoFit/>
          </a:bodyPr>
          <a:lstStyle/>
          <a:p>
            <a:r>
              <a:rPr lang="en-IN" sz="1600" b="1" dirty="0"/>
              <a:t>Experience</a:t>
            </a:r>
            <a:r>
              <a:rPr lang="en-IN" dirty="0"/>
              <a:t>:</a:t>
            </a:r>
          </a:p>
          <a:p>
            <a:pPr marL="285750" indent="-285750">
              <a:buFont typeface="Arial" panose="020B0604020202020204" pitchFamily="34" charset="0"/>
              <a:buChar char="•"/>
            </a:pPr>
            <a:r>
              <a:rPr lang="en-IN" sz="1600" b="1" dirty="0"/>
              <a:t>Tech Mahindra: </a:t>
            </a:r>
            <a:r>
              <a:rPr lang="en-US" sz="1600" dirty="0"/>
              <a:t>Managed and resolved customer queries through email and chat support.</a:t>
            </a:r>
            <a:r>
              <a:rPr lang="en-US" sz="2000" dirty="0"/>
              <a:t> </a:t>
            </a:r>
            <a:r>
              <a:rPr lang="en-US" sz="1600" dirty="0"/>
              <a:t>Provided technical assistance and troubleshooting for various issues. (1 Year)</a:t>
            </a:r>
          </a:p>
          <a:p>
            <a:pPr marL="285750" indent="-285750">
              <a:buFont typeface="Arial" panose="020B0604020202020204" pitchFamily="34" charset="0"/>
              <a:buChar char="•"/>
            </a:pPr>
            <a:r>
              <a:rPr lang="en-US" sz="1600" b="1" dirty="0"/>
              <a:t>Genpact: </a:t>
            </a:r>
            <a:r>
              <a:rPr lang="en-US" sz="1600" dirty="0"/>
              <a:t>Handled customer support via email and chat, focusing on resolving complex queries. Processed and analyzed customer data to provide tailored solutions and recommendations. Worked closely with cross-functional teams to address client needs and improve service delivery. (1 Year)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dirty="0"/>
          </a:p>
        </p:txBody>
      </p:sp>
      <p:sp>
        <p:nvSpPr>
          <p:cNvPr id="16" name="TextBox 15">
            <a:extLst>
              <a:ext uri="{FF2B5EF4-FFF2-40B4-BE49-F238E27FC236}">
                <a16:creationId xmlns:a16="http://schemas.microsoft.com/office/drawing/2014/main" id="{D1921376-45EF-4315-F8BB-0C5C2CD6CAB1}"/>
              </a:ext>
            </a:extLst>
          </p:cNvPr>
          <p:cNvSpPr txBox="1"/>
          <p:nvPr/>
        </p:nvSpPr>
        <p:spPr>
          <a:xfrm>
            <a:off x="710368" y="5033007"/>
            <a:ext cx="7755206" cy="830997"/>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LinkedIn &amp; GitHub :</a:t>
            </a:r>
          </a:p>
          <a:p>
            <a:pPr marL="342900" indent="-342900">
              <a:buFont typeface="Arial" panose="020B0604020202020204" pitchFamily="34" charset="0"/>
              <a:buChar char="•"/>
            </a:pPr>
            <a:r>
              <a:rPr lang="en-IN" sz="1600" b="1" dirty="0">
                <a:highlight>
                  <a:srgbClr val="FFFFFF"/>
                </a:highlight>
                <a:latin typeface="Arial" panose="020B0604020202020204" pitchFamily="34" charset="0"/>
                <a:cs typeface="Arial" panose="020B0604020202020204" pitchFamily="34" charset="0"/>
              </a:rPr>
              <a:t>LinkedIn</a:t>
            </a:r>
            <a:r>
              <a:rPr lang="en-IN" sz="1600" dirty="0">
                <a:highlight>
                  <a:srgbClr val="FFFFFF"/>
                </a:highlight>
                <a:latin typeface="Arial" panose="020B0604020202020204" pitchFamily="34" charset="0"/>
                <a:cs typeface="Arial" panose="020B0604020202020204" pitchFamily="34" charset="0"/>
              </a:rPr>
              <a:t>: </a:t>
            </a:r>
            <a:r>
              <a:rPr lang="en-IN" sz="1600" b="0" i="0" dirty="0">
                <a:effectLst/>
                <a:highlight>
                  <a:srgbClr val="FFFFFF"/>
                </a:highlight>
                <a:latin typeface="Arial" panose="020B0604020202020204" pitchFamily="34" charset="0"/>
                <a:cs typeface="Arial" panose="020B0604020202020204" pitchFamily="34" charset="0"/>
                <a:hlinkClick r:id="rId3"/>
              </a:rPr>
              <a:t>www.linkedin.com/in/mohammed-azharuddin90</a:t>
            </a:r>
            <a:endParaRPr lang="en-IN" sz="1600" b="0" i="0" dirty="0">
              <a:effectLst/>
              <a:highlight>
                <a:srgbClr val="FFFFFF"/>
              </a:highligh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b="1" dirty="0">
                <a:highlight>
                  <a:srgbClr val="FFFFFF"/>
                </a:highlight>
                <a:latin typeface="Arial" panose="020B0604020202020204" pitchFamily="34" charset="0"/>
                <a:cs typeface="Arial" panose="020B0604020202020204" pitchFamily="34" charset="0"/>
              </a:rPr>
              <a:t>GitHub</a:t>
            </a:r>
            <a:r>
              <a:rPr lang="en-IN" sz="1600" dirty="0">
                <a:highlight>
                  <a:srgbClr val="FFFFFF"/>
                </a:highlight>
                <a:latin typeface="Arial" panose="020B0604020202020204" pitchFamily="34" charset="0"/>
                <a:cs typeface="Arial" panose="020B0604020202020204" pitchFamily="34" charset="0"/>
              </a:rPr>
              <a:t>:  </a:t>
            </a:r>
            <a:r>
              <a:rPr lang="en-IN" sz="1600" dirty="0">
                <a:highlight>
                  <a:srgbClr val="FFFFFF"/>
                </a:highlight>
                <a:latin typeface="Arial" panose="020B0604020202020204" pitchFamily="34" charset="0"/>
                <a:cs typeface="Arial" panose="020B0604020202020204" pitchFamily="34" charset="0"/>
                <a:hlinkClick r:id="rId4"/>
              </a:rPr>
              <a:t>https://github.com/mdazharraza90</a:t>
            </a:r>
            <a:r>
              <a:rPr lang="en-IN" sz="1600" dirty="0">
                <a:highlight>
                  <a:srgbClr val="FFFFFF"/>
                </a:highlight>
                <a:latin typeface="Arial" panose="020B0604020202020204" pitchFamily="34" charset="0"/>
                <a:cs typeface="Arial" panose="020B0604020202020204" pitchFamily="34" charset="0"/>
              </a:rPr>
              <a:t> </a:t>
            </a:r>
            <a:endParaRPr lang="en-IN" sz="16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6077E9-A995-5385-8398-85F5A61E62FD}"/>
              </a:ext>
            </a:extLst>
          </p:cNvPr>
          <p:cNvSpPr txBox="1"/>
          <p:nvPr/>
        </p:nvSpPr>
        <p:spPr>
          <a:xfrm>
            <a:off x="476873" y="1932068"/>
            <a:ext cx="10545095" cy="2062103"/>
          </a:xfrm>
          <a:prstGeom prst="rect">
            <a:avLst/>
          </a:prstGeom>
          <a:noFill/>
        </p:spPr>
        <p:txBody>
          <a:bodyPr wrap="square" rtlCol="0">
            <a:spAutoFit/>
          </a:bodyPr>
          <a:lstStyle/>
          <a:p>
            <a:r>
              <a:rPr lang="en-IN" b="1" dirty="0"/>
              <a:t>Objective of the Project</a:t>
            </a:r>
            <a:r>
              <a:rPr lang="en-IN" sz="1600" b="1" dirty="0"/>
              <a:t>:</a:t>
            </a:r>
          </a:p>
          <a:p>
            <a:pPr marL="285750" indent="-285750">
              <a:buFont typeface="Arial" panose="020B0604020202020204" pitchFamily="34" charset="0"/>
              <a:buChar char="•"/>
            </a:pPr>
            <a:r>
              <a:rPr lang="en-IN" dirty="0"/>
              <a:t>Brand and pricing strategy of televisions, Market trend Identification, analysing the data from the e commerce website through Web Scrapping. This project combines the data collection , preprocessing, web scrapping.</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Data – collection</a:t>
            </a:r>
            <a:r>
              <a:rPr lang="en-IN" dirty="0"/>
              <a:t>:  Implementing the web scrapping techniques to collect the data from an e-commerce websites that lists Television prices and specifications. Extract an information such as brand, model, launch year, screen size, display, price etc..</a:t>
            </a:r>
          </a:p>
          <a:p>
            <a:endParaRPr lang="en-IN" dirty="0"/>
          </a:p>
          <a:p>
            <a:pPr marL="285750" indent="-285750">
              <a:buFont typeface="Arial" panose="020B0604020202020204" pitchFamily="34" charset="0"/>
              <a:buChar char="•"/>
            </a:pPr>
            <a:r>
              <a:rPr lang="en-IN" b="1" dirty="0"/>
              <a:t>Data – preprocessing </a:t>
            </a:r>
            <a:r>
              <a:rPr lang="en-IN" dirty="0"/>
              <a:t>: Clean and preprocess the scraped data to ensure consistency and quality. Handle missing values, removing duplicates, and convert data into structural format .</a:t>
            </a:r>
          </a:p>
        </p:txBody>
      </p:sp>
      <p:sp>
        <p:nvSpPr>
          <p:cNvPr id="10" name="TextBox 9">
            <a:extLst>
              <a:ext uri="{FF2B5EF4-FFF2-40B4-BE49-F238E27FC236}">
                <a16:creationId xmlns:a16="http://schemas.microsoft.com/office/drawing/2014/main" id="{A2907CEB-CBA0-B0B4-C3EC-AC956AF83796}"/>
              </a:ext>
            </a:extLst>
          </p:cNvPr>
          <p:cNvSpPr txBox="1"/>
          <p:nvPr/>
        </p:nvSpPr>
        <p:spPr>
          <a:xfrm>
            <a:off x="511289" y="4060739"/>
            <a:ext cx="10545095" cy="2492990"/>
          </a:xfrm>
          <a:prstGeom prst="rect">
            <a:avLst/>
          </a:prstGeom>
          <a:noFill/>
        </p:spPr>
        <p:txBody>
          <a:bodyPr wrap="square" rtlCol="0">
            <a:spAutoFit/>
          </a:bodyPr>
          <a:lstStyle/>
          <a:p>
            <a:r>
              <a:rPr lang="en-IN" b="1" dirty="0"/>
              <a:t>Website:</a:t>
            </a:r>
          </a:p>
          <a:p>
            <a:endParaRPr lang="en-IN" sz="1600" b="1" dirty="0"/>
          </a:p>
          <a:p>
            <a:pPr marL="285750" indent="-285750">
              <a:buFont typeface="Arial" panose="020B0604020202020204" pitchFamily="34" charset="0"/>
              <a:buChar char="•"/>
            </a:pPr>
            <a:r>
              <a:rPr lang="en-IN" b="1" dirty="0"/>
              <a:t>Flipkart: </a:t>
            </a:r>
            <a:r>
              <a:rPr lang="en-IN" dirty="0"/>
              <a:t>Flipkart is an Indian e commerce company founded in year 2007. It is an online market where users can purchase a wide range of products including electronics, fashion, home appliances and many more.</a:t>
            </a:r>
            <a:endParaRPr lang="en-IN" b="1" dirty="0"/>
          </a:p>
          <a:p>
            <a:endParaRPr lang="en-US" b="1" dirty="0"/>
          </a:p>
          <a:p>
            <a:pPr marL="285750" indent="-285750">
              <a:buFont typeface="Arial" panose="020B0604020202020204" pitchFamily="34" charset="0"/>
              <a:buChar char="•"/>
            </a:pPr>
            <a:r>
              <a:rPr lang="en-US" b="1" dirty="0"/>
              <a:t>Tools Used:</a:t>
            </a:r>
            <a:r>
              <a:rPr lang="en-US" dirty="0"/>
              <a:t> Python libraries such as Beautiful Soup, NumPy, Pandas, Seaborn, matplotlib, re</a:t>
            </a:r>
          </a:p>
          <a:p>
            <a:endParaRPr lang="en-US" dirty="0"/>
          </a:p>
          <a:p>
            <a:pPr marL="285750" indent="-285750">
              <a:buFont typeface="Arial" panose="020B0604020202020204" pitchFamily="34" charset="0"/>
              <a:buChar char="•"/>
            </a:pPr>
            <a:r>
              <a:rPr lang="en-US" b="1" dirty="0"/>
              <a:t>Web Scrapping details: </a:t>
            </a:r>
            <a:r>
              <a:rPr lang="en-US" dirty="0"/>
              <a:t>Beautiful soup is a python library for extracting data from the web pages. Parse the HTML or XML content of the webpage using beautiful soup. Navigate the parsed HTML content and extract the data you need. This often involves identifying HTML elements using their classes, tags and attributes.</a:t>
            </a: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9DB699C9-2A3E-62B2-315E-2E82C32ADC33}"/>
              </a:ext>
            </a:extLst>
          </p:cNvPr>
          <p:cNvSpPr txBox="1"/>
          <p:nvPr/>
        </p:nvSpPr>
        <p:spPr>
          <a:xfrm>
            <a:off x="530953" y="84127"/>
            <a:ext cx="10697485" cy="1877437"/>
          </a:xfrm>
          <a:prstGeom prst="rect">
            <a:avLst/>
          </a:prstGeom>
          <a:noFill/>
        </p:spPr>
        <p:txBody>
          <a:bodyPr wrap="square" rtlCol="0">
            <a:spAutoFit/>
          </a:bodyPr>
          <a:lstStyle/>
          <a:p>
            <a:r>
              <a:rPr lang="en-US" sz="1800" b="1" dirty="0"/>
              <a:t>Business Problem and use case Domain:</a:t>
            </a:r>
          </a:p>
          <a:p>
            <a:endParaRPr lang="en-US" b="1" dirty="0"/>
          </a:p>
          <a:p>
            <a:pPr marL="285750" indent="-285750">
              <a:buFont typeface="Arial" panose="020B0604020202020204" pitchFamily="34" charset="0"/>
              <a:buChar char="•"/>
            </a:pPr>
            <a:r>
              <a:rPr lang="en-US" b="1" dirty="0"/>
              <a:t>Business-Problem:  </a:t>
            </a:r>
            <a:r>
              <a:rPr lang="en-US" dirty="0"/>
              <a:t>E-commerce Pricing strategy in Consumer Electronics (TVs). An E commerce company want to optimize its Televisions pricing strategy to maximize revenue and stay competitive in the market.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 case: </a:t>
            </a:r>
            <a:r>
              <a:rPr lang="en-US" dirty="0"/>
              <a:t>Analyzing TV pricing, features, and ratings to identify trends and make data-driven decisions for inventory and marketing strategies.</a:t>
            </a:r>
          </a:p>
          <a:p>
            <a:endParaRPr lang="en-IN" dirty="0"/>
          </a:p>
        </p:txBody>
      </p:sp>
    </p:spTree>
    <p:extLst>
      <p:ext uri="{BB962C8B-B14F-4D97-AF65-F5344CB8AC3E}">
        <p14:creationId xmlns:p14="http://schemas.microsoft.com/office/powerpoint/2010/main" val="302002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B7C37-B137-88FD-D291-1A6391B6DB05}"/>
              </a:ext>
            </a:extLst>
          </p:cNvPr>
          <p:cNvSpPr txBox="1"/>
          <p:nvPr/>
        </p:nvSpPr>
        <p:spPr>
          <a:xfrm>
            <a:off x="235975" y="58999"/>
            <a:ext cx="11926529" cy="1169551"/>
          </a:xfrm>
          <a:prstGeom prst="rect">
            <a:avLst/>
          </a:prstGeom>
          <a:noFill/>
        </p:spPr>
        <p:txBody>
          <a:bodyPr wrap="square" rtlCol="0">
            <a:spAutoFit/>
          </a:bodyPr>
          <a:lstStyle/>
          <a:p>
            <a:r>
              <a:rPr lang="en-IN" b="1" dirty="0"/>
              <a:t>Data Cleaning:</a:t>
            </a:r>
          </a:p>
          <a:p>
            <a:endParaRPr lang="en-IN" dirty="0"/>
          </a:p>
          <a:p>
            <a:r>
              <a:rPr lang="en-IN" dirty="0"/>
              <a:t>Clean and preprocess the data to ensure consistency and quality. Handle the missing values, remove duplicates and convert the data into a structural format for machine learning.</a:t>
            </a:r>
          </a:p>
          <a:p>
            <a:endParaRPr lang="en-IN" b="1" dirty="0"/>
          </a:p>
        </p:txBody>
      </p:sp>
      <p:pic>
        <p:nvPicPr>
          <p:cNvPr id="8" name="Picture 7">
            <a:extLst>
              <a:ext uri="{FF2B5EF4-FFF2-40B4-BE49-F238E27FC236}">
                <a16:creationId xmlns:a16="http://schemas.microsoft.com/office/drawing/2014/main" id="{517A013A-1469-B6A1-3D1F-992380D981E4}"/>
              </a:ext>
            </a:extLst>
          </p:cNvPr>
          <p:cNvPicPr>
            <a:picLocks noChangeAspect="1"/>
          </p:cNvPicPr>
          <p:nvPr/>
        </p:nvPicPr>
        <p:blipFill>
          <a:blip r:embed="rId2"/>
          <a:stretch>
            <a:fillRect/>
          </a:stretch>
        </p:blipFill>
        <p:spPr>
          <a:xfrm>
            <a:off x="3245028" y="865238"/>
            <a:ext cx="8704676" cy="1715012"/>
          </a:xfrm>
          <a:prstGeom prst="rect">
            <a:avLst/>
          </a:prstGeom>
        </p:spPr>
      </p:pic>
      <p:sp>
        <p:nvSpPr>
          <p:cNvPr id="9" name="TextBox 8">
            <a:extLst>
              <a:ext uri="{FF2B5EF4-FFF2-40B4-BE49-F238E27FC236}">
                <a16:creationId xmlns:a16="http://schemas.microsoft.com/office/drawing/2014/main" id="{F47B4D97-C5A4-21E2-EDC6-BA44BE515668}"/>
              </a:ext>
            </a:extLst>
          </p:cNvPr>
          <p:cNvSpPr txBox="1"/>
          <p:nvPr/>
        </p:nvSpPr>
        <p:spPr>
          <a:xfrm>
            <a:off x="280223" y="2767305"/>
            <a:ext cx="11292348" cy="2893100"/>
          </a:xfrm>
          <a:prstGeom prst="rect">
            <a:avLst/>
          </a:prstGeom>
          <a:noFill/>
        </p:spPr>
        <p:txBody>
          <a:bodyPr wrap="square" rtlCol="0">
            <a:spAutoFit/>
          </a:bodyPr>
          <a:lstStyle/>
          <a:p>
            <a:r>
              <a:rPr lang="en-IN" b="1" dirty="0"/>
              <a:t>Data Manipulation:</a:t>
            </a:r>
          </a:p>
          <a:p>
            <a:endParaRPr lang="en-IN" b="1" dirty="0"/>
          </a:p>
          <a:p>
            <a:r>
              <a:rPr lang="en-IN" dirty="0"/>
              <a:t>Data manipulation is the process of changing , cleaning, and organizing the data to make it more suitable for analysis. It involves various operations on the data including filtering, sorting, transforming and combining the data.</a:t>
            </a:r>
          </a:p>
          <a:p>
            <a:endParaRPr lang="en-IN" dirty="0"/>
          </a:p>
          <a:p>
            <a:pPr marL="285750" indent="-285750">
              <a:buFont typeface="Arial" panose="020B0604020202020204" pitchFamily="34" charset="0"/>
              <a:buChar char="•"/>
            </a:pPr>
            <a:r>
              <a:rPr lang="en-IN" dirty="0"/>
              <a:t>Filling NA values</a:t>
            </a:r>
          </a:p>
          <a:p>
            <a:pPr marL="285750" indent="-285750">
              <a:buFont typeface="Arial" panose="020B0604020202020204" pitchFamily="34" charset="0"/>
              <a:buChar char="•"/>
            </a:pPr>
            <a:r>
              <a:rPr lang="en-IN" dirty="0"/>
              <a:t>Filling missing values</a:t>
            </a:r>
          </a:p>
          <a:p>
            <a:pPr marL="285750" indent="-285750">
              <a:buFont typeface="Arial" panose="020B0604020202020204" pitchFamily="34" charset="0"/>
              <a:buChar char="•"/>
            </a:pPr>
            <a:r>
              <a:rPr lang="en-IN" dirty="0"/>
              <a:t>Dropping necessary columns</a:t>
            </a:r>
          </a:p>
          <a:p>
            <a:pPr marL="285750" indent="-285750">
              <a:buFont typeface="Arial" panose="020B0604020202020204" pitchFamily="34" charset="0"/>
              <a:buChar char="•"/>
            </a:pPr>
            <a:r>
              <a:rPr lang="en-IN" dirty="0"/>
              <a:t>Sorting the Data frame</a:t>
            </a:r>
          </a:p>
          <a:p>
            <a:pPr marL="285750" indent="-285750">
              <a:buFont typeface="Arial" panose="020B0604020202020204" pitchFamily="34" charset="0"/>
              <a:buChar char="•"/>
            </a:pPr>
            <a:r>
              <a:rPr lang="en-IN" dirty="0"/>
              <a:t>Dropping duplicates</a:t>
            </a:r>
          </a:p>
          <a:p>
            <a:pPr marL="285750" indent="-285750">
              <a:buFont typeface="Arial" panose="020B0604020202020204" pitchFamily="34" charset="0"/>
              <a:buChar char="•"/>
            </a:pPr>
            <a:r>
              <a:rPr lang="en-IN" dirty="0"/>
              <a:t>Converting the data into Original data types like, int, float, object</a:t>
            </a:r>
          </a:p>
          <a:p>
            <a:pPr marL="285750" indent="-285750">
              <a:buFont typeface="Arial" panose="020B0604020202020204" pitchFamily="34" charset="0"/>
              <a:buChar char="•"/>
            </a:pPr>
            <a:endParaRPr lang="en-IN" dirty="0"/>
          </a:p>
          <a:p>
            <a:endParaRPr lang="en-IN" b="1" dirty="0"/>
          </a:p>
        </p:txBody>
      </p:sp>
    </p:spTree>
    <p:extLst>
      <p:ext uri="{BB962C8B-B14F-4D97-AF65-F5344CB8AC3E}">
        <p14:creationId xmlns:p14="http://schemas.microsoft.com/office/powerpoint/2010/main" val="171308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702872-9FEC-20FC-EE8B-9761F39AE267}"/>
              </a:ext>
            </a:extLst>
          </p:cNvPr>
          <p:cNvSpPr txBox="1"/>
          <p:nvPr/>
        </p:nvSpPr>
        <p:spPr>
          <a:xfrm>
            <a:off x="422787" y="58990"/>
            <a:ext cx="7079226" cy="523220"/>
          </a:xfrm>
          <a:prstGeom prst="rect">
            <a:avLst/>
          </a:prstGeom>
          <a:noFill/>
        </p:spPr>
        <p:txBody>
          <a:bodyPr wrap="square">
            <a:spAutoFit/>
          </a:bodyPr>
          <a:lstStyle/>
          <a:p>
            <a:r>
              <a:rPr lang="en-US" b="1" dirty="0"/>
              <a:t>Dataset Overview:</a:t>
            </a:r>
          </a:p>
          <a:p>
            <a:pPr marL="285750" indent="-285750">
              <a:buFont typeface="Arial" panose="020B0604020202020204" pitchFamily="34" charset="0"/>
              <a:buChar char="•"/>
            </a:pPr>
            <a:r>
              <a:rPr lang="en-US" dirty="0"/>
              <a:t>The cleaned data set consists of 443 rows and 9 columns </a:t>
            </a:r>
            <a:endParaRPr lang="en-IN" dirty="0"/>
          </a:p>
        </p:txBody>
      </p:sp>
      <p:sp>
        <p:nvSpPr>
          <p:cNvPr id="10" name="TextBox 9">
            <a:extLst>
              <a:ext uri="{FF2B5EF4-FFF2-40B4-BE49-F238E27FC236}">
                <a16:creationId xmlns:a16="http://schemas.microsoft.com/office/drawing/2014/main" id="{4A364783-77F9-1691-17A7-DB07EC9A7D75}"/>
              </a:ext>
            </a:extLst>
          </p:cNvPr>
          <p:cNvSpPr txBox="1"/>
          <p:nvPr/>
        </p:nvSpPr>
        <p:spPr>
          <a:xfrm>
            <a:off x="462119" y="3190572"/>
            <a:ext cx="11071122" cy="2031325"/>
          </a:xfrm>
          <a:prstGeom prst="rect">
            <a:avLst/>
          </a:prstGeom>
          <a:noFill/>
        </p:spPr>
        <p:txBody>
          <a:bodyPr wrap="square">
            <a:spAutoFit/>
          </a:bodyPr>
          <a:lstStyle/>
          <a:p>
            <a:r>
              <a:rPr lang="en-US" b="1" dirty="0"/>
              <a:t>Shape:</a:t>
            </a:r>
          </a:p>
          <a:p>
            <a:pPr marL="285750" indent="-285750">
              <a:buFont typeface="Arial" panose="020B0604020202020204" pitchFamily="34" charset="0"/>
              <a:buChar char="•"/>
            </a:pPr>
            <a:r>
              <a:rPr lang="en-US" dirty="0"/>
              <a:t>Rows: 443, Cols: 9</a:t>
            </a:r>
          </a:p>
          <a:p>
            <a:pPr marL="285750" indent="-285750">
              <a:buFont typeface="Arial" panose="020B0604020202020204" pitchFamily="34" charset="0"/>
              <a:buChar char="•"/>
            </a:pPr>
            <a:endParaRPr lang="en-US" dirty="0"/>
          </a:p>
          <a:p>
            <a:r>
              <a:rPr lang="en-US" b="1" dirty="0"/>
              <a:t>Description:</a:t>
            </a:r>
          </a:p>
          <a:p>
            <a:pPr marL="285750" indent="-285750">
              <a:buFont typeface="Arial" panose="020B0604020202020204" pitchFamily="34" charset="0"/>
              <a:buChar char="•"/>
            </a:pPr>
            <a:r>
              <a:rPr lang="en-US" dirty="0"/>
              <a:t>Columns Include Such as Name, Selling Price, Original Price, Display, Size, Screen Resolution, OS, Launch Year, Ratings.</a:t>
            </a:r>
          </a:p>
          <a:p>
            <a:pPr marL="285750" indent="-285750">
              <a:buFont typeface="Arial" panose="020B0604020202020204" pitchFamily="34" charset="0"/>
              <a:buChar char="•"/>
            </a:pPr>
            <a:r>
              <a:rPr lang="en-US" sz="1400" dirty="0"/>
              <a:t>Various data types include float64, int64, and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007F34DB-59B3-17A7-00A1-3CF05A2DC89C}"/>
              </a:ext>
            </a:extLst>
          </p:cNvPr>
          <p:cNvPicPr>
            <a:picLocks noChangeAspect="1"/>
          </p:cNvPicPr>
          <p:nvPr/>
        </p:nvPicPr>
        <p:blipFill>
          <a:blip r:embed="rId2"/>
          <a:stretch>
            <a:fillRect/>
          </a:stretch>
        </p:blipFill>
        <p:spPr>
          <a:xfrm>
            <a:off x="1038935" y="4698331"/>
            <a:ext cx="2407649" cy="1627239"/>
          </a:xfrm>
          <a:prstGeom prst="rect">
            <a:avLst/>
          </a:prstGeom>
        </p:spPr>
      </p:pic>
      <p:pic>
        <p:nvPicPr>
          <p:cNvPr id="12" name="Picture 11">
            <a:extLst>
              <a:ext uri="{FF2B5EF4-FFF2-40B4-BE49-F238E27FC236}">
                <a16:creationId xmlns:a16="http://schemas.microsoft.com/office/drawing/2014/main" id="{DED8E84E-C997-D674-8396-5F89504D8E65}"/>
              </a:ext>
            </a:extLst>
          </p:cNvPr>
          <p:cNvPicPr>
            <a:picLocks noChangeAspect="1"/>
          </p:cNvPicPr>
          <p:nvPr/>
        </p:nvPicPr>
        <p:blipFill>
          <a:blip r:embed="rId3"/>
          <a:stretch>
            <a:fillRect/>
          </a:stretch>
        </p:blipFill>
        <p:spPr>
          <a:xfrm>
            <a:off x="462119" y="572378"/>
            <a:ext cx="10903971" cy="2475621"/>
          </a:xfrm>
          <a:prstGeom prst="rect">
            <a:avLst/>
          </a:prstGeom>
        </p:spPr>
      </p:pic>
    </p:spTree>
    <p:extLst>
      <p:ext uri="{BB962C8B-B14F-4D97-AF65-F5344CB8AC3E}">
        <p14:creationId xmlns:p14="http://schemas.microsoft.com/office/powerpoint/2010/main" val="55008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E7C5-7CFE-A38D-A932-96D0186FCC20}"/>
              </a:ext>
            </a:extLst>
          </p:cNvPr>
          <p:cNvSpPr txBox="1">
            <a:spLocks/>
          </p:cNvSpPr>
          <p:nvPr/>
        </p:nvSpPr>
        <p:spPr>
          <a:xfrm>
            <a:off x="818536" y="109486"/>
            <a:ext cx="10515600" cy="65743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solidFill>
                  <a:srgbClr val="0D0D0D"/>
                </a:solidFill>
                <a:latin typeface="Söhne"/>
              </a:rPr>
              <a:t>Univariate Analysis – Top 10 Brands</a:t>
            </a:r>
            <a:br>
              <a:rPr lang="en-US" sz="4000" b="1" dirty="0">
                <a:solidFill>
                  <a:srgbClr val="0D0D0D"/>
                </a:solidFill>
                <a:latin typeface="Söhne"/>
              </a:rPr>
            </a:br>
            <a:endParaRPr lang="en-US" sz="4000" dirty="0"/>
          </a:p>
        </p:txBody>
      </p:sp>
      <p:sp>
        <p:nvSpPr>
          <p:cNvPr id="11" name="TextBox 10">
            <a:extLst>
              <a:ext uri="{FF2B5EF4-FFF2-40B4-BE49-F238E27FC236}">
                <a16:creationId xmlns:a16="http://schemas.microsoft.com/office/drawing/2014/main" id="{0D2AB690-D0A7-7B67-B759-24E5AF605942}"/>
              </a:ext>
            </a:extLst>
          </p:cNvPr>
          <p:cNvSpPr txBox="1"/>
          <p:nvPr/>
        </p:nvSpPr>
        <p:spPr>
          <a:xfrm>
            <a:off x="9026013" y="1012716"/>
            <a:ext cx="3057832" cy="1169551"/>
          </a:xfrm>
          <a:prstGeom prst="rect">
            <a:avLst/>
          </a:prstGeom>
          <a:noFill/>
        </p:spPr>
        <p:txBody>
          <a:bodyPr wrap="square" rtlCol="0">
            <a:spAutoFit/>
          </a:bodyPr>
          <a:lstStyle/>
          <a:p>
            <a:pPr marL="285750" indent="-285750">
              <a:buFont typeface="Arial" panose="020B0604020202020204" pitchFamily="34" charset="0"/>
              <a:buChar char="•"/>
            </a:pPr>
            <a:r>
              <a:rPr lang="en-US" dirty="0"/>
              <a:t>The Graph 1 represents the bar plot of total number of television’s are present in the market and which brand has more number of products.</a:t>
            </a:r>
            <a:endParaRPr lang="en-IN" dirty="0"/>
          </a:p>
        </p:txBody>
      </p:sp>
      <p:sp>
        <p:nvSpPr>
          <p:cNvPr id="13" name="TextBox 12">
            <a:extLst>
              <a:ext uri="{FF2B5EF4-FFF2-40B4-BE49-F238E27FC236}">
                <a16:creationId xmlns:a16="http://schemas.microsoft.com/office/drawing/2014/main" id="{1431DFDB-EF20-C66A-C994-A1FAEDEDF5D0}"/>
              </a:ext>
            </a:extLst>
          </p:cNvPr>
          <p:cNvSpPr txBox="1"/>
          <p:nvPr/>
        </p:nvSpPr>
        <p:spPr>
          <a:xfrm>
            <a:off x="9080093" y="2797279"/>
            <a:ext cx="3057832" cy="954107"/>
          </a:xfrm>
          <a:prstGeom prst="rect">
            <a:avLst/>
          </a:prstGeom>
          <a:noFill/>
        </p:spPr>
        <p:txBody>
          <a:bodyPr wrap="square" rtlCol="0">
            <a:spAutoFit/>
          </a:bodyPr>
          <a:lstStyle/>
          <a:p>
            <a:pPr marL="285750" indent="-285750">
              <a:buFont typeface="Arial" panose="020B0604020202020204" pitchFamily="34" charset="0"/>
              <a:buChar char="•"/>
            </a:pPr>
            <a:r>
              <a:rPr lang="en-US" dirty="0"/>
              <a:t>The Graph 2 represents the pie plot where it shows the top 10 brands among the total number of televisions.</a:t>
            </a:r>
            <a:endParaRPr lang="en-IN" dirty="0"/>
          </a:p>
        </p:txBody>
      </p:sp>
      <p:sp>
        <p:nvSpPr>
          <p:cNvPr id="14" name="TextBox 13">
            <a:extLst>
              <a:ext uri="{FF2B5EF4-FFF2-40B4-BE49-F238E27FC236}">
                <a16:creationId xmlns:a16="http://schemas.microsoft.com/office/drawing/2014/main" id="{7DD7B5E2-0D3A-668A-2E44-5E9A2ABD37B4}"/>
              </a:ext>
            </a:extLst>
          </p:cNvPr>
          <p:cNvSpPr txBox="1"/>
          <p:nvPr/>
        </p:nvSpPr>
        <p:spPr>
          <a:xfrm>
            <a:off x="894739" y="5466737"/>
            <a:ext cx="10618839" cy="523220"/>
          </a:xfrm>
          <a:prstGeom prst="rect">
            <a:avLst/>
          </a:prstGeom>
          <a:noFill/>
        </p:spPr>
        <p:txBody>
          <a:bodyPr wrap="square" rtlCol="0">
            <a:spAutoFit/>
          </a:bodyPr>
          <a:lstStyle/>
          <a:p>
            <a:r>
              <a:rPr lang="en-US" dirty="0"/>
              <a:t>The bar plot and pie plot visually represent the Distribution of the data brand wise. </a:t>
            </a:r>
            <a:r>
              <a:rPr lang="en-IN" dirty="0"/>
              <a:t>This analysis helps us to understand Samsung and LG has more number of products compared to other brands.</a:t>
            </a:r>
            <a:endParaRPr lang="en-US" dirty="0"/>
          </a:p>
        </p:txBody>
      </p:sp>
      <p:pic>
        <p:nvPicPr>
          <p:cNvPr id="5" name="Picture 4">
            <a:extLst>
              <a:ext uri="{FF2B5EF4-FFF2-40B4-BE49-F238E27FC236}">
                <a16:creationId xmlns:a16="http://schemas.microsoft.com/office/drawing/2014/main" id="{49157B12-4065-209F-0D1E-3D6AC8B9C55C}"/>
              </a:ext>
            </a:extLst>
          </p:cNvPr>
          <p:cNvPicPr>
            <a:picLocks noChangeAspect="1"/>
          </p:cNvPicPr>
          <p:nvPr/>
        </p:nvPicPr>
        <p:blipFill>
          <a:blip r:embed="rId2"/>
          <a:stretch>
            <a:fillRect/>
          </a:stretch>
        </p:blipFill>
        <p:spPr>
          <a:xfrm>
            <a:off x="108155" y="868042"/>
            <a:ext cx="5083277" cy="3871105"/>
          </a:xfrm>
          <a:prstGeom prst="rect">
            <a:avLst/>
          </a:prstGeom>
        </p:spPr>
      </p:pic>
      <p:pic>
        <p:nvPicPr>
          <p:cNvPr id="7" name="Picture 6">
            <a:extLst>
              <a:ext uri="{FF2B5EF4-FFF2-40B4-BE49-F238E27FC236}">
                <a16:creationId xmlns:a16="http://schemas.microsoft.com/office/drawing/2014/main" id="{7208A730-E867-AC99-8CB8-1A05437C465D}"/>
              </a:ext>
            </a:extLst>
          </p:cNvPr>
          <p:cNvPicPr>
            <a:picLocks noChangeAspect="1"/>
          </p:cNvPicPr>
          <p:nvPr/>
        </p:nvPicPr>
        <p:blipFill>
          <a:blip r:embed="rId3"/>
          <a:stretch>
            <a:fillRect/>
          </a:stretch>
        </p:blipFill>
        <p:spPr>
          <a:xfrm>
            <a:off x="5122606" y="1151940"/>
            <a:ext cx="3903407" cy="2894821"/>
          </a:xfrm>
          <a:prstGeom prst="rect">
            <a:avLst/>
          </a:prstGeom>
        </p:spPr>
      </p:pic>
    </p:spTree>
    <p:extLst>
      <p:ext uri="{BB962C8B-B14F-4D97-AF65-F5344CB8AC3E}">
        <p14:creationId xmlns:p14="http://schemas.microsoft.com/office/powerpoint/2010/main" val="29781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779501E-F932-ABD5-9943-4FFAAF889EF8}"/>
              </a:ext>
            </a:extLst>
          </p:cNvPr>
          <p:cNvSpPr txBox="1"/>
          <p:nvPr/>
        </p:nvSpPr>
        <p:spPr>
          <a:xfrm>
            <a:off x="757084" y="4267200"/>
            <a:ext cx="4513006" cy="160043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5">
                    <a:lumMod val="75000"/>
                  </a:schemeClr>
                </a:solidFill>
              </a:rPr>
              <a:t>From the above hist plot we can see that the most preferred sizes are 43 inches, 55 inches and 65 inches .</a:t>
            </a:r>
          </a:p>
          <a:p>
            <a:pPr marL="285750" indent="-285750">
              <a:buFont typeface="Arial" panose="020B0604020202020204" pitchFamily="34" charset="0"/>
              <a:buChar char="•"/>
            </a:pPr>
            <a:r>
              <a:rPr lang="en-IN" dirty="0">
                <a:solidFill>
                  <a:schemeClr val="accent5">
                    <a:lumMod val="75000"/>
                  </a:schemeClr>
                </a:solidFill>
              </a:rPr>
              <a:t>There are some more sizes available in the market like 50 inches and 75 inches as per the people requirement</a:t>
            </a:r>
          </a:p>
          <a:p>
            <a:pPr marL="285750" indent="-285750">
              <a:buFont typeface="Arial" panose="020B0604020202020204" pitchFamily="34" charset="0"/>
              <a:buChar char="•"/>
            </a:pPr>
            <a:endParaRPr lang="en-IN" dirty="0"/>
          </a:p>
        </p:txBody>
      </p:sp>
      <p:sp>
        <p:nvSpPr>
          <p:cNvPr id="13" name="TextBox 12">
            <a:extLst>
              <a:ext uri="{FF2B5EF4-FFF2-40B4-BE49-F238E27FC236}">
                <a16:creationId xmlns:a16="http://schemas.microsoft.com/office/drawing/2014/main" id="{F2750B22-D111-D8A6-6237-66DF813B42E9}"/>
              </a:ext>
            </a:extLst>
          </p:cNvPr>
          <p:cNvSpPr txBox="1"/>
          <p:nvPr/>
        </p:nvSpPr>
        <p:spPr>
          <a:xfrm>
            <a:off x="6808860" y="4173795"/>
            <a:ext cx="4513006" cy="160043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5">
                    <a:lumMod val="75000"/>
                  </a:schemeClr>
                </a:solidFill>
              </a:rPr>
              <a:t>From the above bar plot  of the screen resolutions are 3840x2160 (Ultra HD 4K) </a:t>
            </a:r>
            <a:r>
              <a:rPr lang="en-US" b="1" i="0" dirty="0">
                <a:solidFill>
                  <a:srgbClr val="000000"/>
                </a:solidFill>
                <a:effectLst/>
                <a:highlight>
                  <a:srgbClr val="FFFFFF"/>
                </a:highlight>
                <a:latin typeface="Helvetica Neue"/>
              </a:rPr>
              <a:t> </a:t>
            </a:r>
            <a:r>
              <a:rPr lang="en-US" i="0" dirty="0">
                <a:solidFill>
                  <a:schemeClr val="accent5">
                    <a:lumMod val="75000"/>
                  </a:schemeClr>
                </a:solidFill>
                <a:effectLst/>
                <a:highlight>
                  <a:srgbClr val="FFFFFF"/>
                </a:highlight>
                <a:latin typeface="Helvetica Neue"/>
              </a:rPr>
              <a:t>seems to be in greater demand as more than 70% products are these types</a:t>
            </a:r>
          </a:p>
          <a:p>
            <a:endParaRPr lang="en-US" i="0" dirty="0">
              <a:solidFill>
                <a:schemeClr val="accent5">
                  <a:lumMod val="75000"/>
                </a:schemeClr>
              </a:solidFill>
              <a:effectLst/>
              <a:highlight>
                <a:srgbClr val="FFFFFF"/>
              </a:highlight>
              <a:latin typeface="Helvetica Neue"/>
            </a:endParaRPr>
          </a:p>
          <a:p>
            <a:pPr marL="285750" indent="-285750">
              <a:buFont typeface="Arial" panose="020B0604020202020204" pitchFamily="34" charset="0"/>
              <a:buChar char="•"/>
            </a:pPr>
            <a:r>
              <a:rPr lang="en-US" dirty="0">
                <a:solidFill>
                  <a:schemeClr val="accent5">
                    <a:lumMod val="75000"/>
                  </a:schemeClr>
                </a:solidFill>
                <a:highlight>
                  <a:srgbClr val="FFFFFF"/>
                </a:highlight>
                <a:latin typeface="Helvetica Neue"/>
              </a:rPr>
              <a:t>People also prefer 3840x2160 (QLED Ultra HD (4k)</a:t>
            </a:r>
            <a:endParaRPr lang="en-US" i="0" dirty="0">
              <a:solidFill>
                <a:schemeClr val="accent5">
                  <a:lumMod val="75000"/>
                </a:schemeClr>
              </a:solidFill>
              <a:effectLst/>
              <a:highlight>
                <a:srgbClr val="FFFFFF"/>
              </a:highlight>
              <a:latin typeface="Helvetica Neue"/>
            </a:endParaRPr>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FBB40CD6-7B7F-6D57-CC70-83AE8A5B3DCA}"/>
              </a:ext>
            </a:extLst>
          </p:cNvPr>
          <p:cNvPicPr>
            <a:picLocks noChangeAspect="1"/>
          </p:cNvPicPr>
          <p:nvPr/>
        </p:nvPicPr>
        <p:blipFill>
          <a:blip r:embed="rId2"/>
          <a:stretch>
            <a:fillRect/>
          </a:stretch>
        </p:blipFill>
        <p:spPr>
          <a:xfrm>
            <a:off x="291220" y="119929"/>
            <a:ext cx="5915851" cy="3953427"/>
          </a:xfrm>
          <a:prstGeom prst="rect">
            <a:avLst/>
          </a:prstGeom>
        </p:spPr>
      </p:pic>
      <p:pic>
        <p:nvPicPr>
          <p:cNvPr id="5" name="Picture 4">
            <a:extLst>
              <a:ext uri="{FF2B5EF4-FFF2-40B4-BE49-F238E27FC236}">
                <a16:creationId xmlns:a16="http://schemas.microsoft.com/office/drawing/2014/main" id="{30FB2408-E6A5-990E-5E16-5E3C5B20D323}"/>
              </a:ext>
            </a:extLst>
          </p:cNvPr>
          <p:cNvPicPr>
            <a:picLocks noChangeAspect="1"/>
          </p:cNvPicPr>
          <p:nvPr/>
        </p:nvPicPr>
        <p:blipFill>
          <a:blip r:embed="rId3"/>
          <a:stretch>
            <a:fillRect/>
          </a:stretch>
        </p:blipFill>
        <p:spPr>
          <a:xfrm>
            <a:off x="5938684" y="674"/>
            <a:ext cx="5383182" cy="3864848"/>
          </a:xfrm>
          <a:prstGeom prst="rect">
            <a:avLst/>
          </a:prstGeom>
        </p:spPr>
      </p:pic>
    </p:spTree>
    <p:extLst>
      <p:ext uri="{BB962C8B-B14F-4D97-AF65-F5344CB8AC3E}">
        <p14:creationId xmlns:p14="http://schemas.microsoft.com/office/powerpoint/2010/main" val="5599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D553A9-AB8A-2BEF-9052-EEAF6E8248CC}"/>
              </a:ext>
            </a:extLst>
          </p:cNvPr>
          <p:cNvSpPr txBox="1"/>
          <p:nvPr/>
        </p:nvSpPr>
        <p:spPr>
          <a:xfrm>
            <a:off x="5574890" y="226133"/>
            <a:ext cx="6056668" cy="1384995"/>
          </a:xfrm>
          <a:prstGeom prst="rect">
            <a:avLst/>
          </a:prstGeom>
          <a:noFill/>
        </p:spPr>
        <p:txBody>
          <a:bodyPr wrap="square" rtlCol="0">
            <a:spAutoFit/>
          </a:bodyPr>
          <a:lstStyle/>
          <a:p>
            <a:r>
              <a:rPr lang="en-US" dirty="0"/>
              <a:t>Box plot Represents the interquartile range (IQR) between the 25th (Q1) and 75th percentiles (Q3).</a:t>
            </a:r>
            <a:endParaRPr lang="en-IN" dirty="0"/>
          </a:p>
          <a:p>
            <a:endParaRPr lang="en-IN" dirty="0"/>
          </a:p>
          <a:p>
            <a:r>
              <a:rPr lang="en-IN" dirty="0"/>
              <a:t>Line inside the boxplot indicates the median (50) percentile of the selling price. </a:t>
            </a:r>
            <a:r>
              <a:rPr lang="en-US" dirty="0"/>
              <a:t>Points outside the whiskers are considered outliers and are plotted as individual dots.</a:t>
            </a:r>
            <a:endParaRPr lang="en-IN" dirty="0"/>
          </a:p>
        </p:txBody>
      </p:sp>
      <p:sp>
        <p:nvSpPr>
          <p:cNvPr id="13" name="TextBox 12">
            <a:extLst>
              <a:ext uri="{FF2B5EF4-FFF2-40B4-BE49-F238E27FC236}">
                <a16:creationId xmlns:a16="http://schemas.microsoft.com/office/drawing/2014/main" id="{CA812B3B-E76F-1D6B-DF2E-7955BBCDD36D}"/>
              </a:ext>
            </a:extLst>
          </p:cNvPr>
          <p:cNvSpPr txBox="1"/>
          <p:nvPr/>
        </p:nvSpPr>
        <p:spPr>
          <a:xfrm>
            <a:off x="457182" y="4272119"/>
            <a:ext cx="5117708" cy="1169551"/>
          </a:xfrm>
          <a:prstGeom prst="rect">
            <a:avLst/>
          </a:prstGeom>
          <a:noFill/>
        </p:spPr>
        <p:txBody>
          <a:bodyPr wrap="square" rtlCol="0">
            <a:spAutoFit/>
          </a:bodyPr>
          <a:lstStyle/>
          <a:p>
            <a:pPr marL="285750" indent="-285750">
              <a:buFont typeface="Arial" panose="020B0604020202020204" pitchFamily="34" charset="0"/>
              <a:buChar char="•"/>
            </a:pPr>
            <a:r>
              <a:rPr lang="en-IN" dirty="0"/>
              <a:t>In this bar plot we can see that Samsung offers products in all types of screen quality. Where LG and Sony does not offer QLED Ultra HD (4k). The competitive brands like TCL, Hisense, Thomson also offers all types of screen qualities in less number of count.</a:t>
            </a:r>
          </a:p>
        </p:txBody>
      </p:sp>
      <p:sp>
        <p:nvSpPr>
          <p:cNvPr id="14" name="TextBox 13">
            <a:extLst>
              <a:ext uri="{FF2B5EF4-FFF2-40B4-BE49-F238E27FC236}">
                <a16:creationId xmlns:a16="http://schemas.microsoft.com/office/drawing/2014/main" id="{65644219-BB79-354C-BDB5-A82D02E18CA4}"/>
              </a:ext>
            </a:extLst>
          </p:cNvPr>
          <p:cNvSpPr txBox="1"/>
          <p:nvPr/>
        </p:nvSpPr>
        <p:spPr>
          <a:xfrm>
            <a:off x="7413523" y="2635039"/>
            <a:ext cx="2644877" cy="369332"/>
          </a:xfrm>
          <a:prstGeom prst="rect">
            <a:avLst/>
          </a:prstGeom>
          <a:noFill/>
        </p:spPr>
        <p:txBody>
          <a:bodyPr wrap="square" rtlCol="0">
            <a:spAutoFit/>
          </a:bodyPr>
          <a:lstStyle/>
          <a:p>
            <a:r>
              <a:rPr lang="en-IN" sz="1800" b="1" dirty="0">
                <a:solidFill>
                  <a:srgbClr val="FF0000"/>
                </a:solidFill>
              </a:rPr>
              <a:t>BI Variate Analysis</a:t>
            </a:r>
          </a:p>
        </p:txBody>
      </p:sp>
      <p:pic>
        <p:nvPicPr>
          <p:cNvPr id="4" name="Picture 3">
            <a:extLst>
              <a:ext uri="{FF2B5EF4-FFF2-40B4-BE49-F238E27FC236}">
                <a16:creationId xmlns:a16="http://schemas.microsoft.com/office/drawing/2014/main" id="{B7BCD742-3F63-FB8D-23C0-DE348A40B428}"/>
              </a:ext>
            </a:extLst>
          </p:cNvPr>
          <p:cNvPicPr>
            <a:picLocks noChangeAspect="1"/>
          </p:cNvPicPr>
          <p:nvPr/>
        </p:nvPicPr>
        <p:blipFill>
          <a:blip r:embed="rId2"/>
          <a:stretch>
            <a:fillRect/>
          </a:stretch>
        </p:blipFill>
        <p:spPr>
          <a:xfrm>
            <a:off x="28382" y="1"/>
            <a:ext cx="5378303" cy="3429000"/>
          </a:xfrm>
          <a:prstGeom prst="rect">
            <a:avLst/>
          </a:prstGeom>
        </p:spPr>
      </p:pic>
      <p:pic>
        <p:nvPicPr>
          <p:cNvPr id="6" name="Picture 5">
            <a:extLst>
              <a:ext uri="{FF2B5EF4-FFF2-40B4-BE49-F238E27FC236}">
                <a16:creationId xmlns:a16="http://schemas.microsoft.com/office/drawing/2014/main" id="{11FB6C75-ABA9-5E49-9C79-1CCF80D1F155}"/>
              </a:ext>
            </a:extLst>
          </p:cNvPr>
          <p:cNvPicPr>
            <a:picLocks noChangeAspect="1"/>
          </p:cNvPicPr>
          <p:nvPr/>
        </p:nvPicPr>
        <p:blipFill>
          <a:blip r:embed="rId3"/>
          <a:stretch>
            <a:fillRect/>
          </a:stretch>
        </p:blipFill>
        <p:spPr>
          <a:xfrm>
            <a:off x="5925648" y="3097161"/>
            <a:ext cx="6266352" cy="3087329"/>
          </a:xfrm>
          <a:prstGeom prst="rect">
            <a:avLst/>
          </a:prstGeom>
        </p:spPr>
      </p:pic>
    </p:spTree>
    <p:extLst>
      <p:ext uri="{BB962C8B-B14F-4D97-AF65-F5344CB8AC3E}">
        <p14:creationId xmlns:p14="http://schemas.microsoft.com/office/powerpoint/2010/main" val="291209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BFDC36-D458-068A-CD0C-FBCA139BFC1B}"/>
              </a:ext>
            </a:extLst>
          </p:cNvPr>
          <p:cNvSpPr txBox="1"/>
          <p:nvPr/>
        </p:nvSpPr>
        <p:spPr>
          <a:xfrm>
            <a:off x="383458" y="4522839"/>
            <a:ext cx="11503742" cy="1169551"/>
          </a:xfrm>
          <a:prstGeom prst="rect">
            <a:avLst/>
          </a:prstGeom>
          <a:noFill/>
        </p:spPr>
        <p:txBody>
          <a:bodyPr wrap="square" rtlCol="0">
            <a:spAutoFit/>
          </a:bodyPr>
          <a:lstStyle/>
          <a:p>
            <a:r>
              <a:rPr lang="en-IN" dirty="0"/>
              <a:t>From the above line plots we can see the ratings are being fluctuated year wise. Rating might be goes up and down.</a:t>
            </a:r>
            <a:r>
              <a:rPr lang="en-US" dirty="0"/>
              <a:t> Upward trend indicates improving ratings, while a downward trend indicates declining ratings.</a:t>
            </a:r>
          </a:p>
          <a:p>
            <a:endParaRPr lang="en-US" dirty="0"/>
          </a:p>
          <a:p>
            <a:r>
              <a:rPr lang="en-US" dirty="0"/>
              <a:t>From another line plot we can able to see the average selling prices of the products are decreasing. This visualization provides a clear view of how the average selling price of products has changed over time, helping you analyze trends in pricing strategies or market conditions.</a:t>
            </a:r>
            <a:endParaRPr lang="en-IN" dirty="0"/>
          </a:p>
        </p:txBody>
      </p:sp>
      <p:pic>
        <p:nvPicPr>
          <p:cNvPr id="3" name="Picture 2">
            <a:extLst>
              <a:ext uri="{FF2B5EF4-FFF2-40B4-BE49-F238E27FC236}">
                <a16:creationId xmlns:a16="http://schemas.microsoft.com/office/drawing/2014/main" id="{F8174471-145F-4BD5-A1D8-3010E3927AC5}"/>
              </a:ext>
            </a:extLst>
          </p:cNvPr>
          <p:cNvPicPr>
            <a:picLocks noChangeAspect="1"/>
          </p:cNvPicPr>
          <p:nvPr/>
        </p:nvPicPr>
        <p:blipFill>
          <a:blip r:embed="rId2"/>
          <a:stretch>
            <a:fillRect/>
          </a:stretch>
        </p:blipFill>
        <p:spPr>
          <a:xfrm>
            <a:off x="825910" y="44266"/>
            <a:ext cx="10805651" cy="4134427"/>
          </a:xfrm>
          <a:prstGeom prst="rect">
            <a:avLst/>
          </a:prstGeom>
        </p:spPr>
      </p:pic>
    </p:spTree>
    <p:extLst>
      <p:ext uri="{BB962C8B-B14F-4D97-AF65-F5344CB8AC3E}">
        <p14:creationId xmlns:p14="http://schemas.microsoft.com/office/powerpoint/2010/main" val="8175956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4110</TotalTime>
  <Words>1613</Words>
  <Application>Microsoft Office PowerPoint</Application>
  <PresentationFormat>Widescreen</PresentationFormat>
  <Paragraphs>134</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Söhne</vt:lpstr>
      <vt:lpstr>Lato Black</vt:lpstr>
      <vt:lpstr>Arial</vt:lpstr>
      <vt:lpstr>Libre Baskerville</vt:lpstr>
      <vt:lpstr>Helvetica Neue</vt:lpstr>
      <vt:lpstr>Calibri</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Azhar raza</cp:lastModifiedBy>
  <cp:revision>9</cp:revision>
  <dcterms:created xsi:type="dcterms:W3CDTF">2021-02-16T05:19:01Z</dcterms:created>
  <dcterms:modified xsi:type="dcterms:W3CDTF">2024-08-11T11:01:47Z</dcterms:modified>
</cp:coreProperties>
</file>