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6" r:id="rId3"/>
    <p:sldId id="257" r:id="rId4"/>
    <p:sldId id="258" r:id="rId5"/>
    <p:sldId id="259" r:id="rId6"/>
    <p:sldId id="271" r:id="rId7"/>
    <p:sldId id="260" r:id="rId8"/>
    <p:sldId id="272" r:id="rId9"/>
    <p:sldId id="261" r:id="rId10"/>
    <p:sldId id="273" r:id="rId11"/>
    <p:sldId id="262" r:id="rId12"/>
    <p:sldId id="274" r:id="rId13"/>
    <p:sldId id="263" r:id="rId14"/>
    <p:sldId id="264" r:id="rId15"/>
    <p:sldId id="275" r:id="rId16"/>
    <p:sldId id="265" r:id="rId17"/>
    <p:sldId id="276" r:id="rId18"/>
    <p:sldId id="266" r:id="rId19"/>
    <p:sldId id="267" r:id="rId20"/>
    <p:sldId id="268" r:id="rId21"/>
    <p:sldId id="269" r:id="rId22"/>
    <p:sldId id="270"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46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CF94CB-66E1-4940-B3AE-E539969BA253}"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89B56-6FC0-4249-BFF8-246F9718B6AF}" type="slidenum">
              <a:rPr lang="en-US" smtClean="0"/>
              <a:t>‹#›</a:t>
            </a:fld>
            <a:endParaRPr lang="en-US"/>
          </a:p>
        </p:txBody>
      </p:sp>
    </p:spTree>
    <p:extLst>
      <p:ext uri="{BB962C8B-B14F-4D97-AF65-F5344CB8AC3E}">
        <p14:creationId xmlns:p14="http://schemas.microsoft.com/office/powerpoint/2010/main" val="548160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CF94CB-66E1-4940-B3AE-E539969BA253}"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89B56-6FC0-4249-BFF8-246F9718B6AF}" type="slidenum">
              <a:rPr lang="en-US" smtClean="0"/>
              <a:t>‹#›</a:t>
            </a:fld>
            <a:endParaRPr lang="en-US"/>
          </a:p>
        </p:txBody>
      </p:sp>
    </p:spTree>
    <p:extLst>
      <p:ext uri="{BB962C8B-B14F-4D97-AF65-F5344CB8AC3E}">
        <p14:creationId xmlns:p14="http://schemas.microsoft.com/office/powerpoint/2010/main" val="1935249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CF94CB-66E1-4940-B3AE-E539969BA253}"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89B56-6FC0-4249-BFF8-246F9718B6AF}" type="slidenum">
              <a:rPr lang="en-US" smtClean="0"/>
              <a:t>‹#›</a:t>
            </a:fld>
            <a:endParaRPr lang="en-US"/>
          </a:p>
        </p:txBody>
      </p:sp>
    </p:spTree>
    <p:extLst>
      <p:ext uri="{BB962C8B-B14F-4D97-AF65-F5344CB8AC3E}">
        <p14:creationId xmlns:p14="http://schemas.microsoft.com/office/powerpoint/2010/main" val="991550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CF94CB-66E1-4940-B3AE-E539969BA253}"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89B56-6FC0-4249-BFF8-246F9718B6AF}" type="slidenum">
              <a:rPr lang="en-US" smtClean="0"/>
              <a:t>‹#›</a:t>
            </a:fld>
            <a:endParaRPr lang="en-US"/>
          </a:p>
        </p:txBody>
      </p:sp>
    </p:spTree>
    <p:extLst>
      <p:ext uri="{BB962C8B-B14F-4D97-AF65-F5344CB8AC3E}">
        <p14:creationId xmlns:p14="http://schemas.microsoft.com/office/powerpoint/2010/main" val="3892276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CF94CB-66E1-4940-B3AE-E539969BA253}"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89B56-6FC0-4249-BFF8-246F9718B6AF}" type="slidenum">
              <a:rPr lang="en-US" smtClean="0"/>
              <a:t>‹#›</a:t>
            </a:fld>
            <a:endParaRPr lang="en-US"/>
          </a:p>
        </p:txBody>
      </p:sp>
    </p:spTree>
    <p:extLst>
      <p:ext uri="{BB962C8B-B14F-4D97-AF65-F5344CB8AC3E}">
        <p14:creationId xmlns:p14="http://schemas.microsoft.com/office/powerpoint/2010/main" val="51707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CF94CB-66E1-4940-B3AE-E539969BA253}"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89B56-6FC0-4249-BFF8-246F9718B6AF}" type="slidenum">
              <a:rPr lang="en-US" smtClean="0"/>
              <a:t>‹#›</a:t>
            </a:fld>
            <a:endParaRPr lang="en-US"/>
          </a:p>
        </p:txBody>
      </p:sp>
    </p:spTree>
    <p:extLst>
      <p:ext uri="{BB962C8B-B14F-4D97-AF65-F5344CB8AC3E}">
        <p14:creationId xmlns:p14="http://schemas.microsoft.com/office/powerpoint/2010/main" val="863201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CF94CB-66E1-4940-B3AE-E539969BA253}" type="datetimeFigureOut">
              <a:rPr lang="en-US" smtClean="0"/>
              <a:t>11/28/2016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889B56-6FC0-4249-BFF8-246F9718B6AF}" type="slidenum">
              <a:rPr lang="en-US" smtClean="0"/>
              <a:t>‹#›</a:t>
            </a:fld>
            <a:endParaRPr lang="en-US"/>
          </a:p>
        </p:txBody>
      </p:sp>
    </p:spTree>
    <p:extLst>
      <p:ext uri="{BB962C8B-B14F-4D97-AF65-F5344CB8AC3E}">
        <p14:creationId xmlns:p14="http://schemas.microsoft.com/office/powerpoint/2010/main" val="3139349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CF94CB-66E1-4940-B3AE-E539969BA253}" type="datetimeFigureOut">
              <a:rPr lang="en-US" smtClean="0"/>
              <a:t>11/28/2016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889B56-6FC0-4249-BFF8-246F9718B6AF}" type="slidenum">
              <a:rPr lang="en-US" smtClean="0"/>
              <a:t>‹#›</a:t>
            </a:fld>
            <a:endParaRPr lang="en-US"/>
          </a:p>
        </p:txBody>
      </p:sp>
    </p:spTree>
    <p:extLst>
      <p:ext uri="{BB962C8B-B14F-4D97-AF65-F5344CB8AC3E}">
        <p14:creationId xmlns:p14="http://schemas.microsoft.com/office/powerpoint/2010/main" val="33232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CF94CB-66E1-4940-B3AE-E539969BA253}" type="datetimeFigureOut">
              <a:rPr lang="en-US" smtClean="0"/>
              <a:t>11/28/2016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889B56-6FC0-4249-BFF8-246F9718B6AF}" type="slidenum">
              <a:rPr lang="en-US" smtClean="0"/>
              <a:t>‹#›</a:t>
            </a:fld>
            <a:endParaRPr lang="en-US"/>
          </a:p>
        </p:txBody>
      </p:sp>
    </p:spTree>
    <p:extLst>
      <p:ext uri="{BB962C8B-B14F-4D97-AF65-F5344CB8AC3E}">
        <p14:creationId xmlns:p14="http://schemas.microsoft.com/office/powerpoint/2010/main" val="3447600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CF94CB-66E1-4940-B3AE-E539969BA253}"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89B56-6FC0-4249-BFF8-246F9718B6AF}" type="slidenum">
              <a:rPr lang="en-US" smtClean="0"/>
              <a:t>‹#›</a:t>
            </a:fld>
            <a:endParaRPr lang="en-US"/>
          </a:p>
        </p:txBody>
      </p:sp>
    </p:spTree>
    <p:extLst>
      <p:ext uri="{BB962C8B-B14F-4D97-AF65-F5344CB8AC3E}">
        <p14:creationId xmlns:p14="http://schemas.microsoft.com/office/powerpoint/2010/main" val="3993596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CF94CB-66E1-4940-B3AE-E539969BA253}"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89B56-6FC0-4249-BFF8-246F9718B6AF}" type="slidenum">
              <a:rPr lang="en-US" smtClean="0"/>
              <a:t>‹#›</a:t>
            </a:fld>
            <a:endParaRPr lang="en-US"/>
          </a:p>
        </p:txBody>
      </p:sp>
    </p:spTree>
    <p:extLst>
      <p:ext uri="{BB962C8B-B14F-4D97-AF65-F5344CB8AC3E}">
        <p14:creationId xmlns:p14="http://schemas.microsoft.com/office/powerpoint/2010/main" val="1358616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CF94CB-66E1-4940-B3AE-E539969BA253}" type="datetimeFigureOut">
              <a:rPr lang="en-US" smtClean="0"/>
              <a:t>11/28/2016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89B56-6FC0-4249-BFF8-246F9718B6AF}" type="slidenum">
              <a:rPr lang="en-US" smtClean="0"/>
              <a:t>‹#›</a:t>
            </a:fld>
            <a:endParaRPr lang="en-US"/>
          </a:p>
        </p:txBody>
      </p:sp>
    </p:spTree>
    <p:extLst>
      <p:ext uri="{BB962C8B-B14F-4D97-AF65-F5344CB8AC3E}">
        <p14:creationId xmlns:p14="http://schemas.microsoft.com/office/powerpoint/2010/main" val="282032572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Domestic Violence</a:t>
            </a:r>
            <a:endParaRPr lang="en-US" dirty="0"/>
          </a:p>
        </p:txBody>
      </p:sp>
    </p:spTree>
    <p:extLst>
      <p:ext uri="{BB962C8B-B14F-4D97-AF65-F5344CB8AC3E}">
        <p14:creationId xmlns:p14="http://schemas.microsoft.com/office/powerpoint/2010/main" val="291911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rmAutofit/>
          </a:bodyPr>
          <a:lstStyle/>
          <a:p>
            <a:r>
              <a:rPr lang="en-US" sz="3200" dirty="0"/>
              <a:t>Dowry violence is most common in South Asia , especially in India .In2011,  the National Crime Records Bureau reported 8,618 dowry deaths in India, but unofficial figures estimate at last three times this amount.</a:t>
            </a:r>
          </a:p>
        </p:txBody>
      </p:sp>
    </p:spTree>
    <p:extLst>
      <p:ext uri="{BB962C8B-B14F-4D97-AF65-F5344CB8AC3E}">
        <p14:creationId xmlns:p14="http://schemas.microsoft.com/office/powerpoint/2010/main" val="652698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6354762"/>
          </a:xfrm>
        </p:spPr>
        <p:txBody>
          <a:bodyPr>
            <a:normAutofit/>
          </a:bodyPr>
          <a:lstStyle/>
          <a:p>
            <a:r>
              <a:rPr lang="en-US" sz="2400" dirty="0" smtClean="0"/>
              <a:t>Sexual abuse, is defined by World Health Organization as any sexual act, attempt to obtain a sexual act, unwanted sexual comments or advances, or acts to traffic, or otherwise directed, against a person’s  sexuality using coercion. It also includes obligatory inspections for virginity and female genital mutilation. Aside from initiation of the sexual act through physical force, sexual abuse occurs if a person is unable to understand the nature or condition of the act, unable to decline participation, or unable to communicate unwillingness to engage in the sexual act. This could be because of underage immaturity, illness, disability, or the influence of alcohol or other drugs , or due to intimidation or pressure.</a:t>
            </a:r>
            <a:br>
              <a:rPr lang="en-US" sz="2400" dirty="0" smtClean="0"/>
            </a:br>
            <a:endParaRPr lang="en-US" sz="2400" dirty="0"/>
          </a:p>
        </p:txBody>
      </p:sp>
    </p:spTree>
    <p:extLst>
      <p:ext uri="{BB962C8B-B14F-4D97-AF65-F5344CB8AC3E}">
        <p14:creationId xmlns:p14="http://schemas.microsoft.com/office/powerpoint/2010/main" val="1544315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430962"/>
          </a:xfrm>
        </p:spPr>
        <p:txBody>
          <a:bodyPr>
            <a:noAutofit/>
          </a:bodyPr>
          <a:lstStyle/>
          <a:p>
            <a:r>
              <a:rPr lang="en-US" sz="2800" dirty="0"/>
              <a:t>Marital rape is non consensual sexual contact perpetrated against a spouse. It is under reported, under prosecuted, and legal in many countries, due in part to the belief that through marriage , a woman gives irrevocable consent for her husband to have sex with her when he wishes. </a:t>
            </a:r>
            <a:br>
              <a:rPr lang="en-US" sz="2800" dirty="0"/>
            </a:br>
            <a:r>
              <a:rPr lang="en-US" sz="2800" dirty="0"/>
              <a:t>Lebanon, for instance, while discussing a proposed law that would criminalize marital rape, Sheik Ahmad  Al-</a:t>
            </a:r>
            <a:r>
              <a:rPr lang="en-US" sz="2800" dirty="0" err="1"/>
              <a:t>Kurdi</a:t>
            </a:r>
            <a:r>
              <a:rPr lang="en-US" sz="2800" dirty="0"/>
              <a:t>, a judge in the Sunni religious court, said that the law “could lead to the imprisonment of the man where in reality he is exercising the least of this marital rights.</a:t>
            </a:r>
          </a:p>
        </p:txBody>
      </p:sp>
    </p:spTree>
    <p:extLst>
      <p:ext uri="{BB962C8B-B14F-4D97-AF65-F5344CB8AC3E}">
        <p14:creationId xmlns:p14="http://schemas.microsoft.com/office/powerpoint/2010/main" val="3102923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6354762"/>
          </a:xfrm>
        </p:spPr>
        <p:txBody>
          <a:bodyPr>
            <a:normAutofit/>
          </a:bodyPr>
          <a:lstStyle/>
          <a:p>
            <a:r>
              <a:rPr lang="en-US" sz="3200" dirty="0" smtClean="0"/>
              <a:t>Emotional abuse (or psychological abuse) is behavior that threatens, intimidates, or systematically undermines self worth. According to the Istanbul Convention, psychological violence is “the intentional conduct of seriously impairing a person’s psychological integrity through coercion or threats”</a:t>
            </a:r>
            <a:br>
              <a:rPr lang="en-US" sz="3200" dirty="0" smtClean="0"/>
            </a:br>
            <a:r>
              <a:rPr lang="en-US" sz="3200" dirty="0" smtClean="0"/>
              <a:t>Emotional abuse includes threats, isolation, public humiliation, unrelenting criticism, constant personal devaluation, and gas lighting.</a:t>
            </a:r>
            <a:endParaRPr lang="en-US" sz="3200" dirty="0"/>
          </a:p>
        </p:txBody>
      </p:sp>
    </p:spTree>
    <p:extLst>
      <p:ext uri="{BB962C8B-B14F-4D97-AF65-F5344CB8AC3E}">
        <p14:creationId xmlns:p14="http://schemas.microsoft.com/office/powerpoint/2010/main" val="2951718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6430962"/>
          </a:xfrm>
        </p:spPr>
        <p:txBody>
          <a:bodyPr>
            <a:normAutofit/>
          </a:bodyPr>
          <a:lstStyle/>
          <a:p>
            <a:r>
              <a:rPr lang="en-US" sz="3200" dirty="0" smtClean="0"/>
              <a:t>Economic abuse is a form of abuse when one intimate partner has control over the other partner’s access to economic resources, Marital assets are used as a means of control. Economic abuse may involve preventing a spouse from resource acquisition, limiting what the victim may use , or by otherwise exploiting economic resources of the victim. </a:t>
            </a:r>
            <a:endParaRPr lang="en-US" sz="3200" dirty="0"/>
          </a:p>
        </p:txBody>
      </p:sp>
    </p:spTree>
    <p:extLst>
      <p:ext uri="{BB962C8B-B14F-4D97-AF65-F5344CB8AC3E}">
        <p14:creationId xmlns:p14="http://schemas.microsoft.com/office/powerpoint/2010/main" val="1765047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rmAutofit fontScale="90000"/>
          </a:bodyPr>
          <a:lstStyle/>
          <a:p>
            <a:r>
              <a:rPr lang="en-US" dirty="0"/>
              <a:t>Economic abuse diminishes the victim’s capacity to support themselves, increasing dependence on the perpetrator, including reduced access to education, employment, career advancement, and assets acquirement. Forcing or pressuring a family member to sign documents, to sell things, or to change a will  are forms of economic abuse.</a:t>
            </a:r>
          </a:p>
        </p:txBody>
      </p:sp>
    </p:spTree>
    <p:extLst>
      <p:ext uri="{BB962C8B-B14F-4D97-AF65-F5344CB8AC3E}">
        <p14:creationId xmlns:p14="http://schemas.microsoft.com/office/powerpoint/2010/main" val="2135349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6507162"/>
          </a:xfrm>
        </p:spPr>
        <p:txBody>
          <a:bodyPr>
            <a:normAutofit/>
          </a:bodyPr>
          <a:lstStyle/>
          <a:p>
            <a:r>
              <a:rPr lang="en-US" sz="3200" dirty="0" smtClean="0"/>
              <a:t>A victim may be put on an allowance, allowing close monitoring of money is spent, preventing spending without perpetrator consent, leading to the accumulation of debt or depletion of the victim’s savings . Disagreement about money spent can result in retaliation with additional physical, sexual or emotional abuse. </a:t>
            </a:r>
            <a:endParaRPr lang="en-US" sz="3200" dirty="0"/>
          </a:p>
        </p:txBody>
      </p:sp>
    </p:spTree>
    <p:extLst>
      <p:ext uri="{BB962C8B-B14F-4D97-AF65-F5344CB8AC3E}">
        <p14:creationId xmlns:p14="http://schemas.microsoft.com/office/powerpoint/2010/main" val="3817313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430962"/>
          </a:xfrm>
        </p:spPr>
        <p:txBody>
          <a:bodyPr>
            <a:noAutofit/>
          </a:bodyPr>
          <a:lstStyle/>
          <a:p>
            <a:r>
              <a:rPr lang="en-US" sz="3200" dirty="0"/>
              <a:t>In parts of the world where women depend on husbands income in order to survive (due to lack of opportunities for female employment and lack of state welfare) economic abuse can have vary severe consequences. Abusive relations have been associated with malnutrition among both mothers  and children, In India , for example, the withholding of food is a documented form of family abuse.</a:t>
            </a:r>
          </a:p>
        </p:txBody>
      </p:sp>
    </p:spTree>
    <p:extLst>
      <p:ext uri="{BB962C8B-B14F-4D97-AF65-F5344CB8AC3E}">
        <p14:creationId xmlns:p14="http://schemas.microsoft.com/office/powerpoint/2010/main" val="84903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6354762"/>
          </a:xfrm>
        </p:spPr>
        <p:txBody>
          <a:bodyPr>
            <a:normAutofit/>
          </a:bodyPr>
          <a:lstStyle/>
          <a:p>
            <a:r>
              <a:rPr lang="en-US" sz="3200" dirty="0" smtClean="0"/>
              <a:t>Social views on domestic violence vary from person to person, and from region to region, but in many places outside the West, the concept is vary poorly understood. This is because in most of these countries the relation between the husband and wife is not considered one of equals, but instead one in which the wife must submit herself to the husband.</a:t>
            </a:r>
            <a:endParaRPr lang="en-US" sz="3200" dirty="0"/>
          </a:p>
        </p:txBody>
      </p:sp>
    </p:spTree>
    <p:extLst>
      <p:ext uri="{BB962C8B-B14F-4D97-AF65-F5344CB8AC3E}">
        <p14:creationId xmlns:p14="http://schemas.microsoft.com/office/powerpoint/2010/main" val="3487818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6278562"/>
          </a:xfrm>
        </p:spPr>
        <p:txBody>
          <a:bodyPr>
            <a:normAutofit/>
          </a:bodyPr>
          <a:lstStyle/>
          <a:p>
            <a:r>
              <a:rPr lang="en-US" sz="3200" dirty="0" smtClean="0"/>
              <a:t>According to Violence against Women in Families and Relationships,</a:t>
            </a:r>
            <a:br>
              <a:rPr lang="en-US" sz="3200" dirty="0" smtClean="0"/>
            </a:br>
            <a:r>
              <a:rPr lang="en-US" sz="3200" dirty="0" smtClean="0"/>
              <a:t>“Globally, wife beating is seen as justified in some circumstances by a majority of the population in various countries, most commonly in situations of actual or suspected infidelity by wives or their “disobedience” toward a husband or partner.” These violent acts against a wife are often not considered a form of abuse by society (both men and women) but are considered to have been provoked by the behavior of the wife, who is seen as being at fault.</a:t>
            </a:r>
            <a:endParaRPr lang="en-US" sz="3200" dirty="0"/>
          </a:p>
        </p:txBody>
      </p:sp>
    </p:spTree>
    <p:extLst>
      <p:ext uri="{BB962C8B-B14F-4D97-AF65-F5344CB8AC3E}">
        <p14:creationId xmlns:p14="http://schemas.microsoft.com/office/powerpoint/2010/main" val="3799994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Domestic violence</a:t>
            </a:r>
            <a:br>
              <a:rPr lang="en-US" dirty="0" smtClean="0"/>
            </a:br>
            <a:endParaRPr lang="en-US" dirty="0"/>
          </a:p>
        </p:txBody>
      </p:sp>
      <p:sp>
        <p:nvSpPr>
          <p:cNvPr id="3" name="Subtitle 2"/>
          <p:cNvSpPr>
            <a:spLocks noGrp="1"/>
          </p:cNvSpPr>
          <p:nvPr>
            <p:ph type="subTitle" idx="1"/>
          </p:nvPr>
        </p:nvSpPr>
        <p:spPr/>
        <p:txBody>
          <a:bodyPr/>
          <a:lstStyle/>
          <a:p>
            <a:r>
              <a:rPr lang="en-US" dirty="0" smtClean="0"/>
              <a:t>Presented by </a:t>
            </a:r>
          </a:p>
          <a:p>
            <a:r>
              <a:rPr lang="en-US" dirty="0" err="1" smtClean="0"/>
              <a:t>Dr.Al</a:t>
            </a:r>
            <a:r>
              <a:rPr lang="en-US" dirty="0" smtClean="0"/>
              <a:t>-Mahmud Sad Imran Khan</a:t>
            </a:r>
          </a:p>
          <a:p>
            <a:r>
              <a:rPr lang="en-US" dirty="0" err="1" smtClean="0"/>
              <a:t>Lecturar,Dept</a:t>
            </a:r>
            <a:r>
              <a:rPr lang="en-US" dirty="0" smtClean="0"/>
              <a:t>. of Forensic Medicine</a:t>
            </a:r>
            <a:endParaRPr lang="en-US" dirty="0"/>
          </a:p>
        </p:txBody>
      </p:sp>
    </p:spTree>
    <p:extLst>
      <p:ext uri="{BB962C8B-B14F-4D97-AF65-F5344CB8AC3E}">
        <p14:creationId xmlns:p14="http://schemas.microsoft.com/office/powerpoint/2010/main" val="26828730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6430962"/>
          </a:xfrm>
        </p:spPr>
        <p:txBody>
          <a:bodyPr>
            <a:normAutofit/>
          </a:bodyPr>
          <a:lstStyle/>
          <a:p>
            <a:r>
              <a:rPr lang="en-US" sz="3200" dirty="0" smtClean="0"/>
              <a:t>According to Antonia </a:t>
            </a:r>
            <a:r>
              <a:rPr lang="en-US" sz="3200" dirty="0" err="1" smtClean="0"/>
              <a:t>Parvanova</a:t>
            </a:r>
            <a:r>
              <a:rPr lang="en-US" sz="3200" dirty="0" smtClean="0"/>
              <a:t>, one of the difficulties of dealing legally with the issue of DV is that men in many male dominated  societies do not  understand that inflicting violence against their wives is against the law. She said, referring to a case that occurred in Bulgaria, “A husband was tried for severely eating his wife and when the judge asked him if understood what he did and if he’s sorry, the husband said “but she’s my wife”. He doesn’t even understand that he has no right to beat her.”</a:t>
            </a:r>
            <a:endParaRPr lang="en-US" sz="3200" dirty="0"/>
          </a:p>
        </p:txBody>
      </p:sp>
    </p:spTree>
    <p:extLst>
      <p:ext uri="{BB962C8B-B14F-4D97-AF65-F5344CB8AC3E}">
        <p14:creationId xmlns:p14="http://schemas.microsoft.com/office/powerpoint/2010/main" val="3228870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6430962"/>
          </a:xfrm>
        </p:spPr>
        <p:txBody>
          <a:bodyPr>
            <a:noAutofit/>
          </a:bodyPr>
          <a:lstStyle/>
          <a:p>
            <a:r>
              <a:rPr lang="en-US" sz="2400" dirty="0" smtClean="0"/>
              <a:t>Local customs and traditions are often responsible for maintaining certain forms of DV. Such customs and traditions include son preference (the desire of a family to have a boy and not a girl, which is strongly prevalent in parts of Asia). Which can lead to abuse and neglect of girl children by disappointed family members; child and forced marriages; dowry; the hierarchic caste system which stigmatizes “lower castes ” and “untouchables”, leading to discrimination and restricted opportunities of the females and thus  making them more vulnerable to abuse, strict dress codes for women that may be enforced  through violence by family members ;strong requirement of female virginity before the wedding and violence related to no conforming women and girls, taboos about menstruation leading to females being isolated and shunned during the time of menstruation; female genital mutilation (FGM);</a:t>
            </a:r>
            <a:r>
              <a:rPr lang="en-US" sz="2400" dirty="0" err="1" smtClean="0"/>
              <a:t>ideologes</a:t>
            </a:r>
            <a:r>
              <a:rPr lang="en-US" sz="2400" dirty="0" smtClean="0"/>
              <a:t> of marital ‘conjugal rights’ to sex which justify marital rape; the importance given to ‘family honor’.</a:t>
            </a:r>
            <a:endParaRPr lang="en-US" sz="2400" dirty="0"/>
          </a:p>
        </p:txBody>
      </p:sp>
    </p:spTree>
    <p:extLst>
      <p:ext uri="{BB962C8B-B14F-4D97-AF65-F5344CB8AC3E}">
        <p14:creationId xmlns:p14="http://schemas.microsoft.com/office/powerpoint/2010/main" val="1344190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430962"/>
          </a:xfrm>
        </p:spPr>
        <p:txBody>
          <a:bodyPr>
            <a:normAutofit/>
          </a:bodyPr>
          <a:lstStyle/>
          <a:p>
            <a:r>
              <a:rPr lang="en-US" sz="3200" dirty="0" smtClean="0"/>
              <a:t>A forced marriage is a marriage where one or both participants are married without their freely given consent. In many parts of the world, it is often difficult to draw a line between’ forced’ and ‘consensual’ marriage : in many cultures (especially in South Asia , the middle East and parts of Africa ), marriages are prearranged, often as soon a girl is born; the idea of a girl going against the wishes of her family and choosing herself her </a:t>
            </a:r>
            <a:r>
              <a:rPr lang="en-US" sz="3200" smtClean="0"/>
              <a:t>own future </a:t>
            </a:r>
            <a:r>
              <a:rPr lang="en-US" sz="3200" dirty="0" smtClean="0"/>
              <a:t>husband is not socially accepted there is no need to use</a:t>
            </a:r>
            <a:endParaRPr lang="en-US" sz="3200" dirty="0"/>
          </a:p>
        </p:txBody>
      </p:sp>
    </p:spTree>
    <p:extLst>
      <p:ext uri="{BB962C8B-B14F-4D97-AF65-F5344CB8AC3E}">
        <p14:creationId xmlns:p14="http://schemas.microsoft.com/office/powerpoint/2010/main" val="2895768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pct5">
          <a:fgClr>
            <a:srgbClr val="00B05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1362"/>
          </a:xfrm>
        </p:spPr>
        <p:txBody>
          <a:bodyPr>
            <a:normAutofit/>
          </a:bodyPr>
          <a:lstStyle/>
          <a:p>
            <a:r>
              <a:rPr lang="en-US" sz="8800" dirty="0" smtClean="0"/>
              <a:t>Thank You</a:t>
            </a:r>
            <a:endParaRPr lang="en-US" sz="8800" dirty="0"/>
          </a:p>
        </p:txBody>
      </p:sp>
    </p:spTree>
    <p:extLst>
      <p:ext uri="{BB962C8B-B14F-4D97-AF65-F5344CB8AC3E}">
        <p14:creationId xmlns:p14="http://schemas.microsoft.com/office/powerpoint/2010/main" val="2457244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6278562"/>
          </a:xfrm>
        </p:spPr>
        <p:txBody>
          <a:bodyPr>
            <a:normAutofit/>
          </a:bodyPr>
          <a:lstStyle/>
          <a:p>
            <a:r>
              <a:rPr lang="en-US" dirty="0" smtClean="0"/>
              <a:t>Domestic violence (also named domestic abuse, battering, or family violence) is a pattern of behavior which involves violence or other abuse by one person against another in a domestic setting , such as in marriage or cohabitation</a:t>
            </a:r>
            <a:endParaRPr lang="en-US" dirty="0"/>
          </a:p>
        </p:txBody>
      </p:sp>
    </p:spTree>
    <p:extLst>
      <p:ext uri="{BB962C8B-B14F-4D97-AF65-F5344CB8AC3E}">
        <p14:creationId xmlns:p14="http://schemas.microsoft.com/office/powerpoint/2010/main" val="398651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6354762"/>
          </a:xfrm>
        </p:spPr>
        <p:txBody>
          <a:bodyPr>
            <a:normAutofit/>
          </a:bodyPr>
          <a:lstStyle/>
          <a:p>
            <a:r>
              <a:rPr lang="en-US" sz="3200" dirty="0" smtClean="0"/>
              <a:t>Domestic violence can take many forms, including physical aggression or assault (hitting, kicking, biting , shoving, restraining, slapping, throwing  objects, battery), or threats thereof ; sexual abuse; controlling or domineering; intimidation; stalking ;passive/covert abuse(</a:t>
            </a:r>
            <a:r>
              <a:rPr lang="en-US" sz="3200" dirty="0" err="1" smtClean="0"/>
              <a:t>e.g.,neglect</a:t>
            </a:r>
            <a:r>
              <a:rPr lang="en-US" sz="3200" dirty="0" smtClean="0"/>
              <a:t>);and economic deprivation. It can also mean endangerment, criminal coercion, kidnapping, unlawful imprisonment, trespassing, and harassment.</a:t>
            </a:r>
            <a:endParaRPr lang="en-US" sz="3200" dirty="0"/>
          </a:p>
        </p:txBody>
      </p:sp>
    </p:spTree>
    <p:extLst>
      <p:ext uri="{BB962C8B-B14F-4D97-AF65-F5344CB8AC3E}">
        <p14:creationId xmlns:p14="http://schemas.microsoft.com/office/powerpoint/2010/main" val="2315751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6430962"/>
          </a:xfrm>
        </p:spPr>
        <p:txBody>
          <a:bodyPr>
            <a:normAutofit/>
          </a:bodyPr>
          <a:lstStyle/>
          <a:p>
            <a:r>
              <a:rPr lang="en-US" sz="2800" dirty="0" smtClean="0"/>
              <a:t>Physical abuse in that involving contact intended to cause pain, injury, other  physical suffering or bodily harm. The dynamics of physical abuse in a relationship are often complex. Physical violence can be the culmination of the abusive behavior, such as threats, intimidation, and restriction of victim self determination through isolation, manipulation and other limitations of personal freedom. Denying medical care, sleep deprivation, and forced drug or alcohol use are also forms of physical abuse . </a:t>
            </a:r>
            <a:endParaRPr lang="en-US" sz="2800" dirty="0"/>
          </a:p>
        </p:txBody>
      </p:sp>
    </p:spTree>
    <p:extLst>
      <p:ext uri="{BB962C8B-B14F-4D97-AF65-F5344CB8AC3E}">
        <p14:creationId xmlns:p14="http://schemas.microsoft.com/office/powerpoint/2010/main" val="1307617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rmAutofit/>
          </a:bodyPr>
          <a:lstStyle/>
          <a:p>
            <a:r>
              <a:rPr lang="en-US" sz="3200" dirty="0"/>
              <a:t>Also include inflicting physical injury onto other targets such as children or pets, in order to cause emotional harm to the victim.</a:t>
            </a:r>
            <a:br>
              <a:rPr lang="en-US" sz="3200" dirty="0"/>
            </a:br>
            <a:r>
              <a:rPr lang="en-US" sz="3200" dirty="0"/>
              <a:t>Acid attacks, are an </a:t>
            </a:r>
            <a:r>
              <a:rPr lang="en-US" sz="3200" dirty="0" smtClean="0"/>
              <a:t>extreme </a:t>
            </a:r>
            <a:r>
              <a:rPr lang="en-US" sz="3200" dirty="0"/>
              <a:t>form of violence in which acid is thrown at the victims, </a:t>
            </a:r>
            <a:r>
              <a:rPr lang="en-US" sz="3200" dirty="0" smtClean="0"/>
              <a:t>usually </a:t>
            </a:r>
            <a:r>
              <a:rPr lang="en-US" sz="3200" dirty="0"/>
              <a:t>their faces, resulting in extensive damage including long-term </a:t>
            </a:r>
            <a:r>
              <a:rPr lang="en-US" sz="3200" dirty="0" smtClean="0"/>
              <a:t>blindness </a:t>
            </a:r>
            <a:r>
              <a:rPr lang="en-US" sz="3200" dirty="0"/>
              <a:t>and permanent scarring</a:t>
            </a:r>
            <a:r>
              <a:rPr lang="en-US" sz="3200" dirty="0" smtClean="0"/>
              <a:t>. These </a:t>
            </a:r>
            <a:r>
              <a:rPr lang="en-US" sz="3200" dirty="0"/>
              <a:t>are commonly a form of revenge against a woman for rejecting a </a:t>
            </a:r>
            <a:r>
              <a:rPr lang="en-US" sz="3200" dirty="0" smtClean="0"/>
              <a:t>marriage </a:t>
            </a:r>
            <a:r>
              <a:rPr lang="en-US" sz="3200" dirty="0"/>
              <a:t>proposal or sexual advance.</a:t>
            </a:r>
          </a:p>
        </p:txBody>
      </p:sp>
    </p:spTree>
    <p:extLst>
      <p:ext uri="{BB962C8B-B14F-4D97-AF65-F5344CB8AC3E}">
        <p14:creationId xmlns:p14="http://schemas.microsoft.com/office/powerpoint/2010/main" val="1598942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6430962"/>
          </a:xfrm>
        </p:spPr>
        <p:txBody>
          <a:bodyPr>
            <a:normAutofit/>
          </a:bodyPr>
          <a:lstStyle/>
          <a:p>
            <a:r>
              <a:rPr lang="en-US" sz="2800" dirty="0" smtClean="0"/>
              <a:t>In the Middle East and other parts of the world, planned domestic homicides, or </a:t>
            </a:r>
            <a:r>
              <a:rPr lang="en-US" sz="2800" dirty="0"/>
              <a:t>h</a:t>
            </a:r>
            <a:r>
              <a:rPr lang="en-US" sz="2800" dirty="0" smtClean="0"/>
              <a:t>onor killings, are carried out </a:t>
            </a:r>
            <a:r>
              <a:rPr lang="en-US" sz="2800" dirty="0" err="1" smtClean="0"/>
              <a:t>duu</a:t>
            </a:r>
            <a:r>
              <a:rPr lang="en-US" sz="2800" dirty="0" smtClean="0"/>
              <a:t> to the belief of the perpetrators that the victim has brought dishonor upon the family or community. According to Human Rights Watch, honor killings are generally performed against women for “refusing to enter into an arranged marriage, being the victim of a sexual assault, seeking a divorce "or being accused  of committing adultery. </a:t>
            </a:r>
            <a:endParaRPr lang="en-US" sz="2800" dirty="0"/>
          </a:p>
        </p:txBody>
      </p:sp>
    </p:spTree>
    <p:extLst>
      <p:ext uri="{BB962C8B-B14F-4D97-AF65-F5344CB8AC3E}">
        <p14:creationId xmlns:p14="http://schemas.microsoft.com/office/powerpoint/2010/main" val="3992197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07162"/>
          </a:xfrm>
        </p:spPr>
        <p:txBody>
          <a:bodyPr>
            <a:normAutofit/>
          </a:bodyPr>
          <a:lstStyle/>
          <a:p>
            <a:r>
              <a:rPr lang="en-US" sz="3200" dirty="0"/>
              <a:t>In some parts of the world, where there is a strong social expectation for a woman to be a virgin prior to marriage, a bride may be subjected to extreme violence, including and honor killing, if she is deemed not to be a virgin on her wedding night due to the absence of blood. </a:t>
            </a:r>
          </a:p>
        </p:txBody>
      </p:sp>
    </p:spTree>
    <p:extLst>
      <p:ext uri="{BB962C8B-B14F-4D97-AF65-F5344CB8AC3E}">
        <p14:creationId xmlns:p14="http://schemas.microsoft.com/office/powerpoint/2010/main" val="896490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6354762"/>
          </a:xfrm>
        </p:spPr>
        <p:txBody>
          <a:bodyPr>
            <a:normAutofit/>
          </a:bodyPr>
          <a:lstStyle/>
          <a:p>
            <a:r>
              <a:rPr lang="en-US" sz="3200" dirty="0" smtClean="0"/>
              <a:t>Bride burning or dowry killing is a for of domestic violence in which a newly married woman is killed at home by her husband or husband’s family due to their dissatisfaction over the dowry provided by her family .the act is often a result of demands for  more or prolonged dowry after the marriage. </a:t>
            </a:r>
            <a:endParaRPr lang="en-US" sz="3200" dirty="0"/>
          </a:p>
        </p:txBody>
      </p:sp>
    </p:spTree>
    <p:extLst>
      <p:ext uri="{BB962C8B-B14F-4D97-AF65-F5344CB8AC3E}">
        <p14:creationId xmlns:p14="http://schemas.microsoft.com/office/powerpoint/2010/main" val="2713989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47">
      <a:dk1>
        <a:sysClr val="windowText" lastClr="000000"/>
      </a:dk1>
      <a:lt1>
        <a:sysClr val="window" lastClr="FFFFFF"/>
      </a:lt1>
      <a:dk2>
        <a:srgbClr val="1F497D"/>
      </a:dk2>
      <a:lt2>
        <a:srgbClr val="EEECE1"/>
      </a:lt2>
      <a:accent1>
        <a:srgbClr val="4F81BD"/>
      </a:accent1>
      <a:accent2>
        <a:srgbClr val="C0000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221</TotalTime>
  <Words>1397</Words>
  <Application>Microsoft Office PowerPoint</Application>
  <PresentationFormat>On-screen Show (4:3)</PresentationFormat>
  <Paragraphs>26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Domestic Violence</vt:lpstr>
      <vt:lpstr>Domestic violence </vt:lpstr>
      <vt:lpstr>Domestic violence (also named domestic abuse, battering, or family violence) is a pattern of behavior which involves violence or other abuse by one person against another in a domestic setting , such as in marriage or cohabitation</vt:lpstr>
      <vt:lpstr>Domestic violence can take many forms, including physical aggression or assault (hitting, kicking, biting , shoving, restraining, slapping, throwing  objects, battery), or threats thereof ; sexual abuse; controlling or domineering; intimidation; stalking ;passive/covert abuse(e.g.,neglect);and economic deprivation. It can also mean endangerment, criminal coercion, kidnapping, unlawful imprisonment, trespassing, and harassment.</vt:lpstr>
      <vt:lpstr>Physical abuse in that involving contact intended to cause pain, injury, other  physical suffering or bodily harm. The dynamics of physical abuse in a relationship are often complex. Physical violence can be the culmination of the abusive behavior, such as threats, intimidation, and restriction of victim self determination through isolation, manipulation and other limitations of personal freedom. Denying medical care, sleep deprivation, and forced drug or alcohol use are also forms of physical abuse . </vt:lpstr>
      <vt:lpstr>Also include inflicting physical injury onto other targets such as children or pets, in order to cause emotional harm to the victim. Acid attacks, are an extreme form of violence in which acid is thrown at the victims, usually their faces, resulting in extensive damage including long-term blindness and permanent scarring. These are commonly a form of revenge against a woman for rejecting a marriage proposal or sexual advance.</vt:lpstr>
      <vt:lpstr>In the Middle East and other parts of the world, planned domestic homicides, or honor killings, are carried out duu to the belief of the perpetrators that the victim has brought dishonor upon the family or community. According to Human Rights Watch, honor killings are generally performed against women for “refusing to enter into an arranged marriage, being the victim of a sexual assault, seeking a divorce "or being accused  of committing adultery. </vt:lpstr>
      <vt:lpstr>In some parts of the world, where there is a strong social expectation for a woman to be a virgin prior to marriage, a bride may be subjected to extreme violence, including and honor killing, if she is deemed not to be a virgin on her wedding night due to the absence of blood. </vt:lpstr>
      <vt:lpstr>Bride burning or dowry killing is a for of domestic violence in which a newly married woman is killed at home by her husband or husband’s family due to their dissatisfaction over the dowry provided by her family .the act is often a result of demands for  more or prolonged dowry after the marriage. </vt:lpstr>
      <vt:lpstr>Dowry violence is most common in South Asia , especially in India .In2011,  the National Crime Records Bureau reported 8,618 dowry deaths in India, but unofficial figures estimate at last three times this amount.</vt:lpstr>
      <vt:lpstr>Sexual abuse, is defined by World Health Organization as any sexual act, attempt to obtain a sexual act, unwanted sexual comments or advances, or acts to traffic, or otherwise directed, against a person’s  sexuality using coercion. It also includes obligatory inspections for virginity and female genital mutilation. Aside from initiation of the sexual act through physical force, sexual abuse occurs if a person is unable to understand the nature or condition of the act, unable to decline participation, or unable to communicate unwillingness to engage in the sexual act. This could be because of underage immaturity, illness, disability, or the influence of alcohol or other drugs , or due to intimidation or pressure. </vt:lpstr>
      <vt:lpstr>Marital rape is non consensual sexual contact perpetrated against a spouse. It is under reported, under prosecuted, and legal in many countries, due in part to the belief that through marriage , a woman gives irrevocable consent for her husband to have sex with her when he wishes.  Lebanon, for instance, while discussing a proposed law that would criminalize marital rape, Sheik Ahmad  Al-Kurdi, a judge in the Sunni religious court, said that the law “could lead to the imprisonment of the man where in reality he is exercising the least of this marital rights.</vt:lpstr>
      <vt:lpstr>Emotional abuse (or psychological abuse) is behavior that threatens, intimidates, or systematically undermines self worth. According to the Istanbul Convention, psychological violence is “the intentional conduct of seriously impairing a person’s psychological integrity through coercion or threats” Emotional abuse includes threats, isolation, public humiliation, unrelenting criticism, constant personal devaluation, and gas lighting.</vt:lpstr>
      <vt:lpstr>Economic abuse is a form of abuse when one intimate partner has control over the other partner’s access to economic resources, Marital assets are used as a means of control. Economic abuse may involve preventing a spouse from resource acquisition, limiting what the victim may use , or by otherwise exploiting economic resources of the victim. </vt:lpstr>
      <vt:lpstr>Economic abuse diminishes the victim’s capacity to support themselves, increasing dependence on the perpetrator, including reduced access to education, employment, career advancement, and assets acquirement. Forcing or pressuring a family member to sign documents, to sell things, or to change a will  are forms of economic abuse.</vt:lpstr>
      <vt:lpstr>A victim may be put on an allowance, allowing close monitoring of money is spent, preventing spending without perpetrator consent, leading to the accumulation of debt or depletion of the victim’s savings . Disagreement about money spent can result in retaliation with additional physical, sexual or emotional abuse. </vt:lpstr>
      <vt:lpstr>In parts of the world where women depend on husbands income in order to survive (due to lack of opportunities for female employment and lack of state welfare) economic abuse can have vary severe consequences. Abusive relations have been associated with malnutrition among both mothers  and children, In India , for example, the withholding of food is a documented form of family abuse.</vt:lpstr>
      <vt:lpstr>Social views on domestic violence vary from person to person, and from region to region, but in many places outside the West, the concept is vary poorly understood. This is because in most of these countries the relation between the husband and wife is not considered one of equals, but instead one in which the wife must submit herself to the husband.</vt:lpstr>
      <vt:lpstr>According to Violence against Women in Families and Relationships, “Globally, wife beating is seen as justified in some circumstances by a majority of the population in various countries, most commonly in situations of actual or suspected infidelity by wives or their “disobedience” toward a husband or partner.” These violent acts against a wife are often not considered a form of abuse by society (both men and women) but are considered to have been provoked by the behavior of the wife, who is seen as being at fault.</vt:lpstr>
      <vt:lpstr>According to Antonia Parvanova, one of the difficulties of dealing legally with the issue of DV is that men in many male dominated  societies do not  understand that inflicting violence against their wives is against the law. She said, referring to a case that occurred in Bulgaria, “A husband was tried for severely eating his wife and when the judge asked him if understood what he did and if he’s sorry, the husband said “but she’s my wife”. He doesn’t even understand that he has no right to beat her.”</vt:lpstr>
      <vt:lpstr>Local customs and traditions are often responsible for maintaining certain forms of DV. Such customs and traditions include son preference (the desire of a family to have a boy and not a girl, which is strongly prevalent in parts of Asia). Which can lead to abuse and neglect of girl children by disappointed family members; child and forced marriages; dowry; the hierarchic caste system which stigmatizes “lower castes ” and “untouchables”, leading to discrimination and restricted opportunities of the females and thus  making them more vulnerable to abuse, strict dress codes for women that may be enforced  through violence by family members ;strong requirement of female virginity before the wedding and violence related to no conforming women and girls, taboos about menstruation leading to females being isolated and shunned during the time of menstruation; female genital mutilation (FGM);ideologes of marital ‘conjugal rights’ to sex which justify marital rape; the importance given to ‘family honor’.</vt:lpstr>
      <vt:lpstr>A forced marriage is a marriage where one or both participants are married without their freely given consent. In many parts of the world, it is often difficult to draw a line between’ forced’ and ‘consensual’ marriage : in many cultures (especially in South Asia , the middle East and parts of Africa ), marriages are prearranged, often as soon a girl is born; the idea of a girl going against the wishes of her family and choosing herself her own future husband is not socially accepted there is no need to use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Domestic violence</dc:title>
  <dc:creator>D-Doc</dc:creator>
  <cp:lastModifiedBy>D-Doc</cp:lastModifiedBy>
  <cp:revision>175</cp:revision>
  <dcterms:created xsi:type="dcterms:W3CDTF">2016-11-20T05:59:16Z</dcterms:created>
  <dcterms:modified xsi:type="dcterms:W3CDTF">2016-11-28T08:06:37Z</dcterms:modified>
</cp:coreProperties>
</file>