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F2-4DF3-4D1A-8A99-7FCC73E400E8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375-8FBE-4BB8-AC45-A62669E0F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F2-4DF3-4D1A-8A99-7FCC73E400E8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375-8FBE-4BB8-AC45-A62669E0F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F2-4DF3-4D1A-8A99-7FCC73E400E8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375-8FBE-4BB8-AC45-A62669E0F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F2-4DF3-4D1A-8A99-7FCC73E400E8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375-8FBE-4BB8-AC45-A62669E0F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F2-4DF3-4D1A-8A99-7FCC73E400E8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375-8FBE-4BB8-AC45-A62669E0F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F2-4DF3-4D1A-8A99-7FCC73E400E8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375-8FBE-4BB8-AC45-A62669E0F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F2-4DF3-4D1A-8A99-7FCC73E400E8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375-8FBE-4BB8-AC45-A62669E0F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F2-4DF3-4D1A-8A99-7FCC73E400E8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375-8FBE-4BB8-AC45-A62669E0F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F2-4DF3-4D1A-8A99-7FCC73E400E8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375-8FBE-4BB8-AC45-A62669E0F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F2-4DF3-4D1A-8A99-7FCC73E400E8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375-8FBE-4BB8-AC45-A62669E0F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F2-4DF3-4D1A-8A99-7FCC73E400E8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375-8FBE-4BB8-AC45-A62669E0F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2DF2-4DF3-4D1A-8A99-7FCC73E400E8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E375-8FBE-4BB8-AC45-A62669E0F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urinary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urinary system is one of the excretory system of the body that functions to remove waste products from the body.</a:t>
            </a:r>
          </a:p>
          <a:p>
            <a:r>
              <a:rPr lang="en-US" dirty="0" smtClean="0"/>
              <a:t> Components of renal system –</a:t>
            </a:r>
          </a:p>
          <a:p>
            <a:pPr marL="514350" indent="-514350">
              <a:buAutoNum type="arabicPeriod"/>
            </a:pPr>
            <a:r>
              <a:rPr lang="en-US" dirty="0" smtClean="0"/>
              <a:t> Two Kidneys</a:t>
            </a:r>
          </a:p>
          <a:p>
            <a:pPr marL="514350" indent="-514350">
              <a:buAutoNum type="arabicPeriod"/>
            </a:pPr>
            <a:r>
              <a:rPr lang="en-US" dirty="0" smtClean="0"/>
              <a:t> Two </a:t>
            </a:r>
            <a:r>
              <a:rPr lang="en-US" dirty="0" err="1" smtClean="0"/>
              <a:t>Ureters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One Urinary bladder</a:t>
            </a:r>
          </a:p>
          <a:p>
            <a:pPr marL="514350" indent="-514350">
              <a:buAutoNum type="arabicPeriod"/>
            </a:pPr>
            <a:r>
              <a:rPr lang="en-US" dirty="0" smtClean="0"/>
              <a:t>One Urethra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Glomerular</a:t>
            </a:r>
            <a:r>
              <a:rPr lang="en-US" dirty="0" smtClean="0"/>
              <a:t> filtration rate (GFR)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amount of </a:t>
            </a:r>
            <a:r>
              <a:rPr lang="en-US" dirty="0" err="1" smtClean="0"/>
              <a:t>glomerular</a:t>
            </a:r>
            <a:r>
              <a:rPr lang="en-US" dirty="0" smtClean="0"/>
              <a:t> filtrate formed in each minute by all the nephron of both kidneys is called GFR. </a:t>
            </a:r>
          </a:p>
          <a:p>
            <a:r>
              <a:rPr lang="en-US" dirty="0" smtClean="0"/>
              <a:t>Normal value– 125 ml/ min.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Glomerular</a:t>
            </a:r>
            <a:r>
              <a:rPr lang="en-US" dirty="0" smtClean="0"/>
              <a:t> filtrate Vs Urine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Glomerular</a:t>
            </a:r>
            <a:r>
              <a:rPr lang="en-US" dirty="0" smtClean="0"/>
              <a:t> filtrate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Slightly alkaline</a:t>
            </a:r>
          </a:p>
          <a:p>
            <a:r>
              <a:rPr lang="en-US" dirty="0" smtClean="0"/>
              <a:t>It is isotonic to plasma </a:t>
            </a:r>
          </a:p>
          <a:p>
            <a:r>
              <a:rPr lang="en-US" dirty="0" smtClean="0"/>
              <a:t>Rate of </a:t>
            </a:r>
            <a:r>
              <a:rPr lang="en-US" dirty="0" err="1" smtClean="0"/>
              <a:t>glomerular</a:t>
            </a:r>
            <a:r>
              <a:rPr lang="en-US" dirty="0" smtClean="0"/>
              <a:t> filtrate formation 125 ml/min.</a:t>
            </a:r>
          </a:p>
          <a:p>
            <a:r>
              <a:rPr lang="en-US" dirty="0" smtClean="0"/>
              <a:t>Its composition is same as plasma.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              Urine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Slightly acidic </a:t>
            </a:r>
          </a:p>
          <a:p>
            <a:r>
              <a:rPr lang="en-US" dirty="0" smtClean="0"/>
              <a:t>It is hypertonic to plasma </a:t>
            </a:r>
          </a:p>
          <a:p>
            <a:r>
              <a:rPr lang="en-US" dirty="0" smtClean="0"/>
              <a:t>Rate of urine formation 1ml/min.</a:t>
            </a:r>
          </a:p>
          <a:p>
            <a:r>
              <a:rPr lang="en-US" dirty="0" smtClean="0"/>
              <a:t>Not same as plasma.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characteristics of urine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Physical characteristics of  normal urine—</a:t>
            </a:r>
          </a:p>
          <a:p>
            <a:r>
              <a:rPr lang="en-US" dirty="0" smtClean="0"/>
              <a:t>Quantity –800 to 2500 ml /day</a:t>
            </a:r>
          </a:p>
          <a:p>
            <a:r>
              <a:rPr lang="en-US" dirty="0" err="1" smtClean="0"/>
              <a:t>Colour</a:t>
            </a:r>
            <a:r>
              <a:rPr lang="en-US" dirty="0" smtClean="0"/>
              <a:t> – Straw</a:t>
            </a:r>
          </a:p>
          <a:p>
            <a:r>
              <a:rPr lang="en-US" dirty="0" smtClean="0"/>
              <a:t>Appearance– Clear and transparent.</a:t>
            </a:r>
          </a:p>
          <a:p>
            <a:r>
              <a:rPr lang="en-US" dirty="0"/>
              <a:t> </a:t>
            </a:r>
            <a:r>
              <a:rPr lang="en-US" dirty="0" smtClean="0"/>
              <a:t>pH – 4.5 to 8.</a:t>
            </a:r>
          </a:p>
          <a:p>
            <a:r>
              <a:rPr lang="en-US" dirty="0" smtClean="0"/>
              <a:t>Specific gravity – 1.010- 1.040.</a:t>
            </a:r>
          </a:p>
          <a:p>
            <a:r>
              <a:rPr lang="en-US" dirty="0" err="1" smtClean="0"/>
              <a:t>Osmolarity</a:t>
            </a:r>
            <a:r>
              <a:rPr lang="en-US" dirty="0" smtClean="0"/>
              <a:t> – Normally hypertonic.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Chemical characteristics of  normal urine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pH– 4.5 -8.</a:t>
            </a:r>
          </a:p>
          <a:p>
            <a:r>
              <a:rPr lang="en-US" dirty="0" smtClean="0"/>
              <a:t>Protein –Less than 200mg/day.</a:t>
            </a:r>
          </a:p>
          <a:p>
            <a:r>
              <a:rPr lang="en-US" dirty="0" smtClean="0"/>
              <a:t>Glucose– Absent.</a:t>
            </a:r>
          </a:p>
          <a:p>
            <a:r>
              <a:rPr lang="en-US" dirty="0" err="1" smtClean="0"/>
              <a:t>Ketone</a:t>
            </a:r>
            <a:r>
              <a:rPr lang="en-US" dirty="0" smtClean="0"/>
              <a:t> body– Absent.</a:t>
            </a:r>
          </a:p>
          <a:p>
            <a:r>
              <a:rPr lang="en-US" dirty="0" err="1" smtClean="0"/>
              <a:t>Bilirubin</a:t>
            </a:r>
            <a:r>
              <a:rPr lang="en-US" dirty="0" smtClean="0"/>
              <a:t> – Absent.</a:t>
            </a:r>
          </a:p>
          <a:p>
            <a:r>
              <a:rPr lang="en-US" dirty="0" err="1" smtClean="0"/>
              <a:t>Urobilinogen</a:t>
            </a:r>
            <a:r>
              <a:rPr lang="en-US" dirty="0" smtClean="0"/>
              <a:t>– A small amount is  present</a:t>
            </a:r>
          </a:p>
          <a:p>
            <a:r>
              <a:rPr lang="en-US" dirty="0" smtClean="0"/>
              <a:t>Bile salt – Absent.</a:t>
            </a:r>
          </a:p>
          <a:p>
            <a:r>
              <a:rPr lang="en-US" dirty="0" smtClean="0"/>
              <a:t>Blood – Absent.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Renal function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A. Routine examination of urine : </a:t>
            </a:r>
          </a:p>
          <a:p>
            <a:pPr>
              <a:buNone/>
            </a:pPr>
            <a:r>
              <a:rPr lang="en-US" dirty="0" smtClean="0"/>
              <a:t>1. Physical examination– volume , </a:t>
            </a:r>
            <a:r>
              <a:rPr lang="en-US" dirty="0" err="1" smtClean="0"/>
              <a:t>colour</a:t>
            </a:r>
            <a:r>
              <a:rPr lang="en-US" dirty="0" smtClean="0"/>
              <a:t>, odor, </a:t>
            </a:r>
            <a:r>
              <a:rPr lang="en-US" dirty="0" err="1" smtClean="0"/>
              <a:t>apparance</a:t>
            </a:r>
            <a:r>
              <a:rPr lang="en-US" dirty="0" smtClean="0"/>
              <a:t>, specific </a:t>
            </a:r>
            <a:r>
              <a:rPr lang="en-US" dirty="0" err="1" smtClean="0"/>
              <a:t>gravity,osmolarity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2. Chemical examination –</a:t>
            </a:r>
          </a:p>
          <a:p>
            <a:pPr>
              <a:buNone/>
            </a:pPr>
            <a:r>
              <a:rPr lang="en-US" dirty="0" smtClean="0"/>
              <a:t>    pH , protein(mainly albumin), </a:t>
            </a:r>
            <a:r>
              <a:rPr lang="en-US" dirty="0" err="1" smtClean="0"/>
              <a:t>sugar,bilirubin</a:t>
            </a:r>
            <a:r>
              <a:rPr lang="en-US" dirty="0" smtClean="0"/>
              <a:t>, </a:t>
            </a:r>
            <a:r>
              <a:rPr lang="en-US" dirty="0" err="1" smtClean="0"/>
              <a:t>ketone</a:t>
            </a:r>
            <a:r>
              <a:rPr lang="en-US" dirty="0" smtClean="0"/>
              <a:t> </a:t>
            </a:r>
            <a:r>
              <a:rPr lang="en-US" dirty="0" err="1" smtClean="0"/>
              <a:t>bodies,urobilinogen</a:t>
            </a:r>
            <a:r>
              <a:rPr lang="en-US" dirty="0" smtClean="0"/>
              <a:t>, bile salt, blood.</a:t>
            </a:r>
          </a:p>
          <a:p>
            <a:pPr>
              <a:buNone/>
            </a:pPr>
            <a:r>
              <a:rPr lang="en-US" dirty="0" smtClean="0"/>
              <a:t>3. Microscopic examination– Pus cell, </a:t>
            </a:r>
            <a:r>
              <a:rPr lang="en-US" dirty="0" err="1" smtClean="0"/>
              <a:t>epithalial</a:t>
            </a:r>
            <a:r>
              <a:rPr lang="en-US" dirty="0" smtClean="0"/>
              <a:t> cell, RBC, casts and crystals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B. Blood analysis : Serum </a:t>
            </a:r>
            <a:r>
              <a:rPr lang="en-US" dirty="0" err="1" smtClean="0"/>
              <a:t>creatinine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Serum urea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Blood urea nitrogen (BUN)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Serum uric acid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Serum electrolytes</a:t>
            </a:r>
          </a:p>
          <a:p>
            <a:pPr>
              <a:buNone/>
            </a:pPr>
            <a:r>
              <a:rPr lang="en-US" dirty="0" smtClean="0"/>
              <a:t>C. Renal clearance tests – Creatinine clearance test, Urea clearance test, </a:t>
            </a:r>
            <a:r>
              <a:rPr lang="en-US" dirty="0" err="1" smtClean="0"/>
              <a:t>Inulin</a:t>
            </a:r>
            <a:r>
              <a:rPr lang="en-US" dirty="0" smtClean="0"/>
              <a:t> clearance test.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D. Imaging test – Plain X-ray KUB region.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dirty="0" err="1" smtClean="0"/>
              <a:t>Intavanous</a:t>
            </a:r>
            <a:r>
              <a:rPr lang="en-US" dirty="0" smtClean="0"/>
              <a:t> </a:t>
            </a:r>
            <a:r>
              <a:rPr lang="en-US" dirty="0" err="1" smtClean="0"/>
              <a:t>urography</a:t>
            </a:r>
            <a:r>
              <a:rPr lang="en-US" dirty="0" smtClean="0"/>
              <a:t> (IVU).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USG of KUB region.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CT Scan.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MRI.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Renal biopsy .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How can we diagnose protein in urine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diagnose protein in urine by heat coagulation test.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Anuria</a:t>
            </a:r>
            <a:r>
              <a:rPr lang="en-US" dirty="0" smtClean="0"/>
              <a:t> --Complete cessation of urine flow due to severe kidney disease.</a:t>
            </a:r>
          </a:p>
          <a:p>
            <a:r>
              <a:rPr lang="en-US" dirty="0" err="1" smtClean="0"/>
              <a:t>Glycosuria</a:t>
            </a:r>
            <a:r>
              <a:rPr lang="en-US" dirty="0" smtClean="0"/>
              <a:t>– Presence of glucose in urine.</a:t>
            </a:r>
          </a:p>
          <a:p>
            <a:r>
              <a:rPr lang="en-US" dirty="0" err="1" smtClean="0"/>
              <a:t>Oliguria</a:t>
            </a:r>
            <a:r>
              <a:rPr lang="en-US" dirty="0" smtClean="0"/>
              <a:t>– Excretion of less than 300ml of urine in 24 hours.</a:t>
            </a:r>
          </a:p>
          <a:p>
            <a:r>
              <a:rPr lang="en-US" dirty="0" err="1" smtClean="0"/>
              <a:t>Polyuria</a:t>
            </a:r>
            <a:r>
              <a:rPr lang="en-US" dirty="0" smtClean="0"/>
              <a:t>-- A urine volume more than 3L in 24 hours.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Blood is  a specialized connective tissue, composed of plasma &amp; formed elements circulating through cardiovascular system.</a:t>
            </a:r>
          </a:p>
          <a:p>
            <a:r>
              <a:rPr lang="en-US" dirty="0" smtClean="0"/>
              <a:t>Special features on blood:  pH -7.35 to 7.45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Colour</a:t>
            </a:r>
            <a:r>
              <a:rPr lang="en-US" dirty="0" smtClean="0"/>
              <a:t>- Red due to presence of </a:t>
            </a:r>
            <a:r>
              <a:rPr lang="en-US" dirty="0" err="1" smtClean="0"/>
              <a:t>haemoglobin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Reaction –Alkaline</a:t>
            </a:r>
          </a:p>
          <a:p>
            <a:pPr>
              <a:buNone/>
            </a:pPr>
            <a:r>
              <a:rPr lang="en-US" dirty="0" smtClean="0"/>
              <a:t>      Volume – 5 to 6L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Temparature</a:t>
            </a:r>
            <a:r>
              <a:rPr lang="en-US" dirty="0" smtClean="0"/>
              <a:t>– 37°C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different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 Two Kidneys– The kidneys secrete urine.</a:t>
            </a:r>
          </a:p>
          <a:p>
            <a:pPr marL="514350" indent="-514350">
              <a:buAutoNum type="arabicPeriod"/>
            </a:pPr>
            <a:r>
              <a:rPr lang="en-US" dirty="0" smtClean="0"/>
              <a:t> Two </a:t>
            </a:r>
            <a:r>
              <a:rPr lang="en-US" dirty="0" err="1" smtClean="0"/>
              <a:t>Ureters</a:t>
            </a:r>
            <a:r>
              <a:rPr lang="en-US" dirty="0" smtClean="0"/>
              <a:t>– The </a:t>
            </a:r>
            <a:r>
              <a:rPr lang="en-US" dirty="0" err="1" smtClean="0"/>
              <a:t>ureters</a:t>
            </a:r>
            <a:r>
              <a:rPr lang="en-US" dirty="0" smtClean="0"/>
              <a:t> transport urine from the kidneys to the urinary bladder.</a:t>
            </a:r>
          </a:p>
          <a:p>
            <a:pPr marL="514350" indent="-514350">
              <a:buAutoNum type="arabicPeriod"/>
            </a:pPr>
            <a:r>
              <a:rPr lang="en-US" dirty="0" smtClean="0"/>
              <a:t>One Urinary bladder– Where urine collects and is temporarily  stored then expels it into urethra.</a:t>
            </a:r>
          </a:p>
          <a:p>
            <a:pPr marL="514350" indent="-514350">
              <a:buAutoNum type="arabicPeriod"/>
            </a:pPr>
            <a:r>
              <a:rPr lang="en-US" dirty="0" smtClean="0"/>
              <a:t>One Urethra– Urethra discharge urine from the bladder to the exterior.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Plasma : 55 %</a:t>
            </a:r>
          </a:p>
          <a:p>
            <a:r>
              <a:rPr lang="en-US" dirty="0" smtClean="0"/>
              <a:t>Formed elements : 45% </a:t>
            </a:r>
          </a:p>
          <a:p>
            <a:pPr>
              <a:buNone/>
            </a:pPr>
            <a:r>
              <a:rPr lang="en-US" dirty="0" smtClean="0"/>
              <a:t> Red blood cell (RBC)-- carries </a:t>
            </a:r>
            <a:r>
              <a:rPr lang="en-US" dirty="0" err="1" smtClean="0"/>
              <a:t>haemoglobin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White blood cell (WBC)-- provides bodies         defense mechanism.</a:t>
            </a:r>
          </a:p>
          <a:p>
            <a:pPr>
              <a:buNone/>
            </a:pPr>
            <a:r>
              <a:rPr lang="en-US" dirty="0" smtClean="0"/>
              <a:t>Platelets-- responsible for </a:t>
            </a:r>
            <a:r>
              <a:rPr lang="en-US" dirty="0" err="1" smtClean="0"/>
              <a:t>hemostasis</a:t>
            </a:r>
            <a:r>
              <a:rPr lang="en-US" dirty="0" smtClean="0"/>
              <a:t>, coagulation.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Plasma :</a:t>
            </a:r>
          </a:p>
          <a:p>
            <a:pPr>
              <a:buNone/>
            </a:pPr>
            <a:r>
              <a:rPr lang="en-US" dirty="0" smtClean="0"/>
              <a:t> Water (91-92%)</a:t>
            </a:r>
          </a:p>
          <a:p>
            <a:pPr>
              <a:buNone/>
            </a:pPr>
            <a:r>
              <a:rPr lang="en-US" dirty="0" smtClean="0"/>
              <a:t> Solid : (8-9%)  :</a:t>
            </a:r>
          </a:p>
          <a:p>
            <a:r>
              <a:rPr lang="en-US" dirty="0" smtClean="0"/>
              <a:t>Organic (7.1-8.1%) </a:t>
            </a:r>
            <a:r>
              <a:rPr lang="en-US" dirty="0" err="1" smtClean="0"/>
              <a:t>e.g-Albumin,globulin</a:t>
            </a:r>
            <a:r>
              <a:rPr lang="en-US" dirty="0" smtClean="0"/>
              <a:t>, glucose, sucrose, </a:t>
            </a:r>
            <a:r>
              <a:rPr lang="en-US" dirty="0" err="1" smtClean="0"/>
              <a:t>phospholipid</a:t>
            </a:r>
            <a:r>
              <a:rPr lang="en-US" dirty="0" smtClean="0"/>
              <a:t>, cholesterol etc. </a:t>
            </a:r>
          </a:p>
          <a:p>
            <a:r>
              <a:rPr lang="en-US" dirty="0" smtClean="0"/>
              <a:t>Inorganic-(0.9%)  Na , K, Ca, Mg, Fe etc.</a:t>
            </a:r>
          </a:p>
          <a:p>
            <a:r>
              <a:rPr lang="en-US" dirty="0" smtClean="0"/>
              <a:t>Gases –O₂, CO₂, N₂ 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blood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1. Blood transports respiratory gases.</a:t>
            </a:r>
          </a:p>
          <a:p>
            <a:r>
              <a:rPr lang="en-US" dirty="0" smtClean="0"/>
              <a:t>O₂ from the lung to the tissue</a:t>
            </a:r>
          </a:p>
          <a:p>
            <a:r>
              <a:rPr lang="en-US" dirty="0" smtClean="0"/>
              <a:t>CO₂ from the tissue to the lung.</a:t>
            </a:r>
          </a:p>
          <a:p>
            <a:pPr>
              <a:buNone/>
            </a:pPr>
            <a:r>
              <a:rPr lang="en-US" dirty="0" smtClean="0"/>
              <a:t>2. Blood transports:  glucose, amino acid, fatty acid, and vitamins. </a:t>
            </a:r>
          </a:p>
          <a:p>
            <a:pPr>
              <a:buNone/>
            </a:pPr>
            <a:r>
              <a:rPr lang="en-US" dirty="0" smtClean="0"/>
              <a:t>3. Provides bodies defense mechanism (by WBC)</a:t>
            </a:r>
          </a:p>
          <a:p>
            <a:pPr>
              <a:buNone/>
            </a:pPr>
            <a:r>
              <a:rPr lang="en-US" dirty="0" smtClean="0"/>
              <a:t>4. Carries antibody for immunity.</a:t>
            </a:r>
          </a:p>
          <a:p>
            <a:pPr>
              <a:buNone/>
            </a:pPr>
            <a:r>
              <a:rPr lang="en-US" dirty="0" smtClean="0"/>
              <a:t>5. Blood maintain water </a:t>
            </a:r>
            <a:r>
              <a:rPr lang="en-US" dirty="0" err="1" smtClean="0"/>
              <a:t>balance,electrolyte</a:t>
            </a:r>
            <a:r>
              <a:rPr lang="en-US" dirty="0" smtClean="0"/>
              <a:t> balance,</a:t>
            </a:r>
          </a:p>
          <a:p>
            <a:pPr>
              <a:buNone/>
            </a:pPr>
            <a:r>
              <a:rPr lang="en-US" dirty="0" smtClean="0"/>
              <a:t>blood pressure, </a:t>
            </a:r>
            <a:r>
              <a:rPr lang="en-US" dirty="0" err="1" smtClean="0"/>
              <a:t>temparature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6. Blood carries the metabolic waste product to the execratory organ.</a:t>
            </a:r>
          </a:p>
          <a:p>
            <a:pPr>
              <a:buNone/>
            </a:pPr>
            <a:r>
              <a:rPr lang="en-US" dirty="0" smtClean="0"/>
              <a:t>7. It acts as a carrier for hormones, enzymes, drugs etc.</a:t>
            </a:r>
          </a:p>
          <a:p>
            <a:pPr>
              <a:buNone/>
            </a:pPr>
            <a:r>
              <a:rPr lang="en-US" dirty="0" smtClean="0"/>
              <a:t>8. It protects the body from blood loss via clotting mechanism.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4962"/>
            <a:ext cx="8229600" cy="1722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Cellular elements of human blood with their values: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Normal values in traditional units--</a:t>
            </a:r>
          </a:p>
          <a:p>
            <a:pPr>
              <a:buNone/>
            </a:pPr>
            <a:r>
              <a:rPr lang="en-US" dirty="0" smtClean="0"/>
              <a:t>RBC : In adult male:4.9- 5.5 million/mm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In adult female:4.4- 5.0 million/mm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WBC : 4000- 11,000/ mm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Platelet : 200,000- 500,000 / mm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plasma and serum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Plasma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1.Non-cellular fluid portion of the blood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2.Contains all the blood clotting factors</a:t>
            </a:r>
          </a:p>
          <a:p>
            <a:pPr>
              <a:buNone/>
            </a:pPr>
            <a:r>
              <a:rPr lang="en-US" dirty="0" smtClean="0"/>
              <a:t>3.Serotonin count is low</a:t>
            </a:r>
          </a:p>
          <a:p>
            <a:pPr>
              <a:buNone/>
            </a:pPr>
            <a:r>
              <a:rPr lang="en-US" dirty="0" smtClean="0"/>
              <a:t>4.Plasma can clot because it has all the blood clotting factors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                 Serum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1.If the blood is allowed to clot and the clot is removed, the remaining fluid is called serum.</a:t>
            </a:r>
          </a:p>
          <a:p>
            <a:pPr>
              <a:buNone/>
            </a:pPr>
            <a:r>
              <a:rPr lang="en-US" dirty="0" smtClean="0"/>
              <a:t>2.It does not contain fibrinogen, factors II, V and VII, platelet</a:t>
            </a:r>
          </a:p>
          <a:p>
            <a:pPr>
              <a:buNone/>
            </a:pPr>
            <a:r>
              <a:rPr lang="en-US" dirty="0" smtClean="0"/>
              <a:t>3.Serotonin count is high due to breakdown of platelet</a:t>
            </a:r>
          </a:p>
          <a:p>
            <a:pPr>
              <a:buNone/>
            </a:pPr>
            <a:r>
              <a:rPr lang="en-US" dirty="0" smtClean="0"/>
              <a:t>4.Serum cannot clot due to lack of some of the clotting  factors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Hemopoisesis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Hemopoisesis</a:t>
            </a:r>
            <a:r>
              <a:rPr lang="en-US" b="1" dirty="0" smtClean="0"/>
              <a:t>:  synthesis of blood cells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>
              <a:buNone/>
            </a:pPr>
            <a:r>
              <a:rPr lang="en-US" b="1" dirty="0" err="1" smtClean="0"/>
              <a:t>Pluripotent</a:t>
            </a:r>
            <a:r>
              <a:rPr lang="en-US" b="1" dirty="0" smtClean="0"/>
              <a:t> </a:t>
            </a:r>
            <a:r>
              <a:rPr lang="en-US" b="1" dirty="0" err="1" smtClean="0"/>
              <a:t>hematopoietc</a:t>
            </a:r>
            <a:r>
              <a:rPr lang="en-US" b="1" dirty="0" smtClean="0"/>
              <a:t> stem cells,</a:t>
            </a:r>
            <a:endParaRPr lang="en-US" dirty="0" smtClean="0"/>
          </a:p>
          <a:p>
            <a:pPr lvl="0">
              <a:buNone/>
            </a:pPr>
            <a:r>
              <a:rPr lang="en-US" b="1" dirty="0" err="1" smtClean="0"/>
              <a:t>Multipoteal</a:t>
            </a:r>
            <a:r>
              <a:rPr lang="en-US" b="1" dirty="0" smtClean="0"/>
              <a:t> progenitor cells</a:t>
            </a:r>
            <a:endParaRPr lang="en-US" dirty="0" smtClean="0"/>
          </a:p>
          <a:p>
            <a:pPr lvl="0">
              <a:buNone/>
            </a:pPr>
            <a:r>
              <a:rPr lang="en-US" b="1" dirty="0" smtClean="0"/>
              <a:t>Committed progenitor cells</a:t>
            </a:r>
            <a:endParaRPr lang="en-US" dirty="0" smtClean="0"/>
          </a:p>
          <a:p>
            <a:pPr lvl="0">
              <a:buNone/>
            </a:pPr>
            <a:r>
              <a:rPr lang="en-US" b="1" dirty="0" smtClean="0"/>
              <a:t>Maturing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Coagulation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Factor</a:t>
            </a:r>
          </a:p>
          <a:p>
            <a:r>
              <a:rPr lang="en-US" dirty="0" smtClean="0"/>
              <a:t> </a:t>
            </a:r>
            <a:r>
              <a:rPr lang="en-US" dirty="0" smtClean="0"/>
              <a:t>I                   Fibrinogen</a:t>
            </a:r>
          </a:p>
          <a:p>
            <a:r>
              <a:rPr lang="en-US" dirty="0" smtClean="0"/>
              <a:t>II                   </a:t>
            </a:r>
            <a:r>
              <a:rPr lang="en-US" dirty="0" err="1" smtClean="0"/>
              <a:t>Prothombin</a:t>
            </a:r>
            <a:endParaRPr lang="en-US" dirty="0" smtClean="0"/>
          </a:p>
          <a:p>
            <a:r>
              <a:rPr lang="en-US" dirty="0" smtClean="0"/>
              <a:t>III                  Tissue factor</a:t>
            </a:r>
          </a:p>
          <a:p>
            <a:r>
              <a:rPr lang="en-US" dirty="0" smtClean="0"/>
              <a:t>IV                  Calcium</a:t>
            </a:r>
          </a:p>
          <a:p>
            <a:r>
              <a:rPr lang="en-US" dirty="0" smtClean="0"/>
              <a:t>V                   Labile factor</a:t>
            </a:r>
          </a:p>
          <a:p>
            <a:r>
              <a:rPr lang="en-US" dirty="0" smtClean="0"/>
              <a:t>VII                 </a:t>
            </a:r>
            <a:r>
              <a:rPr lang="en-US" dirty="0" err="1" smtClean="0"/>
              <a:t>Proconvertin</a:t>
            </a:r>
            <a:endParaRPr lang="en-US" dirty="0" smtClean="0"/>
          </a:p>
          <a:p>
            <a:r>
              <a:rPr lang="en-US" dirty="0" smtClean="0"/>
              <a:t>VIII                </a:t>
            </a:r>
            <a:r>
              <a:rPr lang="en-US" dirty="0" err="1" smtClean="0"/>
              <a:t>Antihemophillic</a:t>
            </a:r>
            <a:r>
              <a:rPr lang="en-US" dirty="0" smtClean="0"/>
              <a:t> factor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IX             Christmas factor</a:t>
            </a:r>
          </a:p>
          <a:p>
            <a:r>
              <a:rPr lang="en-US" dirty="0" smtClean="0"/>
              <a:t>X               Stuart power factor</a:t>
            </a:r>
          </a:p>
          <a:p>
            <a:r>
              <a:rPr lang="en-US" dirty="0" smtClean="0"/>
              <a:t>XI              PTA</a:t>
            </a:r>
          </a:p>
          <a:p>
            <a:r>
              <a:rPr lang="en-US" dirty="0" smtClean="0"/>
              <a:t>XII             Hageman factor</a:t>
            </a:r>
          </a:p>
          <a:p>
            <a:r>
              <a:rPr lang="en-US" dirty="0" smtClean="0"/>
              <a:t>XIII            Fibrin stabilizing factor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Vtamin</a:t>
            </a:r>
            <a:r>
              <a:rPr lang="en-US" dirty="0" smtClean="0"/>
              <a:t> K dependent clotting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 II     </a:t>
            </a:r>
            <a:r>
              <a:rPr lang="en-US" dirty="0" err="1" smtClean="0"/>
              <a:t>Prothombin</a:t>
            </a:r>
            <a:endParaRPr lang="en-US" dirty="0" smtClean="0"/>
          </a:p>
          <a:p>
            <a:r>
              <a:rPr lang="en-US" dirty="0" smtClean="0"/>
              <a:t>Factor  VII  Stable factor</a:t>
            </a:r>
          </a:p>
          <a:p>
            <a:r>
              <a:rPr lang="en-US" dirty="0" smtClean="0"/>
              <a:t>Factor IX  </a:t>
            </a:r>
            <a:r>
              <a:rPr lang="en-US" dirty="0" err="1" smtClean="0"/>
              <a:t>Christmus</a:t>
            </a:r>
            <a:r>
              <a:rPr lang="en-US" dirty="0" smtClean="0"/>
              <a:t> factor</a:t>
            </a:r>
          </a:p>
          <a:p>
            <a:r>
              <a:rPr lang="en-US" dirty="0" smtClean="0"/>
              <a:t> </a:t>
            </a:r>
            <a:r>
              <a:rPr lang="en-US" dirty="0" smtClean="0"/>
              <a:t>Factor X  Stuart factor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kidney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 Formation &amp; excretion of urine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Excreatory</a:t>
            </a:r>
            <a:r>
              <a:rPr lang="en-US" dirty="0" smtClean="0"/>
              <a:t> function---</a:t>
            </a:r>
          </a:p>
          <a:p>
            <a:pPr>
              <a:buNone/>
            </a:pPr>
            <a:r>
              <a:rPr lang="en-US" dirty="0" smtClean="0"/>
              <a:t> a) It excrete metabolic waste products</a:t>
            </a:r>
          </a:p>
          <a:p>
            <a:pPr>
              <a:buNone/>
            </a:pPr>
            <a:r>
              <a:rPr lang="en-US" dirty="0" smtClean="0"/>
              <a:t>b) excretes toxic substance &amp; foreign bodies</a:t>
            </a:r>
          </a:p>
          <a:p>
            <a:pPr>
              <a:buNone/>
            </a:pPr>
            <a:r>
              <a:rPr lang="en-US" dirty="0" smtClean="0"/>
              <a:t>3. Endocrine function—</a:t>
            </a:r>
          </a:p>
          <a:p>
            <a:pPr>
              <a:buNone/>
            </a:pPr>
            <a:r>
              <a:rPr lang="en-US" dirty="0" smtClean="0"/>
              <a:t>a) Formation of erythropoietin</a:t>
            </a:r>
          </a:p>
          <a:p>
            <a:pPr>
              <a:buNone/>
            </a:pPr>
            <a:r>
              <a:rPr lang="en-US" dirty="0" smtClean="0"/>
              <a:t>b) It secrete </a:t>
            </a:r>
            <a:r>
              <a:rPr lang="en-US" dirty="0" err="1" smtClean="0"/>
              <a:t>renin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c) Formation of active form of vitamin D.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Blood coagulation  means the conversion of soluble fibrinogen into insoluble fibrin and forms a clot .</a:t>
            </a:r>
          </a:p>
          <a:p>
            <a:pPr>
              <a:buNone/>
            </a:pPr>
            <a:r>
              <a:rPr lang="en-US" dirty="0" smtClean="0"/>
              <a:t>Blood coagulation requires---</a:t>
            </a:r>
          </a:p>
          <a:p>
            <a:r>
              <a:rPr lang="en-US" dirty="0" smtClean="0"/>
              <a:t> Coagulation factor </a:t>
            </a:r>
          </a:p>
          <a:p>
            <a:r>
              <a:rPr lang="en-US" dirty="0" smtClean="0"/>
              <a:t>Platelet</a:t>
            </a:r>
          </a:p>
          <a:p>
            <a:r>
              <a:rPr lang="en-US" dirty="0" smtClean="0"/>
              <a:t> Tissue factor.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steps of blood coagulation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Step– I .   Generation of </a:t>
            </a:r>
            <a:r>
              <a:rPr lang="en-US" dirty="0" err="1" smtClean="0"/>
              <a:t>prothombin</a:t>
            </a:r>
            <a:r>
              <a:rPr lang="en-US" dirty="0" smtClean="0"/>
              <a:t> activator by extrinsic or intrinsic  pathway</a:t>
            </a:r>
          </a:p>
          <a:p>
            <a:r>
              <a:rPr lang="en-US" dirty="0" smtClean="0"/>
              <a:t>Step—II .   </a:t>
            </a:r>
            <a:r>
              <a:rPr lang="en-US" dirty="0" err="1" smtClean="0"/>
              <a:t>Convertion</a:t>
            </a:r>
            <a:r>
              <a:rPr lang="en-US" dirty="0" smtClean="0"/>
              <a:t> of </a:t>
            </a:r>
            <a:r>
              <a:rPr lang="en-US" dirty="0" err="1" smtClean="0"/>
              <a:t>prothombin</a:t>
            </a:r>
            <a:r>
              <a:rPr lang="en-US" dirty="0" smtClean="0"/>
              <a:t> to </a:t>
            </a:r>
            <a:r>
              <a:rPr lang="en-US" dirty="0" err="1" smtClean="0"/>
              <a:t>thombin</a:t>
            </a:r>
            <a:r>
              <a:rPr lang="en-US" dirty="0" smtClean="0"/>
              <a:t> by </a:t>
            </a:r>
            <a:r>
              <a:rPr lang="en-US" dirty="0" err="1" smtClean="0"/>
              <a:t>prothombin</a:t>
            </a:r>
            <a:r>
              <a:rPr lang="en-US" dirty="0" smtClean="0"/>
              <a:t> activator.</a:t>
            </a:r>
          </a:p>
          <a:p>
            <a:r>
              <a:rPr lang="en-US" dirty="0" smtClean="0"/>
              <a:t>Step—III .  </a:t>
            </a:r>
            <a:r>
              <a:rPr lang="en-US" dirty="0" err="1" smtClean="0"/>
              <a:t>Convertion</a:t>
            </a:r>
            <a:r>
              <a:rPr lang="en-US" dirty="0" smtClean="0"/>
              <a:t> of fibrinogen into fibrin </a:t>
            </a:r>
            <a:r>
              <a:rPr lang="en-US" dirty="0" err="1" smtClean="0"/>
              <a:t>byaction</a:t>
            </a:r>
            <a:r>
              <a:rPr lang="en-US" dirty="0" smtClean="0"/>
              <a:t> of thrombin.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</a:t>
            </a:r>
            <a:r>
              <a:rPr lang="en-US" dirty="0" smtClean="0"/>
              <a:t> </a:t>
            </a:r>
            <a:r>
              <a:rPr lang="en-US" dirty="0" err="1" smtClean="0"/>
              <a:t>prothrombin</a:t>
            </a:r>
            <a:r>
              <a:rPr lang="en-US" dirty="0" smtClean="0"/>
              <a:t> activator is formed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Formation of </a:t>
            </a:r>
            <a:r>
              <a:rPr lang="en-US" dirty="0" err="1" smtClean="0"/>
              <a:t>prothrombin</a:t>
            </a:r>
            <a:r>
              <a:rPr lang="en-US" dirty="0" smtClean="0"/>
              <a:t> activator by </a:t>
            </a:r>
            <a:r>
              <a:rPr lang="en-US" dirty="0" smtClean="0"/>
              <a:t>extrinsic or intrinsic  </a:t>
            </a:r>
            <a:r>
              <a:rPr lang="en-US" dirty="0" smtClean="0"/>
              <a:t>pathway.</a:t>
            </a:r>
          </a:p>
          <a:p>
            <a:r>
              <a:rPr lang="en-US" dirty="0" smtClean="0"/>
              <a:t>1. Extrinsic  pathway : It begins with the trauma to the tissue.</a:t>
            </a:r>
          </a:p>
          <a:p>
            <a:r>
              <a:rPr lang="en-US" dirty="0" smtClean="0"/>
              <a:t>2.</a:t>
            </a:r>
            <a:r>
              <a:rPr lang="en-US" dirty="0" smtClean="0"/>
              <a:t> </a:t>
            </a:r>
            <a:r>
              <a:rPr lang="en-US" dirty="0" smtClean="0"/>
              <a:t>Intrinsic  pathway :</a:t>
            </a:r>
            <a:r>
              <a:rPr lang="en-US" dirty="0" smtClean="0"/>
              <a:t> It begins with the trauma to the </a:t>
            </a:r>
            <a:r>
              <a:rPr lang="en-US" dirty="0" smtClean="0"/>
              <a:t>blood itself.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coagulation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Factors </a:t>
            </a:r>
          </a:p>
          <a:p>
            <a:r>
              <a:rPr lang="en-US" dirty="0" smtClean="0"/>
              <a:t> </a:t>
            </a:r>
            <a:r>
              <a:rPr lang="en-US" dirty="0" smtClean="0"/>
              <a:t>I                   Fibrinogen</a:t>
            </a:r>
          </a:p>
          <a:p>
            <a:r>
              <a:rPr lang="en-US" dirty="0" smtClean="0"/>
              <a:t>II                   </a:t>
            </a:r>
            <a:r>
              <a:rPr lang="en-US" dirty="0" err="1" smtClean="0"/>
              <a:t>Prothombin</a:t>
            </a:r>
            <a:endParaRPr lang="en-US" dirty="0" smtClean="0"/>
          </a:p>
          <a:p>
            <a:r>
              <a:rPr lang="en-US" dirty="0" smtClean="0"/>
              <a:t>III                  Tissue factor</a:t>
            </a:r>
          </a:p>
          <a:p>
            <a:r>
              <a:rPr lang="en-US" dirty="0" smtClean="0"/>
              <a:t>IV                  </a:t>
            </a:r>
            <a:r>
              <a:rPr lang="en-US" dirty="0" smtClean="0"/>
              <a:t>Calcium</a:t>
            </a:r>
          </a:p>
          <a:p>
            <a:pPr>
              <a:buNone/>
            </a:pPr>
            <a:r>
              <a:rPr lang="en-US" dirty="0" smtClean="0"/>
              <a:t>Blood </a:t>
            </a:r>
            <a:r>
              <a:rPr lang="en-US" dirty="0" smtClean="0"/>
              <a:t>clotting factors  which are essential for normal blood </a:t>
            </a:r>
            <a:r>
              <a:rPr lang="en-US" dirty="0" err="1" smtClean="0"/>
              <a:t>coagulation.Deficiency</a:t>
            </a:r>
            <a:r>
              <a:rPr lang="en-US" dirty="0" smtClean="0"/>
              <a:t> of these factors causes defective blood coagulation leading to hemorrhagic manifestations.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 bleeding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Bleeding time– It is the time between bleeding starts and stoppage of bleeding.</a:t>
            </a:r>
          </a:p>
          <a:p>
            <a:r>
              <a:rPr lang="en-US" dirty="0" smtClean="0"/>
              <a:t>Normal bleeding time : 3-10 minutes.</a:t>
            </a:r>
          </a:p>
          <a:p>
            <a:r>
              <a:rPr lang="en-US" dirty="0" smtClean="0"/>
              <a:t>2. Clotting time– Time required for coagulation of blood. </a:t>
            </a:r>
          </a:p>
          <a:p>
            <a:r>
              <a:rPr lang="en-US" dirty="0" smtClean="0"/>
              <a:t>Normal </a:t>
            </a:r>
            <a:r>
              <a:rPr lang="en-US" dirty="0" smtClean="0"/>
              <a:t>clotting </a:t>
            </a:r>
            <a:r>
              <a:rPr lang="en-US" dirty="0" smtClean="0"/>
              <a:t>time : </a:t>
            </a:r>
            <a:r>
              <a:rPr lang="en-US" dirty="0" smtClean="0"/>
              <a:t>5-11 minutes.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Prothrombin</a:t>
            </a:r>
            <a:r>
              <a:rPr lang="en-US" dirty="0" smtClean="0"/>
              <a:t> time : </a:t>
            </a:r>
            <a:r>
              <a:rPr lang="en-US" dirty="0" smtClean="0"/>
              <a:t>Time required for </a:t>
            </a:r>
            <a:r>
              <a:rPr lang="en-US" dirty="0" smtClean="0"/>
              <a:t>clotting to take place.</a:t>
            </a:r>
            <a:r>
              <a:rPr lang="en-US" dirty="0" smtClean="0"/>
              <a:t> Normal </a:t>
            </a:r>
            <a:r>
              <a:rPr lang="en-US" dirty="0" smtClean="0"/>
              <a:t>PT </a:t>
            </a:r>
            <a:r>
              <a:rPr lang="en-US" dirty="0" smtClean="0"/>
              <a:t>: </a:t>
            </a:r>
            <a:r>
              <a:rPr lang="en-US" dirty="0" smtClean="0"/>
              <a:t>11-16 sec.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  Blood count</a:t>
            </a:r>
          </a:p>
          <a:p>
            <a:pPr>
              <a:buNone/>
            </a:pPr>
            <a:r>
              <a:rPr lang="en-US" dirty="0" smtClean="0"/>
              <a:t>5.  Peripheral blood film examination. (PBF)</a:t>
            </a:r>
          </a:p>
          <a:p>
            <a:pPr>
              <a:buNone/>
            </a:pPr>
            <a:r>
              <a:rPr lang="en-US" dirty="0" smtClean="0"/>
              <a:t>6.  Activated partial </a:t>
            </a:r>
            <a:r>
              <a:rPr lang="en-US" dirty="0" err="1" smtClean="0"/>
              <a:t>thromboplastin</a:t>
            </a:r>
            <a:r>
              <a:rPr lang="en-US" dirty="0" smtClean="0"/>
              <a:t> time (APTT).</a:t>
            </a:r>
          </a:p>
          <a:p>
            <a:pPr>
              <a:buNone/>
            </a:pPr>
            <a:r>
              <a:rPr lang="en-US" dirty="0" smtClean="0"/>
              <a:t>7.  Thrombin time (TT) 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Purpura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Purpura</a:t>
            </a:r>
            <a:r>
              <a:rPr lang="en-US" dirty="0" smtClean="0"/>
              <a:t> – It is a condition in which there is a tendency to bleed spontaneously from skin mucous membrane and internal organ.</a:t>
            </a:r>
          </a:p>
          <a:p>
            <a:pPr>
              <a:buNone/>
            </a:pPr>
            <a:r>
              <a:rPr lang="en-US" dirty="0" smtClean="0"/>
              <a:t>Types : </a:t>
            </a:r>
          </a:p>
          <a:p>
            <a:r>
              <a:rPr lang="en-US" dirty="0" smtClean="0"/>
              <a:t>Thrombocytopenic </a:t>
            </a:r>
            <a:r>
              <a:rPr lang="en-US" dirty="0" err="1" smtClean="0"/>
              <a:t>purpura</a:t>
            </a:r>
            <a:endParaRPr lang="en-US" dirty="0" smtClean="0"/>
          </a:p>
          <a:p>
            <a:r>
              <a:rPr lang="en-US" dirty="0" smtClean="0"/>
              <a:t>Non thrombocytopenic </a:t>
            </a:r>
            <a:r>
              <a:rPr lang="en-US" dirty="0" err="1" smtClean="0"/>
              <a:t>purpura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Hemophilia : Hemophilia is an inherited sex linked disease. </a:t>
            </a:r>
          </a:p>
          <a:p>
            <a:pPr>
              <a:buNone/>
            </a:pPr>
            <a:r>
              <a:rPr lang="en-US" dirty="0" smtClean="0"/>
              <a:t>Types</a:t>
            </a:r>
          </a:p>
          <a:p>
            <a:r>
              <a:rPr lang="en-US" dirty="0" smtClean="0"/>
              <a:t>Hemophilia A – Factor VIII deficiency.</a:t>
            </a:r>
          </a:p>
          <a:p>
            <a:r>
              <a:rPr lang="en-US" dirty="0" smtClean="0"/>
              <a:t> Hemophilia B </a:t>
            </a:r>
            <a:r>
              <a:rPr lang="en-US" dirty="0" smtClean="0"/>
              <a:t>– Factor </a:t>
            </a:r>
            <a:r>
              <a:rPr lang="en-US" dirty="0" smtClean="0"/>
              <a:t>IX </a:t>
            </a:r>
            <a:r>
              <a:rPr lang="en-US" dirty="0" smtClean="0"/>
              <a:t>deficiency.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Aetiological</a:t>
            </a:r>
            <a:r>
              <a:rPr lang="en-US" dirty="0" smtClean="0"/>
              <a:t> classification of </a:t>
            </a:r>
            <a:r>
              <a:rPr lang="en-US" dirty="0" err="1" smtClean="0"/>
              <a:t>anaemia</a:t>
            </a:r>
            <a:r>
              <a:rPr lang="en-US" dirty="0" smtClean="0"/>
              <a:t> –</a:t>
            </a:r>
          </a:p>
          <a:p>
            <a:r>
              <a:rPr lang="en-US" dirty="0" smtClean="0"/>
              <a:t>1.Iron deficiency </a:t>
            </a:r>
            <a:r>
              <a:rPr lang="en-US" dirty="0" err="1" smtClean="0"/>
              <a:t>anaemia</a:t>
            </a:r>
            <a:endParaRPr lang="en-US" dirty="0" smtClean="0"/>
          </a:p>
          <a:p>
            <a:r>
              <a:rPr lang="en-US" dirty="0" smtClean="0"/>
              <a:t>2. Blood loss </a:t>
            </a:r>
            <a:r>
              <a:rPr lang="en-US" dirty="0" err="1" smtClean="0"/>
              <a:t>anaemia</a:t>
            </a:r>
            <a:endParaRPr lang="en-US" dirty="0" smtClean="0"/>
          </a:p>
          <a:p>
            <a:r>
              <a:rPr lang="en-US" dirty="0" smtClean="0"/>
              <a:t>3.Aplastic </a:t>
            </a:r>
            <a:r>
              <a:rPr lang="en-US" dirty="0" err="1" smtClean="0"/>
              <a:t>anaemia</a:t>
            </a:r>
            <a:endParaRPr lang="en-US" dirty="0" smtClean="0"/>
          </a:p>
          <a:p>
            <a:r>
              <a:rPr lang="en-US" dirty="0" smtClean="0"/>
              <a:t>4.Megaloblastic </a:t>
            </a:r>
            <a:r>
              <a:rPr lang="en-US" dirty="0" err="1" smtClean="0"/>
              <a:t>anaemia</a:t>
            </a:r>
            <a:endParaRPr lang="en-US" dirty="0" smtClean="0"/>
          </a:p>
          <a:p>
            <a:r>
              <a:rPr lang="en-US" dirty="0" smtClean="0"/>
              <a:t>5.Hemolytic </a:t>
            </a:r>
            <a:r>
              <a:rPr lang="en-US" dirty="0" err="1" smtClean="0"/>
              <a:t>anaemia</a:t>
            </a:r>
            <a:r>
              <a:rPr lang="en-US" dirty="0" smtClean="0"/>
              <a:t>  </a:t>
            </a:r>
          </a:p>
          <a:p>
            <a:r>
              <a:rPr lang="en-US" dirty="0" smtClean="0"/>
              <a:t>6. Nutritional </a:t>
            </a:r>
            <a:r>
              <a:rPr lang="en-US" dirty="0" err="1" smtClean="0"/>
              <a:t>anaemia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</a:t>
            </a:r>
            <a:r>
              <a:rPr lang="en-US" dirty="0" smtClean="0"/>
              <a:t>Donors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persons with  type  O blood group are Universal Donor’s because they lack of ‛A’ &amp; ‛B’ antigens and type ‛O’ blood can given to anyone without producing a transfusion reaction due to ABO incompatibility.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4.Regulation of blood pressure.</a:t>
            </a:r>
          </a:p>
          <a:p>
            <a:pPr>
              <a:buNone/>
            </a:pPr>
            <a:r>
              <a:rPr lang="en-US" dirty="0" smtClean="0"/>
              <a:t>5. Regulation of acid base balance.</a:t>
            </a:r>
          </a:p>
          <a:p>
            <a:pPr>
              <a:buNone/>
            </a:pPr>
            <a:r>
              <a:rPr lang="en-US" dirty="0" smtClean="0"/>
              <a:t>6. Regulation of water &amp; electrolytes balance.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</a:t>
            </a:r>
            <a:r>
              <a:rPr lang="en-US" dirty="0" smtClean="0"/>
              <a:t>recipients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persons with  type </a:t>
            </a:r>
            <a:r>
              <a:rPr lang="en-US" dirty="0" smtClean="0"/>
              <a:t>AB </a:t>
            </a:r>
            <a:r>
              <a:rPr lang="en-US" dirty="0" smtClean="0"/>
              <a:t>blood group are Universal </a:t>
            </a:r>
            <a:r>
              <a:rPr lang="en-US" dirty="0" smtClean="0"/>
              <a:t>recipients </a:t>
            </a:r>
            <a:r>
              <a:rPr lang="en-US" dirty="0" smtClean="0"/>
              <a:t>because they </a:t>
            </a:r>
            <a:r>
              <a:rPr lang="en-US" dirty="0" smtClean="0"/>
              <a:t>have no circulating agglutinin and can be given blood of any type without developing a transfusion</a:t>
            </a:r>
            <a:r>
              <a:rPr lang="en-US" dirty="0" smtClean="0"/>
              <a:t> reaction due to ABO </a:t>
            </a:r>
            <a:r>
              <a:rPr lang="en-US" dirty="0" smtClean="0"/>
              <a:t>incompatibility.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Indications of blood transfusion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Blood loss due to—</a:t>
            </a:r>
          </a:p>
          <a:p>
            <a:r>
              <a:rPr lang="en-US" dirty="0" smtClean="0"/>
              <a:t> </a:t>
            </a:r>
            <a:r>
              <a:rPr lang="en-US" dirty="0" smtClean="0"/>
              <a:t>Trauma</a:t>
            </a:r>
          </a:p>
          <a:p>
            <a:r>
              <a:rPr lang="en-US" dirty="0" smtClean="0"/>
              <a:t>Acute GIT bleeding</a:t>
            </a:r>
          </a:p>
          <a:p>
            <a:r>
              <a:rPr lang="en-US" dirty="0" smtClean="0"/>
              <a:t>Blood loss from respiratory tract</a:t>
            </a:r>
          </a:p>
          <a:p>
            <a:r>
              <a:rPr lang="en-US" dirty="0" smtClean="0"/>
              <a:t>Major surgery</a:t>
            </a:r>
          </a:p>
          <a:p>
            <a:r>
              <a:rPr lang="en-US" dirty="0" smtClean="0"/>
              <a:t>Hemorrhagic fever e.g. dengue. </a:t>
            </a:r>
          </a:p>
          <a:p>
            <a:r>
              <a:rPr lang="en-US" dirty="0" smtClean="0"/>
              <a:t>Iron deficiency </a:t>
            </a:r>
            <a:r>
              <a:rPr lang="en-US" dirty="0" err="1" smtClean="0"/>
              <a:t>anaemia</a:t>
            </a:r>
            <a:endParaRPr lang="en-US" dirty="0" smtClean="0"/>
          </a:p>
          <a:p>
            <a:r>
              <a:rPr lang="en-US" dirty="0" err="1" smtClean="0"/>
              <a:t>Thalassemia</a:t>
            </a:r>
            <a:endParaRPr lang="en-US" dirty="0" smtClean="0"/>
          </a:p>
          <a:p>
            <a:r>
              <a:rPr lang="en-US" dirty="0" smtClean="0"/>
              <a:t>Malignancy</a:t>
            </a:r>
          </a:p>
          <a:p>
            <a:r>
              <a:rPr lang="en-US" dirty="0" smtClean="0"/>
              <a:t>Severe burn</a:t>
            </a:r>
          </a:p>
          <a:p>
            <a:r>
              <a:rPr lang="en-US" dirty="0" smtClean="0"/>
              <a:t>Patient with leukemia</a:t>
            </a:r>
          </a:p>
          <a:p>
            <a:r>
              <a:rPr lang="en-US" dirty="0" smtClean="0"/>
              <a:t>Hemophilia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Hb</a:t>
            </a:r>
            <a:r>
              <a:rPr lang="en-US" dirty="0" smtClean="0"/>
              <a:t> %</a:t>
            </a:r>
          </a:p>
          <a:p>
            <a:r>
              <a:rPr lang="en-US" dirty="0" smtClean="0"/>
              <a:t>ESR</a:t>
            </a:r>
          </a:p>
          <a:p>
            <a:r>
              <a:rPr lang="en-US" dirty="0" smtClean="0"/>
              <a:t>Total count of WBC</a:t>
            </a:r>
          </a:p>
          <a:p>
            <a:r>
              <a:rPr lang="en-US" dirty="0" smtClean="0"/>
              <a:t>Differential count of WBC</a:t>
            </a:r>
          </a:p>
          <a:p>
            <a:r>
              <a:rPr lang="en-US" dirty="0" smtClean="0"/>
              <a:t>Total count of RBC</a:t>
            </a:r>
          </a:p>
          <a:p>
            <a:r>
              <a:rPr lang="en-US" dirty="0" smtClean="0"/>
              <a:t>Platelet count</a:t>
            </a:r>
          </a:p>
          <a:p>
            <a:r>
              <a:rPr lang="en-US" dirty="0" smtClean="0"/>
              <a:t>MCV</a:t>
            </a:r>
          </a:p>
          <a:p>
            <a:r>
              <a:rPr lang="en-US" dirty="0" smtClean="0"/>
              <a:t>MCH</a:t>
            </a:r>
          </a:p>
          <a:p>
            <a:r>
              <a:rPr lang="en-US" dirty="0" smtClean="0"/>
              <a:t>MCHC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a clinical condition characterized by yellow coloration of sclera skin and mucous membrane due to increase </a:t>
            </a:r>
            <a:r>
              <a:rPr lang="en-US" dirty="0" err="1" smtClean="0"/>
              <a:t>bilirubin</a:t>
            </a:r>
            <a:r>
              <a:rPr lang="en-US" dirty="0" smtClean="0"/>
              <a:t> concentration in body fluid above normal.</a:t>
            </a:r>
          </a:p>
          <a:p>
            <a:r>
              <a:rPr lang="en-US" dirty="0" smtClean="0"/>
              <a:t>Normal </a:t>
            </a:r>
            <a:r>
              <a:rPr lang="en-US" dirty="0" err="1" smtClean="0"/>
              <a:t>bilirubin</a:t>
            </a:r>
            <a:r>
              <a:rPr lang="en-US" dirty="0" smtClean="0"/>
              <a:t> concentration—</a:t>
            </a:r>
          </a:p>
          <a:p>
            <a:r>
              <a:rPr lang="en-US" dirty="0" smtClean="0"/>
              <a:t>0.2- 1.2mg/dl</a:t>
            </a:r>
          </a:p>
          <a:p>
            <a:r>
              <a:rPr lang="en-US" dirty="0" smtClean="0"/>
              <a:t>Clinical </a:t>
            </a:r>
            <a:r>
              <a:rPr lang="en-US" dirty="0" err="1" smtClean="0"/>
              <a:t>jundice</a:t>
            </a:r>
            <a:r>
              <a:rPr lang="en-US" dirty="0" smtClean="0"/>
              <a:t> – When </a:t>
            </a:r>
            <a:r>
              <a:rPr lang="en-US" dirty="0" err="1" smtClean="0"/>
              <a:t>bilirubin</a:t>
            </a:r>
            <a:r>
              <a:rPr lang="en-US" dirty="0" smtClean="0"/>
              <a:t> in plasma exceeds 3 mg/dl</a:t>
            </a:r>
          </a:p>
          <a:p>
            <a:r>
              <a:rPr lang="en-US" dirty="0" smtClean="0"/>
              <a:t>Latent </a:t>
            </a:r>
            <a:r>
              <a:rPr lang="en-US" dirty="0" err="1" smtClean="0"/>
              <a:t>jundice</a:t>
            </a:r>
            <a:r>
              <a:rPr lang="en-US" dirty="0" smtClean="0"/>
              <a:t> – Clinically there is no </a:t>
            </a:r>
            <a:r>
              <a:rPr lang="en-US" dirty="0" err="1" smtClean="0"/>
              <a:t>jundice</a:t>
            </a:r>
            <a:r>
              <a:rPr lang="en-US" dirty="0" smtClean="0"/>
              <a:t> but serum </a:t>
            </a:r>
            <a:r>
              <a:rPr lang="en-US" dirty="0" err="1" smtClean="0"/>
              <a:t>bilirubin</a:t>
            </a:r>
            <a:r>
              <a:rPr lang="en-US" dirty="0" smtClean="0"/>
              <a:t> is more than normal and &lt;3mg/dl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Hemolytic jaundice</a:t>
            </a:r>
          </a:p>
          <a:p>
            <a:r>
              <a:rPr lang="en-US" dirty="0" err="1" smtClean="0"/>
              <a:t>Hepatocellular</a:t>
            </a:r>
            <a:r>
              <a:rPr lang="en-US" dirty="0" smtClean="0"/>
              <a:t> jaundice</a:t>
            </a:r>
          </a:p>
          <a:p>
            <a:r>
              <a:rPr lang="en-US" dirty="0" smtClean="0"/>
              <a:t>Obstructive jaundice.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Hormones of kidney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a) Formation of erythropoietin</a:t>
            </a:r>
          </a:p>
          <a:p>
            <a:pPr>
              <a:buNone/>
            </a:pPr>
            <a:r>
              <a:rPr lang="en-US" dirty="0" smtClean="0"/>
              <a:t>b) It secrete </a:t>
            </a:r>
            <a:r>
              <a:rPr lang="en-US" dirty="0" err="1" smtClean="0"/>
              <a:t>renin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c) Formation of active form of vitamin D. </a:t>
            </a:r>
          </a:p>
          <a:p>
            <a:r>
              <a:rPr lang="en-US" dirty="0" smtClean="0"/>
              <a:t>Hormones acts on kidney –</a:t>
            </a:r>
          </a:p>
          <a:p>
            <a:pPr>
              <a:buNone/>
            </a:pPr>
            <a:r>
              <a:rPr lang="en-US" dirty="0" smtClean="0"/>
              <a:t>                             Parathyroid hormone</a:t>
            </a:r>
          </a:p>
          <a:p>
            <a:pPr>
              <a:buNone/>
            </a:pPr>
            <a:r>
              <a:rPr lang="en-US" dirty="0" smtClean="0"/>
              <a:t>                             </a:t>
            </a:r>
            <a:r>
              <a:rPr lang="en-US" dirty="0" err="1" smtClean="0"/>
              <a:t>Aldosterone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ADH</a:t>
            </a:r>
          </a:p>
          <a:p>
            <a:pPr>
              <a:buNone/>
            </a:pPr>
            <a:r>
              <a:rPr lang="en-US" dirty="0" smtClean="0"/>
              <a:t>                             </a:t>
            </a:r>
            <a:r>
              <a:rPr lang="en-US" dirty="0" err="1" smtClean="0"/>
              <a:t>Calcitonin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ANP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Nephron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Nephron is the structural and functional unit of kidney.</a:t>
            </a:r>
          </a:p>
          <a:p>
            <a:pPr>
              <a:buNone/>
            </a:pPr>
            <a:r>
              <a:rPr lang="en-US" dirty="0" smtClean="0"/>
              <a:t>Classification –</a:t>
            </a:r>
          </a:p>
          <a:p>
            <a:pPr>
              <a:buNone/>
            </a:pPr>
            <a:r>
              <a:rPr lang="en-US" dirty="0" smtClean="0"/>
              <a:t>1. Cortical nephron (85%)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Juxtamedullary</a:t>
            </a:r>
            <a:r>
              <a:rPr lang="en-US" dirty="0" smtClean="0"/>
              <a:t> nephron (15%)</a:t>
            </a:r>
          </a:p>
          <a:p>
            <a:pPr>
              <a:buNone/>
            </a:pPr>
            <a:r>
              <a:rPr lang="en-US" dirty="0" smtClean="0"/>
              <a:t>Parts—</a:t>
            </a:r>
          </a:p>
          <a:p>
            <a:pPr>
              <a:buNone/>
            </a:pPr>
            <a:r>
              <a:rPr lang="en-US" dirty="0" smtClean="0"/>
              <a:t>1. Renal corpuscle</a:t>
            </a:r>
          </a:p>
          <a:p>
            <a:pPr>
              <a:buNone/>
            </a:pPr>
            <a:r>
              <a:rPr lang="en-US" dirty="0" smtClean="0"/>
              <a:t>a) </a:t>
            </a:r>
            <a:r>
              <a:rPr lang="en-US" dirty="0" err="1" smtClean="0"/>
              <a:t>Glomerulus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b) Bowman's capsule.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Renal tubule—</a:t>
            </a:r>
          </a:p>
          <a:p>
            <a:pPr>
              <a:buNone/>
            </a:pPr>
            <a:r>
              <a:rPr lang="en-US" dirty="0" smtClean="0"/>
              <a:t>a) Proximal convoluted tubule</a:t>
            </a:r>
          </a:p>
          <a:p>
            <a:pPr>
              <a:buNone/>
            </a:pPr>
            <a:r>
              <a:rPr lang="en-US" dirty="0" smtClean="0"/>
              <a:t>b) Descending limb of loop of </a:t>
            </a:r>
            <a:r>
              <a:rPr lang="en-US" dirty="0" err="1" smtClean="0"/>
              <a:t>henle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c) Ascending limb of loop of </a:t>
            </a:r>
            <a:r>
              <a:rPr lang="en-US" dirty="0" err="1" smtClean="0"/>
              <a:t>henle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d) Distal convoluted tubule</a:t>
            </a:r>
          </a:p>
          <a:p>
            <a:pPr>
              <a:buNone/>
            </a:pPr>
            <a:r>
              <a:rPr lang="en-US" dirty="0" smtClean="0"/>
              <a:t>e) Collecting tubule.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nephron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Formation of urine.</a:t>
            </a:r>
          </a:p>
          <a:p>
            <a:r>
              <a:rPr lang="en-US" dirty="0" err="1" smtClean="0"/>
              <a:t>Reabsorption</a:t>
            </a:r>
            <a:r>
              <a:rPr lang="en-US" dirty="0" smtClean="0"/>
              <a:t> of wanted substances.</a:t>
            </a:r>
          </a:p>
          <a:p>
            <a:r>
              <a:rPr lang="en-US" dirty="0" smtClean="0"/>
              <a:t>Excretion of unwanted substances.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of urine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Glomerular</a:t>
            </a:r>
            <a:r>
              <a:rPr lang="en-US" dirty="0" smtClean="0"/>
              <a:t> filtration.</a:t>
            </a:r>
          </a:p>
          <a:p>
            <a:r>
              <a:rPr lang="en-US" dirty="0" smtClean="0"/>
              <a:t>Tubular </a:t>
            </a:r>
            <a:r>
              <a:rPr lang="en-US" dirty="0" err="1" smtClean="0"/>
              <a:t>Reabsorption</a:t>
            </a:r>
            <a:r>
              <a:rPr lang="en-US" dirty="0" smtClean="0"/>
              <a:t> .</a:t>
            </a:r>
          </a:p>
          <a:p>
            <a:r>
              <a:rPr lang="en-US" dirty="0" smtClean="0"/>
              <a:t>Tubular secretion.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1705</Words>
  <Application>Microsoft Office PowerPoint</Application>
  <PresentationFormat>On-screen Show (4:3)</PresentationFormat>
  <Paragraphs>285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What is urinary system</vt:lpstr>
      <vt:lpstr>Functions of different parts</vt:lpstr>
      <vt:lpstr>Functions of kidney</vt:lpstr>
      <vt:lpstr>Slide 4</vt:lpstr>
      <vt:lpstr>Hormones of kidney</vt:lpstr>
      <vt:lpstr>Nephron</vt:lpstr>
      <vt:lpstr>Slide 7</vt:lpstr>
      <vt:lpstr>Functions of nephron</vt:lpstr>
      <vt:lpstr>Mechanism of urine formation</vt:lpstr>
      <vt:lpstr>Glomerular filtration rate (GFR)</vt:lpstr>
      <vt:lpstr>Glomerular filtrate Vs Urine</vt:lpstr>
      <vt:lpstr>Normal characteristics of urine</vt:lpstr>
      <vt:lpstr>Chemical characteristics of  normal urine</vt:lpstr>
      <vt:lpstr>Renal function tests</vt:lpstr>
      <vt:lpstr>Slide 15</vt:lpstr>
      <vt:lpstr>Slide 16</vt:lpstr>
      <vt:lpstr> How can we diagnose protein in urine ?</vt:lpstr>
      <vt:lpstr>Slide 18</vt:lpstr>
      <vt:lpstr>Blood</vt:lpstr>
      <vt:lpstr>Slide 20</vt:lpstr>
      <vt:lpstr>Slide 21</vt:lpstr>
      <vt:lpstr>Functions of blood</vt:lpstr>
      <vt:lpstr>Slide 23</vt:lpstr>
      <vt:lpstr>Cellular elements of human blood with their values: </vt:lpstr>
      <vt:lpstr>Difference between plasma and serum </vt:lpstr>
      <vt:lpstr>Hemopoisesis:</vt:lpstr>
      <vt:lpstr>Coagulation factor</vt:lpstr>
      <vt:lpstr>Slide 28</vt:lpstr>
      <vt:lpstr>Vtamin K dependent clotting factor</vt:lpstr>
      <vt:lpstr>Slide 30</vt:lpstr>
      <vt:lpstr>Basic steps of blood coagulation</vt:lpstr>
      <vt:lpstr>How prothrombin activator is formed  </vt:lpstr>
      <vt:lpstr>Essential coagulation factor</vt:lpstr>
      <vt:lpstr>Test for bleeding disorders</vt:lpstr>
      <vt:lpstr>Slide 35</vt:lpstr>
      <vt:lpstr>Slide 36</vt:lpstr>
      <vt:lpstr>Slide 37</vt:lpstr>
      <vt:lpstr>Slide 38</vt:lpstr>
      <vt:lpstr>Universal Donors</vt:lpstr>
      <vt:lpstr>Universal recipients</vt:lpstr>
      <vt:lpstr>Indications of blood transfusion</vt:lpstr>
      <vt:lpstr>CBC</vt:lpstr>
      <vt:lpstr>Jundice</vt:lpstr>
      <vt:lpstr>Types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renal system</dc:title>
  <dc:creator>user</dc:creator>
  <cp:lastModifiedBy>user</cp:lastModifiedBy>
  <cp:revision>88</cp:revision>
  <dcterms:created xsi:type="dcterms:W3CDTF">2016-09-03T13:12:46Z</dcterms:created>
  <dcterms:modified xsi:type="dcterms:W3CDTF">2016-10-19T14:48:11Z</dcterms:modified>
</cp:coreProperties>
</file>