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2635-75A5-4629-A5F4-D9BBA9874BB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1BAD-895F-4192-A0AF-FF5B79FCB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system of 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cardiac conducting system consists of myocardium that is specialized for initiation and conduction of the cardiac impulse. This is called </a:t>
            </a:r>
            <a:r>
              <a:rPr lang="en-US" dirty="0" err="1" smtClean="0"/>
              <a:t>junctional</a:t>
            </a:r>
            <a:r>
              <a:rPr lang="en-US" dirty="0" smtClean="0"/>
              <a:t> tissue of the heart.</a:t>
            </a:r>
          </a:p>
          <a:p>
            <a:r>
              <a:rPr lang="en-US" dirty="0" smtClean="0"/>
              <a:t> The  conducting system  is organized into four basic components : </a:t>
            </a:r>
          </a:p>
          <a:p>
            <a:r>
              <a:rPr lang="en-US" dirty="0" smtClean="0"/>
              <a:t>1. Sino- </a:t>
            </a:r>
            <a:r>
              <a:rPr lang="en-US" dirty="0" err="1" smtClean="0"/>
              <a:t>atrial</a:t>
            </a:r>
            <a:r>
              <a:rPr lang="en-US" dirty="0" smtClean="0"/>
              <a:t> node ( SA node 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Atrio</a:t>
            </a:r>
            <a:r>
              <a:rPr lang="en-US" dirty="0" smtClean="0"/>
              <a:t>- ventricular node ( AV node)</a:t>
            </a:r>
          </a:p>
          <a:p>
            <a:r>
              <a:rPr lang="en-US" dirty="0" smtClean="0"/>
              <a:t>3.Atrioventricular bundle with its right and left bundle branches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Purkinji</a:t>
            </a:r>
            <a:r>
              <a:rPr lang="en-US" dirty="0" smtClean="0"/>
              <a:t> </a:t>
            </a:r>
            <a:r>
              <a:rPr lang="en-US" dirty="0" err="1" smtClean="0"/>
              <a:t>fibres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during cardiac cycle: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during cardiac cycle: </a:t>
            </a:r>
          </a:p>
          <a:p>
            <a:pPr>
              <a:buNone/>
            </a:pPr>
            <a:r>
              <a:rPr lang="en-US" dirty="0" smtClean="0"/>
              <a:t>  1. Electrical changes </a:t>
            </a:r>
            <a:r>
              <a:rPr lang="en-US" dirty="0" err="1" smtClean="0"/>
              <a:t>e.g</a:t>
            </a:r>
            <a:r>
              <a:rPr lang="en-US" dirty="0" smtClean="0"/>
              <a:t> electrocardiogram</a:t>
            </a:r>
          </a:p>
          <a:p>
            <a:pPr>
              <a:buNone/>
            </a:pPr>
            <a:r>
              <a:rPr lang="en-US" dirty="0" smtClean="0"/>
              <a:t>  2. Pressure changes in the atria and ventricles and aorta and pulmonary artery. </a:t>
            </a:r>
          </a:p>
          <a:p>
            <a:pPr>
              <a:buNone/>
            </a:pPr>
            <a:r>
              <a:rPr lang="en-US" dirty="0" smtClean="0"/>
              <a:t> 3. Volume changes</a:t>
            </a:r>
          </a:p>
          <a:p>
            <a:pPr>
              <a:buNone/>
            </a:pPr>
            <a:r>
              <a:rPr lang="en-US" dirty="0" smtClean="0"/>
              <a:t> 4. Generation of heart sounds </a:t>
            </a:r>
            <a:r>
              <a:rPr lang="en-US" dirty="0" err="1" smtClean="0"/>
              <a:t>e.g</a:t>
            </a:r>
            <a:r>
              <a:rPr lang="en-US" dirty="0" smtClean="0"/>
              <a:t> . Phonocardiogram</a:t>
            </a:r>
          </a:p>
          <a:p>
            <a:pPr>
              <a:buNone/>
            </a:pPr>
            <a:r>
              <a:rPr lang="en-US" dirty="0" smtClean="0"/>
              <a:t> 5. Appearance of heartbeats and pulse wave.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Cardiac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Factors influencing cardiac output : </a:t>
            </a:r>
          </a:p>
          <a:p>
            <a:r>
              <a:rPr lang="en-US" dirty="0" smtClean="0"/>
              <a:t>Age -- </a:t>
            </a:r>
            <a:r>
              <a:rPr lang="en-US" dirty="0" smtClean="0"/>
              <a:t>↑ Age ↑ CO.</a:t>
            </a:r>
          </a:p>
          <a:p>
            <a:r>
              <a:rPr lang="en-US" dirty="0" smtClean="0"/>
              <a:t>Sex – 10 % less in female than male.</a:t>
            </a:r>
          </a:p>
          <a:p>
            <a:r>
              <a:rPr lang="en-US" dirty="0" smtClean="0"/>
              <a:t>Surface area -- ↑ more surface area ↑ CO.</a:t>
            </a:r>
          </a:p>
          <a:p>
            <a:r>
              <a:rPr lang="en-US" dirty="0" smtClean="0"/>
              <a:t>Posture -- </a:t>
            </a:r>
            <a:r>
              <a:rPr lang="en-US" dirty="0" smtClean="0"/>
              <a:t>↑ CO in sitting &amp; lying position than in standing posture.</a:t>
            </a:r>
          </a:p>
          <a:p>
            <a:r>
              <a:rPr lang="en-US" dirty="0" smtClean="0"/>
              <a:t>Exercise –  </a:t>
            </a:r>
            <a:r>
              <a:rPr lang="en-US" dirty="0" smtClean="0"/>
              <a:t>↑ CO..</a:t>
            </a:r>
          </a:p>
          <a:p>
            <a:r>
              <a:rPr lang="en-US" dirty="0" smtClean="0"/>
              <a:t>Emotion -- </a:t>
            </a:r>
            <a:r>
              <a:rPr lang="en-US" dirty="0" smtClean="0"/>
              <a:t>↑ CO.</a:t>
            </a:r>
          </a:p>
          <a:p>
            <a:r>
              <a:rPr lang="en-US" dirty="0" smtClean="0"/>
              <a:t>Temperature -- </a:t>
            </a:r>
            <a:r>
              <a:rPr lang="en-US" dirty="0" smtClean="0"/>
              <a:t>↑ </a:t>
            </a:r>
            <a:r>
              <a:rPr lang="en-US" dirty="0" err="1" smtClean="0"/>
              <a:t>temparature</a:t>
            </a:r>
            <a:r>
              <a:rPr lang="en-US" dirty="0" smtClean="0"/>
              <a:t> ↑heart rate</a:t>
            </a:r>
            <a:r>
              <a:rPr lang="en-US" dirty="0" smtClean="0"/>
              <a:t> </a:t>
            </a:r>
            <a:r>
              <a:rPr lang="en-US" dirty="0" smtClean="0"/>
              <a:t>↑ CO.</a:t>
            </a:r>
          </a:p>
          <a:p>
            <a:r>
              <a:rPr lang="en-US" dirty="0" err="1" smtClean="0"/>
              <a:t>Pragnancy</a:t>
            </a:r>
            <a:r>
              <a:rPr lang="en-US" dirty="0" smtClean="0"/>
              <a:t> -- </a:t>
            </a:r>
            <a:r>
              <a:rPr lang="en-US" dirty="0" smtClean="0"/>
              <a:t>↑ CO.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Pathological:</a:t>
            </a:r>
            <a:r>
              <a:rPr lang="en-US" dirty="0" smtClean="0"/>
              <a:t> ↑ CO in </a:t>
            </a:r>
          </a:p>
          <a:p>
            <a:pPr>
              <a:buNone/>
            </a:pPr>
            <a:r>
              <a:rPr lang="en-US" dirty="0" smtClean="0"/>
              <a:t>                             Hyperthyroidism</a:t>
            </a:r>
          </a:p>
          <a:p>
            <a:pPr>
              <a:buNone/>
            </a:pPr>
            <a:r>
              <a:rPr lang="en-US" dirty="0" smtClean="0"/>
              <a:t>                             Anemia</a:t>
            </a:r>
          </a:p>
          <a:p>
            <a:pPr>
              <a:buNone/>
            </a:pPr>
            <a:r>
              <a:rPr lang="en-US" dirty="0" smtClean="0"/>
              <a:t>                             Fever etc.</a:t>
            </a:r>
          </a:p>
          <a:p>
            <a:r>
              <a:rPr lang="en-US" dirty="0" smtClean="0"/>
              <a:t>↓ CO in –Hypothyroidism</a:t>
            </a:r>
          </a:p>
          <a:p>
            <a:pPr>
              <a:buNone/>
            </a:pPr>
            <a:r>
              <a:rPr lang="en-US" dirty="0" smtClean="0"/>
              <a:t>                      Hemorrhage</a:t>
            </a:r>
          </a:p>
          <a:p>
            <a:pPr>
              <a:buNone/>
            </a:pPr>
            <a:r>
              <a:rPr lang="en-US" dirty="0" smtClean="0"/>
              <a:t>                      CCF</a:t>
            </a:r>
          </a:p>
          <a:p>
            <a:pPr>
              <a:buNone/>
            </a:pPr>
            <a:r>
              <a:rPr lang="en-US" dirty="0" smtClean="0"/>
              <a:t>                      Shock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Pacemaker--- A specialized cell or group of cells that automatically generate impulse  that may spread to other parts of the heart is called pacemaker.</a:t>
            </a:r>
          </a:p>
          <a:p>
            <a:r>
              <a:rPr lang="en-US" dirty="0" smtClean="0"/>
              <a:t>Pacemaker  tissue of  the heart : </a:t>
            </a:r>
          </a:p>
          <a:p>
            <a:r>
              <a:rPr lang="en-US" dirty="0" smtClean="0"/>
              <a:t>1. SA node</a:t>
            </a:r>
          </a:p>
          <a:p>
            <a:r>
              <a:rPr lang="en-US" dirty="0" smtClean="0"/>
              <a:t>2. AV node</a:t>
            </a:r>
          </a:p>
          <a:p>
            <a:r>
              <a:rPr lang="en-US" dirty="0" smtClean="0"/>
              <a:t>3.Purkinjie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 node is called pacemaker of heart. It produces 70-80 impulse per </a:t>
            </a:r>
            <a:r>
              <a:rPr lang="en-US" dirty="0" err="1" smtClean="0"/>
              <a:t>minutewhich</a:t>
            </a:r>
            <a:r>
              <a:rPr lang="en-US" dirty="0" smtClean="0"/>
              <a:t> </a:t>
            </a:r>
            <a:r>
              <a:rPr lang="en-US" dirty="0" err="1" smtClean="0"/>
              <a:t>concides</a:t>
            </a:r>
            <a:r>
              <a:rPr lang="en-US" dirty="0" smtClean="0"/>
              <a:t> with heart rate.</a:t>
            </a:r>
          </a:p>
          <a:p>
            <a:r>
              <a:rPr lang="en-US" dirty="0" smtClean="0"/>
              <a:t>SA node is called pacemaker as -</a:t>
            </a:r>
          </a:p>
          <a:p>
            <a:r>
              <a:rPr lang="en-US" dirty="0" smtClean="0"/>
              <a:t>1. It generate cardiac impulse at first.</a:t>
            </a:r>
          </a:p>
          <a:p>
            <a:r>
              <a:rPr lang="en-US" dirty="0" smtClean="0"/>
              <a:t>2. It maintains normal cardiac rhythm.</a:t>
            </a:r>
          </a:p>
          <a:p>
            <a:r>
              <a:rPr lang="en-US" dirty="0" smtClean="0"/>
              <a:t>3.The rate and rhythm originated by SA node is higher than that of any other part of the heart.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SA node fails to generate impulse, the AV node becomes the pace maker and produces impulse at its own rate of 40-60 impulse per minute.</a:t>
            </a:r>
          </a:p>
          <a:p>
            <a:r>
              <a:rPr lang="en-US" dirty="0" smtClean="0"/>
              <a:t>So , AV node is called reserve pacemaker.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Heart muscle – also called cardiac muscle. Cardiac muscles are involuntary </a:t>
            </a:r>
            <a:r>
              <a:rPr lang="en-US" dirty="0" err="1" smtClean="0"/>
              <a:t>straighted</a:t>
            </a:r>
            <a:r>
              <a:rPr lang="en-US" dirty="0" smtClean="0"/>
              <a:t> muscle – called myocardium.</a:t>
            </a:r>
          </a:p>
          <a:p>
            <a:r>
              <a:rPr lang="en-US" dirty="0" smtClean="0"/>
              <a:t>Heart composed of three separate groups of muscle ---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Atrial</a:t>
            </a:r>
            <a:r>
              <a:rPr lang="en-US" dirty="0" smtClean="0"/>
              <a:t> muscle</a:t>
            </a:r>
          </a:p>
          <a:p>
            <a:pPr>
              <a:buNone/>
            </a:pPr>
            <a:r>
              <a:rPr lang="en-US" dirty="0" smtClean="0"/>
              <a:t>2. Ventricular muscle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Junctional</a:t>
            </a:r>
            <a:r>
              <a:rPr lang="en-US" dirty="0" smtClean="0"/>
              <a:t> tissues/ specialized conductive muscle.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system of 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cardiac conducting system consists of myocardium that is specialized for initiation and conduction of the cardiac impulse. This is called </a:t>
            </a:r>
            <a:r>
              <a:rPr lang="en-US" dirty="0" err="1" smtClean="0"/>
              <a:t>junctional</a:t>
            </a:r>
            <a:r>
              <a:rPr lang="en-US" dirty="0" smtClean="0"/>
              <a:t> tissue of the heart.</a:t>
            </a:r>
          </a:p>
          <a:p>
            <a:r>
              <a:rPr lang="en-US" dirty="0" smtClean="0"/>
              <a:t> The  conducting system  is organized into four basic components : </a:t>
            </a:r>
          </a:p>
          <a:p>
            <a:r>
              <a:rPr lang="en-US" dirty="0" smtClean="0"/>
              <a:t>1. Sino- </a:t>
            </a:r>
            <a:r>
              <a:rPr lang="en-US" dirty="0" err="1" smtClean="0"/>
              <a:t>atrial</a:t>
            </a:r>
            <a:r>
              <a:rPr lang="en-US" dirty="0" smtClean="0"/>
              <a:t> node ( SA node 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Atrio</a:t>
            </a:r>
            <a:r>
              <a:rPr lang="en-US" dirty="0" smtClean="0"/>
              <a:t>- ventricular node ( AV node)</a:t>
            </a:r>
          </a:p>
          <a:p>
            <a:r>
              <a:rPr lang="en-US" dirty="0" smtClean="0"/>
              <a:t>3.Atrioventricular bundle with its right and left bundle branches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Purkinji</a:t>
            </a:r>
            <a:r>
              <a:rPr lang="en-US" dirty="0" smtClean="0"/>
              <a:t> </a:t>
            </a:r>
            <a:r>
              <a:rPr lang="en-US" dirty="0" err="1" smtClean="0"/>
              <a:t>fibres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heart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Automaticity</a:t>
            </a:r>
          </a:p>
          <a:p>
            <a:r>
              <a:rPr lang="en-US" dirty="0" err="1" smtClean="0"/>
              <a:t>Autorhythmicity</a:t>
            </a:r>
            <a:endParaRPr lang="en-US" dirty="0" smtClean="0"/>
          </a:p>
          <a:p>
            <a:r>
              <a:rPr lang="en-US" dirty="0" smtClean="0"/>
              <a:t>Conductivity</a:t>
            </a:r>
          </a:p>
          <a:p>
            <a:r>
              <a:rPr lang="en-US" dirty="0" smtClean="0"/>
              <a:t>Excitability </a:t>
            </a:r>
          </a:p>
          <a:p>
            <a:r>
              <a:rPr lang="en-US" dirty="0" smtClean="0"/>
              <a:t>All or none low</a:t>
            </a:r>
          </a:p>
          <a:p>
            <a:r>
              <a:rPr lang="en-US" dirty="0" smtClean="0"/>
              <a:t> Frank Starling law</a:t>
            </a:r>
          </a:p>
          <a:p>
            <a:r>
              <a:rPr lang="en-US" dirty="0" smtClean="0"/>
              <a:t> Prolonged refractory period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Autorhythmicity</a:t>
            </a:r>
            <a:r>
              <a:rPr lang="en-US" dirty="0" smtClean="0"/>
              <a:t> --- Heart can initiate its own impulse at a regular interval without any external stimuli.</a:t>
            </a:r>
          </a:p>
          <a:p>
            <a:r>
              <a:rPr lang="en-US" dirty="0" smtClean="0"/>
              <a:t>All or none law – If  an adequate stimulus is applied to the heart muscle, the heart muscle responds to its maximum, but if the stimulus is inadequate no contraction at all.</a:t>
            </a:r>
          </a:p>
          <a:p>
            <a:r>
              <a:rPr lang="en-US" dirty="0" smtClean="0"/>
              <a:t>Frank Starling law – Within the physiological limit  greater the length of the muscle fibers, the greater the force of contraction .This is called Frank Starling law.</a:t>
            </a:r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Cardiac cycle : Cyclical repetition of the cardiac events that occur in the heart from the beginning of one heart beat to the next beat is called cardiac cycle.`</a:t>
            </a:r>
          </a:p>
          <a:p>
            <a:r>
              <a:rPr lang="en-US" dirty="0" smtClean="0"/>
              <a:t>Events of the cardiac cycle : </a:t>
            </a:r>
          </a:p>
          <a:p>
            <a:pPr>
              <a:buNone/>
            </a:pPr>
            <a:r>
              <a:rPr lang="en-US" dirty="0" err="1" smtClean="0"/>
              <a:t>Atrial</a:t>
            </a:r>
            <a:r>
              <a:rPr lang="en-US" dirty="0" smtClean="0"/>
              <a:t> systole</a:t>
            </a:r>
          </a:p>
          <a:p>
            <a:pPr>
              <a:buNone/>
            </a:pPr>
            <a:r>
              <a:rPr lang="en-US" dirty="0" err="1" smtClean="0"/>
              <a:t>Atrial</a:t>
            </a:r>
            <a:r>
              <a:rPr lang="en-US" dirty="0" smtClean="0"/>
              <a:t> diastole</a:t>
            </a:r>
          </a:p>
          <a:p>
            <a:pPr>
              <a:buNone/>
            </a:pPr>
            <a:r>
              <a:rPr lang="en-US" dirty="0" smtClean="0"/>
              <a:t>Ventricular systole</a:t>
            </a:r>
          </a:p>
          <a:p>
            <a:pPr>
              <a:buNone/>
            </a:pPr>
            <a:r>
              <a:rPr lang="en-US" dirty="0" smtClean="0"/>
              <a:t>Ventricular diastole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643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Conducting system of  the heart</vt:lpstr>
      <vt:lpstr>Slide 2</vt:lpstr>
      <vt:lpstr>Slide 3</vt:lpstr>
      <vt:lpstr>Slide 4</vt:lpstr>
      <vt:lpstr>Heart muscle</vt:lpstr>
      <vt:lpstr>Conducting system of  the heart</vt:lpstr>
      <vt:lpstr>Properties of heart muscle</vt:lpstr>
      <vt:lpstr>Slide 8</vt:lpstr>
      <vt:lpstr>Slide 9</vt:lpstr>
      <vt:lpstr>Changes during cardiac cycle:</vt:lpstr>
      <vt:lpstr>Cardiac output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system of  the heart</dc:title>
  <dc:creator>user</dc:creator>
  <cp:lastModifiedBy>user</cp:lastModifiedBy>
  <cp:revision>17</cp:revision>
  <dcterms:created xsi:type="dcterms:W3CDTF">2016-11-02T13:50:15Z</dcterms:created>
  <dcterms:modified xsi:type="dcterms:W3CDTF">2016-11-02T15:44:23Z</dcterms:modified>
</cp:coreProperties>
</file>