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0" r:id="rId4"/>
    <p:sldId id="258" r:id="rId5"/>
    <p:sldId id="274" r:id="rId6"/>
    <p:sldId id="275" r:id="rId7"/>
    <p:sldId id="281" r:id="rId8"/>
    <p:sldId id="261" r:id="rId9"/>
    <p:sldId id="262" r:id="rId10"/>
    <p:sldId id="263" r:id="rId11"/>
    <p:sldId id="264" r:id="rId12"/>
    <p:sldId id="265" r:id="rId13"/>
    <p:sldId id="277" r:id="rId14"/>
    <p:sldId id="278" r:id="rId15"/>
    <p:sldId id="279" r:id="rId16"/>
    <p:sldId id="276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73" r:id="rId32"/>
    <p:sldId id="290" r:id="rId33"/>
    <p:sldId id="289" r:id="rId34"/>
    <p:sldId id="291" r:id="rId35"/>
    <p:sldId id="292" r:id="rId36"/>
    <p:sldId id="293" r:id="rId37"/>
    <p:sldId id="296" r:id="rId38"/>
    <p:sldId id="297" r:id="rId39"/>
    <p:sldId id="298" r:id="rId40"/>
    <p:sldId id="299" r:id="rId41"/>
    <p:sldId id="300" r:id="rId42"/>
    <p:sldId id="294" r:id="rId43"/>
    <p:sldId id="295" r:id="rId44"/>
    <p:sldId id="301" r:id="rId45"/>
    <p:sldId id="302" r:id="rId46"/>
    <p:sldId id="303" r:id="rId47"/>
    <p:sldId id="304" r:id="rId48"/>
    <p:sldId id="305" r:id="rId49"/>
    <p:sldId id="308" r:id="rId50"/>
    <p:sldId id="306" r:id="rId51"/>
    <p:sldId id="307" r:id="rId52"/>
    <p:sldId id="30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B38-74C3-4169-817D-3EEAC47017BB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8014-AC33-4FB3-8D92-2CF11B210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Endocrine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Endocrinology: Study of endocrine glands of the body.</a:t>
            </a:r>
          </a:p>
          <a:p>
            <a:pPr>
              <a:buNone/>
            </a:pPr>
            <a:r>
              <a:rPr lang="en-US" dirty="0" smtClean="0"/>
              <a:t>Endocrine Glands :  </a:t>
            </a:r>
          </a:p>
          <a:p>
            <a:pPr>
              <a:buNone/>
            </a:pPr>
            <a:r>
              <a:rPr lang="en-US" dirty="0" smtClean="0"/>
              <a:t>    These are glands which secrete hormones into the internal body fluid.</a:t>
            </a:r>
          </a:p>
          <a:p>
            <a:pPr>
              <a:buNone/>
            </a:pPr>
            <a:r>
              <a:rPr lang="en-US" dirty="0" smtClean="0"/>
              <a:t>Name of endocrine glands :</a:t>
            </a:r>
          </a:p>
          <a:p>
            <a:pPr marL="514350" indent="-514350">
              <a:buNone/>
            </a:pPr>
            <a:r>
              <a:rPr lang="en-US" dirty="0" smtClean="0"/>
              <a:t> 1.Hypothalamus.</a:t>
            </a:r>
          </a:p>
          <a:p>
            <a:pPr marL="514350" indent="-514350">
              <a:buNone/>
            </a:pPr>
            <a:r>
              <a:rPr lang="en-US" dirty="0" smtClean="0"/>
              <a:t> 2. Pituitary gland : Anterior pituitary gland</a:t>
            </a:r>
          </a:p>
          <a:p>
            <a:pPr marL="514350" indent="-514350">
              <a:buNone/>
            </a:pPr>
            <a:r>
              <a:rPr lang="en-US" dirty="0" smtClean="0"/>
              <a:t>                                   Posterior pituitary gland</a:t>
            </a:r>
          </a:p>
          <a:p>
            <a:pPr marL="514350" indent="-514350">
              <a:buNone/>
            </a:pPr>
            <a:r>
              <a:rPr lang="en-US" dirty="0" smtClean="0"/>
              <a:t> 3.Thyroid gland</a:t>
            </a:r>
          </a:p>
          <a:p>
            <a:pPr marL="514350" indent="-514350">
              <a:buNone/>
            </a:pPr>
            <a:r>
              <a:rPr lang="en-US" dirty="0" smtClean="0"/>
              <a:t> 4.Parathyroid gland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Pituitary hormones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Anterior pituitary hormones :</a:t>
            </a:r>
          </a:p>
          <a:p>
            <a:pPr>
              <a:buNone/>
            </a:pPr>
            <a:r>
              <a:rPr lang="en-US" dirty="0" smtClean="0"/>
              <a:t>1. Growth hormone (GH).</a:t>
            </a:r>
          </a:p>
          <a:p>
            <a:pPr>
              <a:buNone/>
            </a:pPr>
            <a:r>
              <a:rPr lang="en-US" dirty="0" smtClean="0"/>
              <a:t>2. Adrenocorticotropric hormone (ACTH).</a:t>
            </a:r>
          </a:p>
          <a:p>
            <a:pPr>
              <a:buNone/>
            </a:pPr>
            <a:r>
              <a:rPr lang="en-US" dirty="0" smtClean="0"/>
              <a:t>3. Thyroid stimulating hormone (TSH).</a:t>
            </a:r>
          </a:p>
          <a:p>
            <a:pPr>
              <a:buNone/>
            </a:pPr>
            <a:r>
              <a:rPr lang="en-US" dirty="0" smtClean="0"/>
              <a:t>4. Luteinizing hormone (LH).</a:t>
            </a:r>
          </a:p>
          <a:p>
            <a:pPr>
              <a:buNone/>
            </a:pPr>
            <a:r>
              <a:rPr lang="en-US" dirty="0" smtClean="0"/>
              <a:t>5. Follicular stimulating hormone (FSH).</a:t>
            </a:r>
          </a:p>
          <a:p>
            <a:pPr>
              <a:buNone/>
            </a:pPr>
            <a:r>
              <a:rPr lang="en-US" dirty="0" smtClean="0"/>
              <a:t> 6.Prolactin.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Posterior pituitary hormones :</a:t>
            </a:r>
          </a:p>
          <a:p>
            <a:pPr>
              <a:buNone/>
            </a:pPr>
            <a:r>
              <a:rPr lang="en-US" dirty="0" smtClean="0"/>
              <a:t>  1. Anti- diuretic hormone (ADH).</a:t>
            </a:r>
          </a:p>
          <a:p>
            <a:pPr>
              <a:buNone/>
            </a:pPr>
            <a:r>
              <a:rPr lang="en-US" dirty="0" smtClean="0"/>
              <a:t>  2. </a:t>
            </a:r>
            <a:r>
              <a:rPr lang="en-US" dirty="0" err="1" smtClean="0"/>
              <a:t>Oxitocin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GH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Growth hormone causes growth of all cells of body.</a:t>
            </a:r>
          </a:p>
          <a:p>
            <a:pPr>
              <a:buNone/>
            </a:pPr>
            <a:r>
              <a:rPr lang="en-US" dirty="0" smtClean="0"/>
              <a:t>2.Stimulates  growth of bone and cartilage .</a:t>
            </a:r>
          </a:p>
          <a:p>
            <a:pPr>
              <a:buNone/>
            </a:pPr>
            <a:r>
              <a:rPr lang="en-US" dirty="0" smtClean="0"/>
              <a:t>3. It is required for normal metabolism of carbohydrates, lipids, protein and minerals.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Decreased GH hormone secretion in children before </a:t>
            </a:r>
            <a:r>
              <a:rPr lang="en-US" dirty="0" err="1" smtClean="0"/>
              <a:t>epiphyseal</a:t>
            </a:r>
            <a:r>
              <a:rPr lang="en-US" dirty="0" smtClean="0"/>
              <a:t> closure leads to stunted growth or dwarfism.</a:t>
            </a:r>
          </a:p>
          <a:p>
            <a:pPr>
              <a:buNone/>
            </a:pPr>
            <a:r>
              <a:rPr lang="en-US" dirty="0" smtClean="0"/>
              <a:t>   What is dwarfism : It results from decreased secretion of growth hormone in children before </a:t>
            </a:r>
            <a:r>
              <a:rPr lang="en-US" dirty="0" err="1" smtClean="0"/>
              <a:t>epiphyseal</a:t>
            </a:r>
            <a:r>
              <a:rPr lang="en-US" dirty="0" smtClean="0"/>
              <a:t> closure. </a:t>
            </a:r>
          </a:p>
          <a:p>
            <a:pPr>
              <a:buNone/>
            </a:pPr>
            <a:r>
              <a:rPr lang="en-US" dirty="0" smtClean="0"/>
              <a:t>    Effects of dwarfism – Short stature</a:t>
            </a:r>
          </a:p>
          <a:p>
            <a:pPr>
              <a:buNone/>
            </a:pPr>
            <a:r>
              <a:rPr lang="en-US" dirty="0" smtClean="0"/>
              <a:t>                                          Stunting of  growth</a:t>
            </a:r>
          </a:p>
          <a:p>
            <a:pPr>
              <a:buNone/>
            </a:pPr>
            <a:r>
              <a:rPr lang="en-US" dirty="0" smtClean="0"/>
              <a:t>                                          Sexual immaturity.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Excess secretion of GH causes : </a:t>
            </a:r>
          </a:p>
          <a:p>
            <a:pPr>
              <a:buNone/>
            </a:pPr>
            <a:r>
              <a:rPr lang="en-US" dirty="0" smtClean="0"/>
              <a:t> Gigantism  in children (before </a:t>
            </a:r>
            <a:r>
              <a:rPr lang="en-US" dirty="0" err="1" smtClean="0"/>
              <a:t>epiphyseal</a:t>
            </a:r>
            <a:r>
              <a:rPr lang="en-US" dirty="0" smtClean="0"/>
              <a:t> closure).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Acromegaly</a:t>
            </a:r>
            <a:r>
              <a:rPr lang="en-US" dirty="0" smtClean="0"/>
              <a:t> in adult (after </a:t>
            </a:r>
            <a:r>
              <a:rPr lang="en-US" dirty="0" err="1" smtClean="0"/>
              <a:t>epiphyseal</a:t>
            </a:r>
            <a:r>
              <a:rPr lang="en-US" dirty="0" smtClean="0"/>
              <a:t> closure).</a:t>
            </a:r>
          </a:p>
          <a:p>
            <a:pPr>
              <a:buNone/>
            </a:pPr>
            <a:r>
              <a:rPr lang="en-US" dirty="0" smtClean="0"/>
              <a:t>What is gigantism : A disorder which occurs due to excess secretion of growth hormone in children before </a:t>
            </a:r>
            <a:r>
              <a:rPr lang="en-US" dirty="0" err="1" smtClean="0"/>
              <a:t>epiphyseal</a:t>
            </a:r>
            <a:r>
              <a:rPr lang="en-US" dirty="0" smtClean="0"/>
              <a:t> closure.( before puberty)</a:t>
            </a:r>
          </a:p>
          <a:p>
            <a:pPr>
              <a:buNone/>
            </a:pPr>
            <a:r>
              <a:rPr lang="en-US" dirty="0" smtClean="0"/>
              <a:t>Features of gigantism: </a:t>
            </a:r>
          </a:p>
          <a:p>
            <a:pPr>
              <a:buNone/>
            </a:pPr>
            <a:r>
              <a:rPr lang="en-US" dirty="0" smtClean="0"/>
              <a:t>    Tall  </a:t>
            </a:r>
            <a:r>
              <a:rPr lang="en-US" dirty="0" err="1" smtClean="0"/>
              <a:t>sature</a:t>
            </a:r>
            <a:r>
              <a:rPr lang="en-US" dirty="0" smtClean="0"/>
              <a:t>                                                                  Excessive growth of long bone</a:t>
            </a:r>
          </a:p>
          <a:p>
            <a:pPr>
              <a:buNone/>
            </a:pPr>
            <a:r>
              <a:rPr lang="en-US" dirty="0" smtClean="0"/>
              <a:t>    Overgrowth of muscle &amp; internal organs of body.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acromegaly</a:t>
            </a:r>
            <a:r>
              <a:rPr lang="en-US" dirty="0" smtClean="0"/>
              <a:t> :  A disorders which occurs due to excess secretion of growth hormone in adult after </a:t>
            </a:r>
            <a:r>
              <a:rPr lang="en-US" dirty="0" err="1" smtClean="0"/>
              <a:t>epiphyseal</a:t>
            </a:r>
            <a:r>
              <a:rPr lang="en-US" dirty="0" smtClean="0"/>
              <a:t> closure  (after puberty).  </a:t>
            </a:r>
          </a:p>
          <a:p>
            <a:pPr>
              <a:buNone/>
            </a:pPr>
            <a:r>
              <a:rPr lang="en-US" dirty="0" smtClean="0"/>
              <a:t>Features of </a:t>
            </a:r>
            <a:r>
              <a:rPr lang="en-US" dirty="0" err="1" smtClean="0"/>
              <a:t>acromegaly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         Enlargement of hand &amp; </a:t>
            </a:r>
            <a:r>
              <a:rPr lang="en-US" dirty="0" err="1" smtClean="0"/>
              <a:t>feets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         Enlargement of  tongue, lips, nose.</a:t>
            </a:r>
          </a:p>
          <a:p>
            <a:pPr>
              <a:buNone/>
            </a:pPr>
            <a:r>
              <a:rPr lang="en-US" dirty="0" smtClean="0"/>
              <a:t>                         Protrusion of lower jaw.</a:t>
            </a:r>
          </a:p>
          <a:p>
            <a:pPr>
              <a:buNone/>
            </a:pPr>
            <a:r>
              <a:rPr lang="en-US" dirty="0" smtClean="0"/>
              <a:t>                         Increased body hair.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Functions of ACTH : </a:t>
            </a:r>
          </a:p>
          <a:p>
            <a:pPr>
              <a:buNone/>
            </a:pPr>
            <a:r>
              <a:rPr lang="en-US" dirty="0" smtClean="0"/>
              <a:t>    Stimulates synthesis &amp; secretion of </a:t>
            </a:r>
            <a:r>
              <a:rPr lang="en-US" dirty="0" err="1" smtClean="0"/>
              <a:t>adrenocortical</a:t>
            </a:r>
            <a:r>
              <a:rPr lang="en-US" dirty="0" smtClean="0"/>
              <a:t> hormones.</a:t>
            </a:r>
          </a:p>
          <a:p>
            <a:pPr>
              <a:buNone/>
            </a:pPr>
            <a:r>
              <a:rPr lang="en-US" dirty="0" smtClean="0"/>
              <a:t>Functions of TSH :</a:t>
            </a:r>
          </a:p>
          <a:p>
            <a:pPr>
              <a:buNone/>
            </a:pPr>
            <a:r>
              <a:rPr lang="en-US" dirty="0" smtClean="0"/>
              <a:t>    Stimulates synthesis &amp; secretion of thyroid hormones.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Functions of LH 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Stimulates testosterone synthesis  in </a:t>
            </a:r>
            <a:r>
              <a:rPr lang="en-US" dirty="0" err="1" smtClean="0"/>
              <a:t>Leyding</a:t>
            </a:r>
            <a:r>
              <a:rPr lang="en-US" dirty="0" smtClean="0"/>
              <a:t> cells of testis.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Stimulates ovulation.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Stimulates formation of corpus </a:t>
            </a:r>
            <a:r>
              <a:rPr lang="en-US" dirty="0" err="1" smtClean="0"/>
              <a:t>luteum</a:t>
            </a:r>
            <a:r>
              <a:rPr lang="en-US" dirty="0" smtClean="0"/>
              <a:t>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Stimulates estrogen &amp; progesterone synthesis in ovaries.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Functions of FSH 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) Stimulates growth of follicles in the ovaries.</a:t>
            </a:r>
          </a:p>
          <a:p>
            <a:pPr>
              <a:buNone/>
            </a:pPr>
            <a:r>
              <a:rPr lang="en-US" dirty="0" smtClean="0"/>
              <a:t>    ii) Stimulates sperm maturation in Sertoli cells of testis.</a:t>
            </a:r>
          </a:p>
          <a:p>
            <a:pPr>
              <a:buNone/>
            </a:pPr>
            <a:r>
              <a:rPr lang="en-US" dirty="0" smtClean="0"/>
              <a:t>Functions of </a:t>
            </a:r>
            <a:r>
              <a:rPr lang="en-US" dirty="0" err="1" smtClean="0"/>
              <a:t>prolactin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) Promotes development of female breasts.  ii)Secretion of milk.</a:t>
            </a:r>
          </a:p>
          <a:p>
            <a:pPr>
              <a:buNone/>
            </a:pPr>
            <a:r>
              <a:rPr lang="en-US" dirty="0" smtClean="0"/>
              <a:t>   iii) Prevents ovulation in lactating women.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Functions of Anti- diuretic hormone (ADH) 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) Increase water reabsorption.</a:t>
            </a:r>
          </a:p>
          <a:p>
            <a:pPr>
              <a:buNone/>
            </a:pPr>
            <a:r>
              <a:rPr lang="en-US" dirty="0" smtClean="0"/>
              <a:t>    ii)Increase blood pressure.</a:t>
            </a:r>
          </a:p>
          <a:p>
            <a:pPr>
              <a:buNone/>
            </a:pPr>
            <a:r>
              <a:rPr lang="en-US" dirty="0" smtClean="0"/>
              <a:t>    iii) Causes contraction of smooth muscle of the intestine, </a:t>
            </a:r>
            <a:r>
              <a:rPr lang="en-US" dirty="0" err="1" smtClean="0"/>
              <a:t>ureter</a:t>
            </a:r>
            <a:r>
              <a:rPr lang="en-US" dirty="0" smtClean="0"/>
              <a:t>,&amp; urinary bladder.</a:t>
            </a:r>
          </a:p>
          <a:p>
            <a:pPr>
              <a:buNone/>
            </a:pPr>
            <a:r>
              <a:rPr lang="en-US" dirty="0" smtClean="0"/>
              <a:t>    iv) Increase movement of stomach &amp; intestine.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5.Adrenal gland : Adrenal cortex </a:t>
            </a:r>
          </a:p>
          <a:p>
            <a:pPr marL="514350" indent="-514350">
              <a:buNone/>
            </a:pPr>
            <a:r>
              <a:rPr lang="en-US" dirty="0" smtClean="0"/>
              <a:t>                            Adrenal medulla</a:t>
            </a:r>
          </a:p>
          <a:p>
            <a:pPr marL="514350" indent="-514350">
              <a:buNone/>
            </a:pPr>
            <a:r>
              <a:rPr lang="en-US" dirty="0" smtClean="0"/>
              <a:t>6.Islets of </a:t>
            </a:r>
            <a:r>
              <a:rPr lang="en-US" dirty="0" err="1" smtClean="0"/>
              <a:t>Langerhans</a:t>
            </a:r>
            <a:r>
              <a:rPr lang="en-US" dirty="0" smtClean="0"/>
              <a:t> of pancreas</a:t>
            </a:r>
          </a:p>
          <a:p>
            <a:pPr marL="514350" indent="-514350">
              <a:buNone/>
            </a:pPr>
            <a:r>
              <a:rPr lang="en-US" dirty="0" smtClean="0"/>
              <a:t>7.Kidney</a:t>
            </a:r>
          </a:p>
          <a:p>
            <a:pPr marL="514350" indent="-514350">
              <a:buNone/>
            </a:pPr>
            <a:r>
              <a:rPr lang="en-US" dirty="0" smtClean="0"/>
              <a:t>8.Testes</a:t>
            </a:r>
          </a:p>
          <a:p>
            <a:pPr marL="514350" indent="-514350">
              <a:buNone/>
            </a:pPr>
            <a:r>
              <a:rPr lang="en-US" dirty="0" smtClean="0"/>
              <a:t>9.Ovaries</a:t>
            </a:r>
          </a:p>
          <a:p>
            <a:pPr marL="514350" indent="-514350">
              <a:buNone/>
            </a:pPr>
            <a:r>
              <a:rPr lang="en-US" dirty="0" smtClean="0"/>
              <a:t>10.Placenta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Functions of </a:t>
            </a:r>
            <a:r>
              <a:rPr lang="en-US" dirty="0" err="1" smtClean="0"/>
              <a:t>oxitocin</a:t>
            </a:r>
            <a:r>
              <a:rPr lang="en-US" dirty="0" smtClean="0"/>
              <a:t> :</a:t>
            </a:r>
          </a:p>
          <a:p>
            <a:pPr marL="571500" indent="-571500">
              <a:buAutoNum type="romanLcParenR"/>
            </a:pPr>
            <a:r>
              <a:rPr lang="en-US" dirty="0" smtClean="0"/>
              <a:t>Milk ejection.</a:t>
            </a:r>
          </a:p>
          <a:p>
            <a:pPr marL="571500" indent="-571500">
              <a:buAutoNum type="romanLcParenR"/>
            </a:pPr>
            <a:r>
              <a:rPr lang="en-US" dirty="0" smtClean="0"/>
              <a:t>During </a:t>
            </a:r>
            <a:r>
              <a:rPr lang="en-US" dirty="0" err="1" smtClean="0"/>
              <a:t>labour</a:t>
            </a:r>
            <a:r>
              <a:rPr lang="en-US" dirty="0" smtClean="0"/>
              <a:t> causes contraction of  </a:t>
            </a:r>
            <a:r>
              <a:rPr lang="en-US" dirty="0" err="1" smtClean="0"/>
              <a:t>fundus</a:t>
            </a:r>
            <a:r>
              <a:rPr lang="en-US" dirty="0" smtClean="0"/>
              <a:t> and body of uterus and relaxation of cervix of uterus.</a:t>
            </a:r>
          </a:p>
          <a:p>
            <a:pPr marL="571500" indent="-571500">
              <a:buAutoNum type="romanLcParenR"/>
            </a:pPr>
            <a:r>
              <a:rPr lang="en-US" dirty="0" smtClean="0"/>
              <a:t>Helps in transport of sperm.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Thyroid hormones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A) Follicular cells – </a:t>
            </a:r>
          </a:p>
          <a:p>
            <a:pPr>
              <a:buNone/>
            </a:pPr>
            <a:r>
              <a:rPr lang="en-US" dirty="0" smtClean="0"/>
              <a:t>            Tetraiodothyronine or thyroxin (T₄)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Triiodothyronine</a:t>
            </a:r>
            <a:r>
              <a:rPr lang="en-US" dirty="0" smtClean="0"/>
              <a:t> (T₃)</a:t>
            </a:r>
          </a:p>
          <a:p>
            <a:pPr>
              <a:buNone/>
            </a:pPr>
            <a:r>
              <a:rPr lang="en-US" dirty="0" smtClean="0"/>
              <a:t>B) </a:t>
            </a:r>
            <a:r>
              <a:rPr lang="en-US" dirty="0" err="1" smtClean="0"/>
              <a:t>Parafollicular</a:t>
            </a:r>
            <a:r>
              <a:rPr lang="en-US" dirty="0" smtClean="0"/>
              <a:t> cells—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Calcitonin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thyroid hormones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Functions of  thyroid hormones (T₃ &amp; T₄)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 Calorigenic action.</a:t>
            </a:r>
          </a:p>
          <a:p>
            <a:pPr>
              <a:buNone/>
            </a:pPr>
            <a:r>
              <a:rPr lang="en-US" dirty="0" smtClean="0"/>
              <a:t> ii)  Responsible for normal growth &amp; development.</a:t>
            </a:r>
          </a:p>
          <a:p>
            <a:pPr>
              <a:buNone/>
            </a:pPr>
            <a:r>
              <a:rPr lang="en-US" dirty="0" smtClean="0"/>
              <a:t>iii)  Affecting normal metabolism.</a:t>
            </a:r>
          </a:p>
          <a:p>
            <a:pPr>
              <a:buNone/>
            </a:pPr>
            <a:r>
              <a:rPr lang="en-US" dirty="0" smtClean="0"/>
              <a:t>iv)  Essential for normal fertility, menstrual cycle &amp;     lactation.</a:t>
            </a:r>
          </a:p>
          <a:p>
            <a:pPr>
              <a:buNone/>
            </a:pPr>
            <a:r>
              <a:rPr lang="en-US" dirty="0" smtClean="0"/>
              <a:t>v)   Promotes normal brain development.</a:t>
            </a:r>
          </a:p>
          <a:p>
            <a:pPr marL="571500" indent="-571500">
              <a:buAutoNum type="romanLcParenR" startAt="6"/>
            </a:pPr>
            <a:r>
              <a:rPr lang="en-US" dirty="0" smtClean="0"/>
              <a:t>Hyperthyroidism –decrease sleep.</a:t>
            </a:r>
          </a:p>
          <a:p>
            <a:pPr marL="571500" indent="-571500">
              <a:buAutoNum type="romanLcParenR" startAt="6"/>
            </a:pPr>
            <a:r>
              <a:rPr lang="en-US" dirty="0" smtClean="0"/>
              <a:t>Hypothyroidism—increase sleep.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</a:t>
            </a:r>
            <a:r>
              <a:rPr lang="en-US" dirty="0" err="1" smtClean="0"/>
              <a:t>calcitonin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Functions of </a:t>
            </a:r>
            <a:r>
              <a:rPr lang="en-US" dirty="0" err="1" smtClean="0"/>
              <a:t>calcitonin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) It decrease plasma calcium level.</a:t>
            </a:r>
          </a:p>
          <a:p>
            <a:pPr>
              <a:buNone/>
            </a:pPr>
            <a:r>
              <a:rPr lang="en-US" dirty="0" smtClean="0"/>
              <a:t>ii) It decrease plasma phosphate level.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Disorders of thyroid gland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R"/>
            </a:pPr>
            <a:r>
              <a:rPr lang="en-US" dirty="0" smtClean="0"/>
              <a:t>Hyperthyroidism ( </a:t>
            </a:r>
            <a:r>
              <a:rPr lang="en-US" dirty="0" err="1" smtClean="0"/>
              <a:t>Thyrotoxicosis</a:t>
            </a:r>
            <a:r>
              <a:rPr lang="en-US" dirty="0" smtClean="0"/>
              <a:t>) : </a:t>
            </a:r>
          </a:p>
          <a:p>
            <a:pPr marL="514350" indent="-514350">
              <a:buNone/>
            </a:pPr>
            <a:r>
              <a:rPr lang="en-US" dirty="0" smtClean="0"/>
              <a:t>      Increased secretion of thyroid hormones is called hyperthyroidism.</a:t>
            </a:r>
          </a:p>
          <a:p>
            <a:pPr>
              <a:buNone/>
            </a:pPr>
            <a:r>
              <a:rPr lang="en-US" dirty="0" smtClean="0"/>
              <a:t>Common causes of </a:t>
            </a:r>
            <a:r>
              <a:rPr lang="en-US" dirty="0" err="1" smtClean="0"/>
              <a:t>hyperthyriodism</a:t>
            </a:r>
            <a:r>
              <a:rPr lang="en-US" dirty="0" smtClean="0"/>
              <a:t>: </a:t>
            </a:r>
          </a:p>
          <a:p>
            <a:r>
              <a:rPr lang="en-US" dirty="0" smtClean="0"/>
              <a:t>Graves disease.</a:t>
            </a:r>
          </a:p>
          <a:p>
            <a:r>
              <a:rPr lang="en-US" dirty="0" smtClean="0"/>
              <a:t>Toxic solitary adenoma. </a:t>
            </a:r>
          </a:p>
          <a:p>
            <a:r>
              <a:rPr lang="en-US" dirty="0" smtClean="0"/>
              <a:t>Toxic </a:t>
            </a:r>
            <a:r>
              <a:rPr lang="en-US" dirty="0" err="1" smtClean="0"/>
              <a:t>multinodular</a:t>
            </a:r>
            <a:r>
              <a:rPr lang="en-US" dirty="0" smtClean="0"/>
              <a:t> </a:t>
            </a:r>
            <a:r>
              <a:rPr lang="en-US" dirty="0" err="1" smtClean="0"/>
              <a:t>goitre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Graves disease – It is the commonest causes of hyperthyroidism.</a:t>
            </a:r>
          </a:p>
          <a:p>
            <a:pPr>
              <a:buNone/>
            </a:pPr>
            <a:r>
              <a:rPr lang="en-US" dirty="0" smtClean="0"/>
              <a:t>Sex– It is more common in women.</a:t>
            </a:r>
          </a:p>
          <a:p>
            <a:pPr>
              <a:buNone/>
            </a:pPr>
            <a:r>
              <a:rPr lang="en-US" dirty="0" smtClean="0"/>
              <a:t>Clinical features–</a:t>
            </a:r>
          </a:p>
          <a:p>
            <a:pPr>
              <a:buNone/>
            </a:pPr>
            <a:r>
              <a:rPr lang="en-US" dirty="0" smtClean="0"/>
              <a:t>                      Diffuse thyroid enlargement.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Exopthalmos</a:t>
            </a:r>
            <a:r>
              <a:rPr lang="en-US" dirty="0" smtClean="0"/>
              <a:t> ( Protrusion of the eye ball).</a:t>
            </a:r>
          </a:p>
          <a:p>
            <a:pPr>
              <a:buNone/>
            </a:pPr>
            <a:r>
              <a:rPr lang="en-US" dirty="0" smtClean="0"/>
              <a:t>                      Heat intolerance.</a:t>
            </a:r>
          </a:p>
          <a:p>
            <a:pPr>
              <a:buNone/>
            </a:pPr>
            <a:r>
              <a:rPr lang="en-US" dirty="0" smtClean="0"/>
              <a:t>                      Increased blood pressure.</a:t>
            </a:r>
          </a:p>
          <a:p>
            <a:pPr>
              <a:buNone/>
            </a:pPr>
            <a:r>
              <a:rPr lang="en-US" dirty="0" smtClean="0"/>
              <a:t>                      Weight loss.</a:t>
            </a:r>
          </a:p>
          <a:p>
            <a:pPr>
              <a:buNone/>
            </a:pPr>
            <a:r>
              <a:rPr lang="en-US" dirty="0" smtClean="0"/>
              <a:t>                      Excessive sweating.</a:t>
            </a:r>
          </a:p>
          <a:p>
            <a:pPr>
              <a:buNone/>
            </a:pPr>
            <a:r>
              <a:rPr lang="en-US" dirty="0" smtClean="0"/>
              <a:t>                      Palpitation.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Hypothyroidism: </a:t>
            </a:r>
          </a:p>
          <a:p>
            <a:r>
              <a:rPr lang="en-US" dirty="0" smtClean="0"/>
              <a:t>Decreased secretion of the thyroid hormones is called hypothyroidism. </a:t>
            </a:r>
          </a:p>
          <a:p>
            <a:r>
              <a:rPr lang="en-US" dirty="0" smtClean="0"/>
              <a:t> When it occurs in adult– </a:t>
            </a:r>
            <a:r>
              <a:rPr lang="en-US" dirty="0" err="1" smtClean="0"/>
              <a:t>Myxoedema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 it occurs in children--- Cretinism.</a:t>
            </a:r>
          </a:p>
          <a:p>
            <a:r>
              <a:rPr lang="en-US" dirty="0" err="1" smtClean="0"/>
              <a:t>Myxoedema</a:t>
            </a:r>
            <a:r>
              <a:rPr lang="en-US" dirty="0" smtClean="0"/>
              <a:t> – It is the </a:t>
            </a:r>
            <a:r>
              <a:rPr lang="en-US" dirty="0" err="1" smtClean="0"/>
              <a:t>hypofunction</a:t>
            </a:r>
            <a:r>
              <a:rPr lang="en-US" dirty="0" smtClean="0"/>
              <a:t> state of thyroid gland in adults.</a:t>
            </a:r>
          </a:p>
          <a:p>
            <a:r>
              <a:rPr lang="en-US" dirty="0" smtClean="0"/>
              <a:t>Clinical features: Moon face, husky voice, poor memory ,increased plasma cholesterol etc.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Creatinism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It is the </a:t>
            </a:r>
            <a:r>
              <a:rPr lang="en-US" dirty="0" err="1" smtClean="0"/>
              <a:t>hypofunction</a:t>
            </a:r>
            <a:r>
              <a:rPr lang="en-US" dirty="0" smtClean="0"/>
              <a:t> state of thyroid gland in children.</a:t>
            </a:r>
          </a:p>
          <a:p>
            <a:pPr>
              <a:buNone/>
            </a:pPr>
            <a:r>
              <a:rPr lang="en-US" dirty="0" smtClean="0"/>
              <a:t>Clinical features : </a:t>
            </a:r>
          </a:p>
          <a:p>
            <a:pPr>
              <a:buNone/>
            </a:pPr>
            <a:r>
              <a:rPr lang="en-US" dirty="0" smtClean="0"/>
              <a:t>    Failure of body growth(dwarfism), Mental retardation etc.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dwarfism &amp; cretinism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Dwarfism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occurs due to GH deficiency .</a:t>
            </a:r>
          </a:p>
          <a:p>
            <a:r>
              <a:rPr lang="en-US" dirty="0" smtClean="0"/>
              <a:t>No mental retardation.</a:t>
            </a:r>
          </a:p>
          <a:p>
            <a:r>
              <a:rPr lang="en-US" dirty="0" smtClean="0"/>
              <a:t>Sexual development retarded.</a:t>
            </a:r>
          </a:p>
          <a:p>
            <a:r>
              <a:rPr lang="en-US" dirty="0" smtClean="0"/>
              <a:t>Treated with GH.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Cretinism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occurs due </a:t>
            </a:r>
            <a:r>
              <a:rPr lang="en-US" dirty="0" err="1" smtClean="0"/>
              <a:t>toTH</a:t>
            </a:r>
            <a:r>
              <a:rPr lang="en-US" dirty="0" smtClean="0"/>
              <a:t> deficiency </a:t>
            </a:r>
          </a:p>
          <a:p>
            <a:r>
              <a:rPr lang="en-US" dirty="0" smtClean="0"/>
              <a:t>Mental retardation present.</a:t>
            </a:r>
          </a:p>
          <a:p>
            <a:r>
              <a:rPr lang="en-US" dirty="0" smtClean="0"/>
              <a:t>Sexual development  is not so much retarded.</a:t>
            </a:r>
          </a:p>
          <a:p>
            <a:r>
              <a:rPr lang="en-US" dirty="0" smtClean="0"/>
              <a:t>Treated with 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Goiter :Goiter means enlargement of thyroid gland.</a:t>
            </a:r>
          </a:p>
          <a:p>
            <a:r>
              <a:rPr lang="en-US" dirty="0" smtClean="0"/>
              <a:t>It is more common in women than man.</a:t>
            </a:r>
          </a:p>
          <a:p>
            <a:r>
              <a:rPr lang="en-US" dirty="0" smtClean="0"/>
              <a:t>It may be associated with hyperthyroidism or hypothyroidism.</a:t>
            </a:r>
          </a:p>
          <a:p>
            <a:r>
              <a:rPr lang="en-US" dirty="0" smtClean="0"/>
              <a:t>Its commonest cause is iodine deficiency.</a:t>
            </a:r>
          </a:p>
          <a:p>
            <a:r>
              <a:rPr lang="en-US" dirty="0" smtClean="0"/>
              <a:t>There are two types : Simple goiter</a:t>
            </a:r>
          </a:p>
          <a:p>
            <a:pPr>
              <a:buNone/>
            </a:pPr>
            <a:r>
              <a:rPr lang="en-US" dirty="0" smtClean="0"/>
              <a:t>                                           Toxic goiter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endocrine glands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Endocrine glands secrete hormones those are responsible for--- </a:t>
            </a:r>
          </a:p>
          <a:p>
            <a:r>
              <a:rPr lang="en-US" dirty="0" smtClean="0"/>
              <a:t>   Metabolism.</a:t>
            </a:r>
          </a:p>
          <a:p>
            <a:r>
              <a:rPr lang="en-US" dirty="0" smtClean="0"/>
              <a:t>   Growth and development.                                             </a:t>
            </a:r>
          </a:p>
          <a:p>
            <a:r>
              <a:rPr lang="en-US" dirty="0" smtClean="0"/>
              <a:t>    Development of sexual </a:t>
            </a:r>
            <a:r>
              <a:rPr lang="en-US" dirty="0" err="1" smtClean="0"/>
              <a:t>charecteristics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Water and electrolytes balance.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Thyroid function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Measurement of total T₃ &amp; T₄.</a:t>
            </a:r>
          </a:p>
          <a:p>
            <a:r>
              <a:rPr lang="en-US" dirty="0" smtClean="0"/>
              <a:t>Measurement of free T₃ &amp; T₄.</a:t>
            </a:r>
          </a:p>
          <a:p>
            <a:r>
              <a:rPr lang="en-US" dirty="0" smtClean="0"/>
              <a:t>Measurement of TSH.</a:t>
            </a:r>
          </a:p>
          <a:p>
            <a:r>
              <a:rPr lang="en-US" dirty="0" smtClean="0"/>
              <a:t>Isotope scanning of thyroid gland.</a:t>
            </a:r>
          </a:p>
          <a:p>
            <a:r>
              <a:rPr lang="en-US" dirty="0" smtClean="0"/>
              <a:t>USG of thyroid gland.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Parathyroid gland 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in number.</a:t>
            </a:r>
          </a:p>
          <a:p>
            <a:r>
              <a:rPr lang="en-US" dirty="0" smtClean="0"/>
              <a:t>Located behind the thyroid gland.</a:t>
            </a:r>
          </a:p>
          <a:p>
            <a:r>
              <a:rPr lang="en-US" dirty="0" smtClean="0"/>
              <a:t>Functions of parathyroid gland : </a:t>
            </a:r>
          </a:p>
          <a:p>
            <a:pPr>
              <a:buNone/>
            </a:pPr>
            <a:r>
              <a:rPr lang="en-US" dirty="0" smtClean="0"/>
              <a:t>                Calcium homeostasis</a:t>
            </a:r>
          </a:p>
          <a:p>
            <a:pPr>
              <a:buNone/>
            </a:pPr>
            <a:r>
              <a:rPr lang="en-US" dirty="0" smtClean="0"/>
              <a:t>                Vitamin D metabolism</a:t>
            </a:r>
          </a:p>
          <a:p>
            <a:pPr>
              <a:buNone/>
            </a:pPr>
            <a:r>
              <a:rPr lang="en-US" dirty="0" smtClean="0"/>
              <a:t>                Bone </a:t>
            </a:r>
            <a:r>
              <a:rPr lang="en-US" dirty="0" err="1" smtClean="0"/>
              <a:t>formation,remodeling</a:t>
            </a:r>
            <a:r>
              <a:rPr lang="en-US" dirty="0" smtClean="0"/>
              <a:t> and repair.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PTH increase  blood calcium level in three ways: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) Increase  </a:t>
            </a:r>
            <a:r>
              <a:rPr lang="en-US" dirty="0" err="1" smtClean="0"/>
              <a:t>reabsorption</a:t>
            </a:r>
            <a:r>
              <a:rPr lang="en-US" dirty="0" smtClean="0"/>
              <a:t> of calcium from kidney.</a:t>
            </a:r>
          </a:p>
          <a:p>
            <a:pPr>
              <a:buNone/>
            </a:pPr>
            <a:r>
              <a:rPr lang="en-US" dirty="0" smtClean="0"/>
              <a:t>ii) Increase  absorption of calcium from intestine.</a:t>
            </a:r>
          </a:p>
          <a:p>
            <a:pPr>
              <a:buNone/>
            </a:pPr>
            <a:r>
              <a:rPr lang="en-US" dirty="0" smtClean="0"/>
              <a:t>iii) Stimulates calcium mobilization from bone.</a:t>
            </a:r>
          </a:p>
          <a:p>
            <a:pPr>
              <a:buNone/>
            </a:pPr>
            <a:r>
              <a:rPr lang="en-US" dirty="0" smtClean="0"/>
              <a:t>iv) Increase urinary phosphate excretion.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Disorders of parathyroid gland—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Hypoparathyroidism</a:t>
            </a:r>
            <a:r>
              <a:rPr lang="en-US" dirty="0" smtClean="0"/>
              <a:t>—decreased secretion.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Hypoparathyroidism</a:t>
            </a:r>
            <a:r>
              <a:rPr lang="en-US" dirty="0" smtClean="0"/>
              <a:t>—increased secretion.</a:t>
            </a:r>
          </a:p>
          <a:p>
            <a:pPr>
              <a:buNone/>
            </a:pPr>
            <a:r>
              <a:rPr lang="en-US" dirty="0" err="1" smtClean="0"/>
              <a:t>Tetany</a:t>
            </a:r>
            <a:r>
              <a:rPr lang="en-US" dirty="0" smtClean="0"/>
              <a:t> : It a clinical condition resulting from decreased plasma calcium concentration.</a:t>
            </a:r>
          </a:p>
          <a:p>
            <a:pPr>
              <a:buNone/>
            </a:pPr>
            <a:r>
              <a:rPr lang="en-US" dirty="0" smtClean="0"/>
              <a:t>Causes : Removal of parathyroid gland during </a:t>
            </a:r>
            <a:r>
              <a:rPr lang="en-US" dirty="0" err="1" smtClean="0"/>
              <a:t>thyroidectomy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Rickets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Osteomalacia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Renal failure.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 of </a:t>
            </a:r>
            <a:r>
              <a:rPr lang="en-US" dirty="0" err="1" smtClean="0"/>
              <a:t>tetany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children : </a:t>
            </a:r>
            <a:r>
              <a:rPr lang="en-US" dirty="0" err="1" smtClean="0"/>
              <a:t>Carpopedal</a:t>
            </a:r>
            <a:r>
              <a:rPr lang="en-US" dirty="0" smtClean="0"/>
              <a:t> spasm</a:t>
            </a:r>
          </a:p>
          <a:p>
            <a:pPr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Stridor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Convulsion</a:t>
            </a:r>
          </a:p>
          <a:p>
            <a:r>
              <a:rPr lang="en-US" dirty="0" smtClean="0"/>
              <a:t>In adult : Tingling sensation in </a:t>
            </a:r>
            <a:r>
              <a:rPr lang="en-US" dirty="0" err="1" smtClean="0"/>
              <a:t>hands,feet</a:t>
            </a:r>
            <a:r>
              <a:rPr lang="en-US" dirty="0" smtClean="0"/>
              <a:t> &amp; around mouth.</a:t>
            </a:r>
          </a:p>
          <a:p>
            <a:pPr>
              <a:buNone/>
            </a:pPr>
            <a:r>
              <a:rPr lang="en-US" dirty="0" smtClean="0"/>
              <a:t>                 Painful </a:t>
            </a:r>
            <a:r>
              <a:rPr lang="en-US" dirty="0" err="1" smtClean="0"/>
              <a:t>carpopadal</a:t>
            </a:r>
            <a:r>
              <a:rPr lang="en-US" dirty="0" smtClean="0"/>
              <a:t> spasm—less often.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Stridor</a:t>
            </a:r>
            <a:r>
              <a:rPr lang="en-US" dirty="0" smtClean="0"/>
              <a:t> &amp; convulsion rare.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 gland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Two small glands located at the  upper pole of both </a:t>
            </a:r>
            <a:r>
              <a:rPr lang="en-US" dirty="0" err="1" smtClean="0"/>
              <a:t>kidneys.It</a:t>
            </a:r>
            <a:r>
              <a:rPr lang="en-US" dirty="0" smtClean="0"/>
              <a:t> has two parts– Adrenal cortex</a:t>
            </a:r>
          </a:p>
          <a:p>
            <a:pPr>
              <a:buNone/>
            </a:pPr>
            <a:r>
              <a:rPr lang="en-US" dirty="0" smtClean="0"/>
              <a:t>                                                         Adrenal medulla</a:t>
            </a:r>
          </a:p>
          <a:p>
            <a:pPr>
              <a:buNone/>
            </a:pPr>
            <a:r>
              <a:rPr lang="en-US" dirty="0" smtClean="0"/>
              <a:t>Adrenal cortex has three layer :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glomerulosa</a:t>
            </a:r>
            <a:r>
              <a:rPr lang="en-US" dirty="0" smtClean="0"/>
              <a:t>-secretes </a:t>
            </a:r>
            <a:r>
              <a:rPr lang="en-US" dirty="0" err="1" smtClean="0"/>
              <a:t>mineralocrticoids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faciculata</a:t>
            </a:r>
            <a:r>
              <a:rPr lang="en-US" dirty="0" smtClean="0"/>
              <a:t> -secretes </a:t>
            </a:r>
            <a:r>
              <a:rPr lang="en-US" dirty="0" err="1" smtClean="0"/>
              <a:t>glucocorticoids</a:t>
            </a:r>
            <a:endParaRPr lang="en-US" dirty="0" smtClean="0"/>
          </a:p>
          <a:p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reticularis</a:t>
            </a:r>
            <a:r>
              <a:rPr lang="en-US" dirty="0" smtClean="0"/>
              <a:t>- secretes androgens.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Glucocorticoids</a:t>
            </a:r>
            <a:r>
              <a:rPr lang="en-US" dirty="0" smtClean="0"/>
              <a:t> – </a:t>
            </a:r>
            <a:r>
              <a:rPr lang="en-US" dirty="0" err="1" smtClean="0"/>
              <a:t>Cortisol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en-US" dirty="0" err="1" smtClean="0"/>
              <a:t>Corticosterone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Cortisone</a:t>
            </a:r>
          </a:p>
          <a:p>
            <a:r>
              <a:rPr lang="en-US" dirty="0" err="1" smtClean="0"/>
              <a:t>Mineralocorticoids</a:t>
            </a:r>
            <a:r>
              <a:rPr lang="en-US" dirty="0" smtClean="0"/>
              <a:t>– </a:t>
            </a:r>
            <a:r>
              <a:rPr lang="en-US" dirty="0" err="1" smtClean="0"/>
              <a:t>Aldosterone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dirty="0" err="1" smtClean="0"/>
              <a:t>Deoxycorticosterone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dirty="0" err="1" smtClean="0"/>
              <a:t>Corticosterone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Cortisone</a:t>
            </a:r>
          </a:p>
          <a:p>
            <a:r>
              <a:rPr lang="en-US" dirty="0" smtClean="0"/>
              <a:t>Androgens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</a:t>
            </a:r>
            <a:r>
              <a:rPr lang="en-US" dirty="0" err="1" smtClean="0"/>
              <a:t>aldosterone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Aldosterone</a:t>
            </a:r>
            <a:r>
              <a:rPr lang="en-US" dirty="0" smtClean="0"/>
              <a:t> acts on the distal tubules and collecting tubules of kidney.</a:t>
            </a:r>
          </a:p>
          <a:p>
            <a:r>
              <a:rPr lang="en-US" dirty="0" smtClean="0"/>
              <a:t>Functions –Increased Na </a:t>
            </a:r>
            <a:r>
              <a:rPr lang="en-US" dirty="0" err="1" smtClean="0"/>
              <a:t>reasorption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        Increased K excretion. </a:t>
            </a:r>
          </a:p>
          <a:p>
            <a:pPr>
              <a:buNone/>
            </a:pPr>
            <a:r>
              <a:rPr lang="en-US" dirty="0" smtClean="0"/>
              <a:t>                        Increased H excretion in urine.</a:t>
            </a:r>
          </a:p>
          <a:p>
            <a:pPr>
              <a:buNone/>
            </a:pPr>
            <a:r>
              <a:rPr lang="en-US" dirty="0" smtClean="0"/>
              <a:t>Others – Increased ECF volume.</a:t>
            </a:r>
          </a:p>
          <a:p>
            <a:pPr>
              <a:buNone/>
            </a:pPr>
            <a:r>
              <a:rPr lang="en-US" dirty="0" smtClean="0"/>
              <a:t>                Increased blood pressure.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Aldosterone</a:t>
            </a:r>
            <a:r>
              <a:rPr lang="en-US" dirty="0" smtClean="0"/>
              <a:t> is called the life saving hormone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Aldosterone</a:t>
            </a:r>
            <a:r>
              <a:rPr lang="en-US" dirty="0" smtClean="0"/>
              <a:t> is called life saving hormone  because total loss of </a:t>
            </a:r>
            <a:r>
              <a:rPr lang="en-US" dirty="0" err="1" smtClean="0"/>
              <a:t>aldosterone</a:t>
            </a:r>
            <a:r>
              <a:rPr lang="en-US" dirty="0" smtClean="0"/>
              <a:t> secretion usually causes death within 3 days to 2 weeks unless the person receives extensive salt therapy or injection of </a:t>
            </a:r>
            <a:r>
              <a:rPr lang="en-US" dirty="0" err="1" smtClean="0"/>
              <a:t>mineralocorticoids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Decreased </a:t>
            </a:r>
            <a:r>
              <a:rPr lang="en-US" dirty="0" err="1" smtClean="0"/>
              <a:t>aldosterone</a:t>
            </a:r>
            <a:r>
              <a:rPr lang="en-US" dirty="0" smtClean="0"/>
              <a:t> secretion causes increased K concentration in the ECF , Na &amp; </a:t>
            </a:r>
            <a:r>
              <a:rPr lang="en-US" dirty="0" err="1" smtClean="0"/>
              <a:t>Cl</a:t>
            </a:r>
            <a:r>
              <a:rPr lang="en-US" dirty="0" smtClean="0"/>
              <a:t> are rapidly lost from the body, and  decreased  total ECF volume &amp; blood volume, </a:t>
            </a:r>
            <a:r>
              <a:rPr lang="en-US" dirty="0" err="1" smtClean="0"/>
              <a:t>dicreased</a:t>
            </a:r>
            <a:r>
              <a:rPr lang="en-US" dirty="0" smtClean="0"/>
              <a:t> cardiac output, which causes  shock followed by death.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</a:t>
            </a:r>
            <a:r>
              <a:rPr lang="en-US" dirty="0" err="1" smtClean="0"/>
              <a:t>cortisol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blood glucose level.</a:t>
            </a:r>
          </a:p>
          <a:p>
            <a:r>
              <a:rPr lang="en-US" dirty="0" smtClean="0"/>
              <a:t>Increased mobilization of fatty acid from adipose tissue.</a:t>
            </a:r>
          </a:p>
          <a:p>
            <a:r>
              <a:rPr lang="en-US" dirty="0" smtClean="0"/>
              <a:t>Increased protein utilization and decreased protein synthesis.</a:t>
            </a:r>
          </a:p>
          <a:p>
            <a:r>
              <a:rPr lang="en-US" dirty="0" smtClean="0"/>
              <a:t>It has anti-</a:t>
            </a:r>
            <a:r>
              <a:rPr lang="en-US" dirty="0" err="1" smtClean="0"/>
              <a:t>inflamatory</a:t>
            </a:r>
            <a:r>
              <a:rPr lang="en-US" dirty="0" smtClean="0"/>
              <a:t> action.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Hormone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A hormone is a chemical substance that is secreted  into the internal body fluids by one cell or group of cell and has a physiological control effect on other cells of the body.</a:t>
            </a:r>
          </a:p>
          <a:p>
            <a:r>
              <a:rPr lang="en-US" dirty="0" smtClean="0"/>
              <a:t>Classification of hormone : </a:t>
            </a:r>
          </a:p>
          <a:p>
            <a:pPr marL="514350" indent="-514350">
              <a:buAutoNum type="alphaUcParenR"/>
            </a:pPr>
            <a:r>
              <a:rPr lang="en-US" dirty="0" smtClean="0"/>
              <a:t>Chemical classification:</a:t>
            </a:r>
          </a:p>
          <a:p>
            <a:pPr marL="514350" indent="-51435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</a:t>
            </a:r>
            <a:r>
              <a:rPr lang="en-US" dirty="0" smtClean="0"/>
              <a:t>) Steroid hormone: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e.g</a:t>
            </a:r>
            <a:r>
              <a:rPr lang="en-US" dirty="0" smtClean="0"/>
              <a:t> . </a:t>
            </a:r>
            <a:r>
              <a:rPr lang="en-US" dirty="0" err="1" smtClean="0"/>
              <a:t>cortisol</a:t>
            </a:r>
            <a:r>
              <a:rPr lang="en-US" dirty="0" smtClean="0"/>
              <a:t>, </a:t>
            </a:r>
            <a:r>
              <a:rPr lang="en-US" dirty="0" err="1" smtClean="0"/>
              <a:t>aldosterone</a:t>
            </a:r>
            <a:r>
              <a:rPr lang="en-US" dirty="0" smtClean="0"/>
              <a:t> ,testosterone.</a:t>
            </a:r>
          </a:p>
          <a:p>
            <a:pPr>
              <a:buNone/>
            </a:pPr>
            <a:r>
              <a:rPr lang="en-US" dirty="0" smtClean="0"/>
              <a:t>             ii) Protein &amp; peptide hormone :</a:t>
            </a:r>
          </a:p>
          <a:p>
            <a:pPr>
              <a:buNone/>
            </a:pPr>
            <a:r>
              <a:rPr lang="en-US" dirty="0" smtClean="0"/>
              <a:t>                   e.g. pituitary hormones, insulin, glucagon.</a:t>
            </a:r>
          </a:p>
          <a:p>
            <a:pPr>
              <a:buNone/>
            </a:pPr>
            <a:r>
              <a:rPr lang="en-US" dirty="0" smtClean="0"/>
              <a:t>             iii) Amino acid derivatives: e.g. thyroid hormone.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Cortisol</a:t>
            </a:r>
            <a:r>
              <a:rPr lang="en-US" dirty="0" smtClean="0"/>
              <a:t> is called </a:t>
            </a:r>
            <a:r>
              <a:rPr lang="en-US" smtClean="0"/>
              <a:t>emergency hormone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any type of stress, like trauma, infection, intense heat or cold, surgery causes increased ACTH </a:t>
            </a:r>
            <a:r>
              <a:rPr lang="en-US" dirty="0" err="1" smtClean="0"/>
              <a:t>secretion,which</a:t>
            </a:r>
            <a:r>
              <a:rPr lang="en-US" dirty="0" smtClean="0"/>
              <a:t> within minutes greatly increase </a:t>
            </a:r>
            <a:r>
              <a:rPr lang="en-US" dirty="0" err="1" smtClean="0"/>
              <a:t>cortisol</a:t>
            </a:r>
            <a:r>
              <a:rPr lang="en-US" dirty="0" smtClean="0"/>
              <a:t> </a:t>
            </a:r>
            <a:r>
              <a:rPr lang="en-US" dirty="0" err="1" smtClean="0"/>
              <a:t>secretion.Cortisol</a:t>
            </a:r>
            <a:r>
              <a:rPr lang="en-US" dirty="0" smtClean="0"/>
              <a:t> causes rapid mobilization of amino acids &amp; fat from cellular </a:t>
            </a:r>
            <a:r>
              <a:rPr lang="en-US" dirty="0" err="1" smtClean="0"/>
              <a:t>stores,making</a:t>
            </a:r>
            <a:r>
              <a:rPr lang="en-US" dirty="0" smtClean="0"/>
              <a:t> them available for both energy and synthesis of other compounds including glucose and new proteins. Which are essential for  </a:t>
            </a:r>
            <a:r>
              <a:rPr lang="en-US" dirty="0" err="1" smtClean="0"/>
              <a:t>maintanance</a:t>
            </a:r>
            <a:r>
              <a:rPr lang="en-US" dirty="0" smtClean="0"/>
              <a:t> of cellular life and reproduction of new cells. This is why , </a:t>
            </a:r>
            <a:r>
              <a:rPr lang="en-US" dirty="0" err="1" smtClean="0"/>
              <a:t>cortisol</a:t>
            </a:r>
            <a:r>
              <a:rPr lang="en-US" dirty="0" smtClean="0"/>
              <a:t> is called emergency hormone.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 medulla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Hormones of adrenal medulla : </a:t>
            </a:r>
            <a:r>
              <a:rPr lang="en-US" dirty="0" err="1" smtClean="0"/>
              <a:t>Catecholamines</a:t>
            </a:r>
            <a:r>
              <a:rPr lang="en-US" dirty="0" smtClean="0"/>
              <a:t>--</a:t>
            </a:r>
          </a:p>
          <a:p>
            <a:pPr>
              <a:buNone/>
            </a:pPr>
            <a:r>
              <a:rPr lang="en-US" dirty="0" smtClean="0"/>
              <a:t>                     Epinephrine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Norepinephrine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Dopamin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Disorders of adrenal gland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Hypofunction</a:t>
            </a:r>
            <a:r>
              <a:rPr lang="en-US" dirty="0" smtClean="0"/>
              <a:t>  -- Addison's disease.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Hyperfunction</a:t>
            </a:r>
            <a:r>
              <a:rPr lang="en-US" dirty="0" smtClean="0"/>
              <a:t>--   Cushing syndrome. </a:t>
            </a:r>
          </a:p>
          <a:p>
            <a:r>
              <a:rPr lang="en-US" dirty="0" smtClean="0"/>
              <a:t> Addison's disease  :  The clinical condition characterized by </a:t>
            </a:r>
            <a:r>
              <a:rPr lang="en-US" dirty="0" err="1" smtClean="0"/>
              <a:t>hyposecretion</a:t>
            </a:r>
            <a:r>
              <a:rPr lang="en-US" dirty="0" smtClean="0"/>
              <a:t> of adrenal cortex is called Addison's disease .</a:t>
            </a:r>
          </a:p>
          <a:p>
            <a:r>
              <a:rPr lang="en-US" dirty="0" smtClean="0"/>
              <a:t>Clinical features – Weight loss.</a:t>
            </a:r>
          </a:p>
          <a:p>
            <a:pPr>
              <a:buNone/>
            </a:pPr>
            <a:r>
              <a:rPr lang="en-US" dirty="0" smtClean="0"/>
              <a:t>                                     Weakness.</a:t>
            </a:r>
          </a:p>
          <a:p>
            <a:pPr>
              <a:buNone/>
            </a:pPr>
            <a:r>
              <a:rPr lang="en-US" dirty="0" smtClean="0"/>
              <a:t>                                     </a:t>
            </a:r>
            <a:r>
              <a:rPr lang="en-US" dirty="0" err="1" smtClean="0"/>
              <a:t>Anorexia,nausea</a:t>
            </a:r>
            <a:r>
              <a:rPr lang="en-US" dirty="0" smtClean="0"/>
              <a:t> ,</a:t>
            </a:r>
            <a:r>
              <a:rPr lang="en-US" dirty="0" err="1" smtClean="0"/>
              <a:t>vomitting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                                 </a:t>
            </a:r>
            <a:r>
              <a:rPr lang="en-US" dirty="0" err="1" smtClean="0"/>
              <a:t>Diarrhoea</a:t>
            </a:r>
            <a:r>
              <a:rPr lang="en-US" dirty="0" smtClean="0"/>
              <a:t> or constipation.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Cushing syndrome  :  The clinical condition characterized by </a:t>
            </a:r>
            <a:r>
              <a:rPr lang="en-US" dirty="0" err="1" smtClean="0"/>
              <a:t>hypersecretion</a:t>
            </a:r>
            <a:r>
              <a:rPr lang="en-US" dirty="0" smtClean="0"/>
              <a:t> of adrenal cortex is called Addison's disease .</a:t>
            </a:r>
          </a:p>
          <a:p>
            <a:r>
              <a:rPr lang="en-US" dirty="0" smtClean="0"/>
              <a:t>Clinical features – Moon face.</a:t>
            </a:r>
          </a:p>
          <a:p>
            <a:pPr>
              <a:buNone/>
            </a:pPr>
            <a:r>
              <a:rPr lang="en-US" dirty="0" smtClean="0"/>
              <a:t>                                    Obesity</a:t>
            </a:r>
          </a:p>
          <a:p>
            <a:pPr>
              <a:buNone/>
            </a:pPr>
            <a:r>
              <a:rPr lang="en-US" dirty="0" smtClean="0"/>
              <a:t>                                    </a:t>
            </a:r>
            <a:r>
              <a:rPr lang="en-US" dirty="0" err="1" smtClean="0"/>
              <a:t>Hirsutism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</a:t>
            </a:r>
            <a:r>
              <a:rPr lang="en-US" dirty="0" err="1" smtClean="0"/>
              <a:t>Hypertention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Hyperglycemia.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Pancrease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mixed gland that located within abdominal cavity. It has two parts </a:t>
            </a:r>
          </a:p>
          <a:p>
            <a:pPr>
              <a:buNone/>
            </a:pPr>
            <a:r>
              <a:rPr lang="en-US" dirty="0" err="1" smtClean="0"/>
              <a:t>Acini</a:t>
            </a:r>
            <a:r>
              <a:rPr lang="en-US" dirty="0" smtClean="0"/>
              <a:t>--- the exocrine part</a:t>
            </a:r>
          </a:p>
          <a:p>
            <a:pPr>
              <a:buNone/>
            </a:pPr>
            <a:r>
              <a:rPr lang="en-US" dirty="0" smtClean="0"/>
              <a:t>Islets of </a:t>
            </a:r>
            <a:r>
              <a:rPr lang="en-US" dirty="0" err="1" smtClean="0"/>
              <a:t>Langerhans</a:t>
            </a:r>
            <a:r>
              <a:rPr lang="en-US" dirty="0" smtClean="0"/>
              <a:t>--- the endocrine part</a:t>
            </a:r>
          </a:p>
          <a:p>
            <a:r>
              <a:rPr lang="en-US" dirty="0" smtClean="0"/>
              <a:t>Islets of </a:t>
            </a:r>
            <a:r>
              <a:rPr lang="en-US" dirty="0" err="1" smtClean="0"/>
              <a:t>Langerhans</a:t>
            </a:r>
            <a:r>
              <a:rPr lang="en-US" dirty="0" smtClean="0"/>
              <a:t> consists of different types of  cells – </a:t>
            </a:r>
          </a:p>
          <a:p>
            <a:pPr>
              <a:buNone/>
            </a:pPr>
            <a:r>
              <a:rPr lang="en-US" dirty="0" smtClean="0"/>
              <a:t>Alpha cell- secrete glucagon.</a:t>
            </a:r>
          </a:p>
          <a:p>
            <a:pPr>
              <a:buNone/>
            </a:pPr>
            <a:r>
              <a:rPr lang="en-US" dirty="0" smtClean="0"/>
              <a:t>Beta cell- secrete insulin.</a:t>
            </a:r>
          </a:p>
          <a:p>
            <a:pPr>
              <a:buNone/>
            </a:pPr>
            <a:r>
              <a:rPr lang="en-US" dirty="0" smtClean="0"/>
              <a:t>Delta cell- secrete </a:t>
            </a:r>
            <a:r>
              <a:rPr lang="en-US" dirty="0" err="1" smtClean="0"/>
              <a:t>somatostatin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PP cell – secrete pancreatic polypeptide. 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insulin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blood glucose.</a:t>
            </a:r>
          </a:p>
          <a:p>
            <a:r>
              <a:rPr lang="en-US" dirty="0" smtClean="0"/>
              <a:t>Stimulate  lipid synthesis.</a:t>
            </a:r>
          </a:p>
          <a:p>
            <a:r>
              <a:rPr lang="en-US" dirty="0" smtClean="0"/>
              <a:t>Stimulate  protein synthesis.</a:t>
            </a:r>
          </a:p>
          <a:p>
            <a:r>
              <a:rPr lang="en-US" dirty="0" smtClean="0"/>
              <a:t>Increase cell growth.</a:t>
            </a:r>
          </a:p>
          <a:p>
            <a:r>
              <a:rPr lang="en-US" dirty="0" smtClean="0"/>
              <a:t>Increase K uptake.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glucagon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blood glucose.</a:t>
            </a:r>
          </a:p>
          <a:p>
            <a:r>
              <a:rPr lang="en-US" dirty="0" smtClean="0"/>
              <a:t>Increase </a:t>
            </a:r>
            <a:r>
              <a:rPr lang="en-US" dirty="0" err="1" smtClean="0"/>
              <a:t>lipolysis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Inhabit protein synthesis.</a:t>
            </a:r>
          </a:p>
          <a:p>
            <a:r>
              <a:rPr lang="en-US" dirty="0" smtClean="0"/>
              <a:t>Increase </a:t>
            </a:r>
            <a:r>
              <a:rPr lang="en-US" dirty="0" err="1" smtClean="0"/>
              <a:t>ketone</a:t>
            </a:r>
            <a:r>
              <a:rPr lang="en-US" dirty="0" smtClean="0"/>
              <a:t> body synthesis.</a:t>
            </a:r>
          </a:p>
          <a:p>
            <a:r>
              <a:rPr lang="en-US" dirty="0" smtClean="0"/>
              <a:t>Increase strength of heart.</a:t>
            </a:r>
          </a:p>
          <a:p>
            <a:r>
              <a:rPr lang="en-US" dirty="0" smtClean="0"/>
              <a:t>Increase blood flow to kidney.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Insulin deficiency causes Diabetes Mellitus.</a:t>
            </a:r>
          </a:p>
          <a:p>
            <a:r>
              <a:rPr lang="en-US" dirty="0" smtClean="0"/>
              <a:t>Diabetes Mellitus :  It is a clinical syndrome characterized by hyperglycemia due to absolute or relative deficiency of insulin.</a:t>
            </a:r>
          </a:p>
          <a:p>
            <a:pPr>
              <a:buNone/>
            </a:pPr>
            <a:r>
              <a:rPr lang="en-US" dirty="0" smtClean="0"/>
              <a:t>Types of DM : </a:t>
            </a:r>
            <a:r>
              <a:rPr lang="en-US" dirty="0" err="1" smtClean="0"/>
              <a:t>i</a:t>
            </a:r>
            <a:r>
              <a:rPr lang="en-US" dirty="0" smtClean="0"/>
              <a:t>) Type I DM ( Insulin dependent diabetes mellitus- IDDM)</a:t>
            </a:r>
          </a:p>
          <a:p>
            <a:pPr>
              <a:buNone/>
            </a:pPr>
            <a:r>
              <a:rPr lang="en-US" dirty="0" smtClean="0"/>
              <a:t>ii) Type II DM (Non insulin dependent diabetes mellitus - NIDDM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iii) Gestational DM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Clinical feature : </a:t>
            </a:r>
            <a:r>
              <a:rPr lang="en-US" dirty="0" err="1" smtClean="0"/>
              <a:t>Polyuria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Polydipsia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Polyphagia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smtClean="0"/>
              <a:t>Weight </a:t>
            </a:r>
            <a:r>
              <a:rPr lang="en-US" dirty="0" smtClean="0"/>
              <a:t>loss</a:t>
            </a:r>
          </a:p>
          <a:p>
            <a:pPr>
              <a:buNone/>
            </a:pPr>
            <a:r>
              <a:rPr lang="en-US" dirty="0" smtClean="0"/>
              <a:t>                              Poor wound healing.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Investigations</a:t>
            </a:r>
            <a:r>
              <a:rPr lang="en-US" dirty="0" smtClean="0"/>
              <a:t> </a:t>
            </a:r>
            <a:r>
              <a:rPr lang="en-US" dirty="0" smtClean="0"/>
              <a:t>:1) </a:t>
            </a:r>
            <a:r>
              <a:rPr lang="en-US" dirty="0" smtClean="0"/>
              <a:t>FBS( fasting blood sugar)</a:t>
            </a:r>
          </a:p>
          <a:p>
            <a:pPr>
              <a:buNone/>
            </a:pPr>
            <a:r>
              <a:rPr lang="en-US" dirty="0" smtClean="0"/>
              <a:t>                          </a:t>
            </a:r>
            <a:r>
              <a:rPr lang="en-US" dirty="0" smtClean="0"/>
              <a:t>2)  </a:t>
            </a:r>
            <a:r>
              <a:rPr lang="en-US" dirty="0" smtClean="0"/>
              <a:t>RBS (random blood sugar)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dirty="0" smtClean="0"/>
              <a:t>3) </a:t>
            </a:r>
            <a:r>
              <a:rPr lang="en-US" dirty="0" smtClean="0"/>
              <a:t>OGTT(oral glucose tolerance test):</a:t>
            </a:r>
          </a:p>
          <a:p>
            <a:pPr>
              <a:buNone/>
            </a:pPr>
            <a:r>
              <a:rPr lang="en-US" dirty="0" smtClean="0"/>
              <a:t>                                  Fasting blood sugar with corresponding urine sugar</a:t>
            </a:r>
          </a:p>
          <a:p>
            <a:pPr>
              <a:buNone/>
            </a:pPr>
            <a:r>
              <a:rPr lang="en-US" dirty="0" smtClean="0"/>
              <a:t>                                  2hrs after 75gm glucose or breakfast.</a:t>
            </a:r>
          </a:p>
          <a:p>
            <a:pPr>
              <a:buNone/>
            </a:pPr>
            <a:r>
              <a:rPr lang="en-US" dirty="0" smtClean="0"/>
              <a:t>                                             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Fasting blood sugar with corresponding urine sugar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dirty="0" smtClean="0"/>
              <a:t> </a:t>
            </a:r>
            <a:r>
              <a:rPr lang="en-US" dirty="0" smtClean="0"/>
              <a:t>1hrs after 75gm glucose 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dirty="0" smtClean="0"/>
              <a:t>  </a:t>
            </a:r>
            <a:r>
              <a:rPr lang="en-US" dirty="0" smtClean="0"/>
              <a:t>2hrs after 75gm </a:t>
            </a:r>
            <a:r>
              <a:rPr lang="en-US" dirty="0" smtClean="0"/>
              <a:t>glucose.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smtClean="0"/>
              <a:t>4) </a:t>
            </a:r>
            <a:r>
              <a:rPr lang="en-US" dirty="0" smtClean="0"/>
              <a:t>Urine for </a:t>
            </a:r>
            <a:r>
              <a:rPr lang="en-US" dirty="0" err="1" smtClean="0"/>
              <a:t>ketone</a:t>
            </a:r>
            <a:r>
              <a:rPr lang="en-US" dirty="0" smtClean="0"/>
              <a:t> body</a:t>
            </a:r>
          </a:p>
          <a:p>
            <a:pPr>
              <a:buNone/>
            </a:pPr>
            <a:r>
              <a:rPr lang="en-US" b="1" dirty="0" smtClean="0"/>
              <a:t>To assess control of DM</a:t>
            </a:r>
            <a:r>
              <a:rPr lang="en-US" dirty="0" smtClean="0"/>
              <a:t>-- HbA1C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B) General classification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Local hormone: Act locally at the site of secretion. e.g. gastrin, secretin,VIP, GIP, cholecystokinine .</a:t>
            </a:r>
          </a:p>
          <a:p>
            <a:pPr>
              <a:buNone/>
            </a:pPr>
            <a:r>
              <a:rPr lang="en-US" dirty="0" smtClean="0"/>
              <a:t>ii) General hormone : Has a  generalized action through out the body. e.g. growth hormone.</a:t>
            </a:r>
          </a:p>
          <a:p>
            <a:pPr>
              <a:buNone/>
            </a:pPr>
            <a:r>
              <a:rPr lang="en-US" dirty="0" smtClean="0"/>
              <a:t>iii) Tropic hormone: Hormones that are secreted by specific glands &amp; act on another gland. e.g. TSH, FSH ,LH.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Fasting blood glucose level or FBS normal--- </a:t>
            </a:r>
          </a:p>
          <a:p>
            <a:pPr>
              <a:buNone/>
            </a:pPr>
            <a:r>
              <a:rPr lang="en-US" dirty="0" smtClean="0"/>
              <a:t>                                  &lt; 6.1 </a:t>
            </a:r>
            <a:r>
              <a:rPr lang="en-US" dirty="0" err="1" smtClean="0"/>
              <a:t>mmol</a:t>
            </a:r>
            <a:r>
              <a:rPr lang="en-US" dirty="0" smtClean="0"/>
              <a:t>/L.</a:t>
            </a:r>
          </a:p>
          <a:p>
            <a:r>
              <a:rPr lang="en-US" dirty="0" smtClean="0"/>
              <a:t>Random blood glucose or RBS  normal –</a:t>
            </a:r>
          </a:p>
          <a:p>
            <a:pPr>
              <a:buNone/>
            </a:pPr>
            <a:r>
              <a:rPr lang="en-US" dirty="0" smtClean="0"/>
              <a:t>                                &lt; 7.8 </a:t>
            </a:r>
            <a:r>
              <a:rPr lang="en-US" dirty="0" err="1" smtClean="0"/>
              <a:t>mmol</a:t>
            </a:r>
            <a:r>
              <a:rPr lang="en-US" dirty="0" smtClean="0"/>
              <a:t>/L.</a:t>
            </a:r>
          </a:p>
          <a:p>
            <a:r>
              <a:rPr lang="en-US" dirty="0" smtClean="0"/>
              <a:t>2hrs after glucose normal -- &lt; 7.8 </a:t>
            </a:r>
            <a:r>
              <a:rPr lang="en-US" dirty="0" err="1" smtClean="0"/>
              <a:t>mmol</a:t>
            </a:r>
            <a:r>
              <a:rPr lang="en-US" dirty="0" smtClean="0"/>
              <a:t>/L</a:t>
            </a:r>
          </a:p>
          <a:p>
            <a:r>
              <a:rPr lang="en-US" dirty="0" smtClean="0"/>
              <a:t>Incase of diabetes mellitus:</a:t>
            </a:r>
          </a:p>
          <a:p>
            <a:pPr>
              <a:buNone/>
            </a:pPr>
            <a:r>
              <a:rPr lang="en-US" dirty="0" smtClean="0"/>
              <a:t>                            FBS &gt; 7.0 </a:t>
            </a:r>
            <a:r>
              <a:rPr lang="en-US" dirty="0" err="1" smtClean="0"/>
              <a:t>mmol</a:t>
            </a:r>
            <a:r>
              <a:rPr lang="en-US" dirty="0" smtClean="0"/>
              <a:t>/L.</a:t>
            </a:r>
          </a:p>
          <a:p>
            <a:pPr>
              <a:buNone/>
            </a:pPr>
            <a:r>
              <a:rPr lang="en-US" dirty="0" smtClean="0"/>
              <a:t>                            RBS : &gt; 11.1 </a:t>
            </a:r>
            <a:r>
              <a:rPr lang="en-US" dirty="0" err="1" smtClean="0"/>
              <a:t>mmol</a:t>
            </a:r>
            <a:r>
              <a:rPr lang="en-US" dirty="0" smtClean="0"/>
              <a:t>/L</a:t>
            </a:r>
          </a:p>
          <a:p>
            <a:pPr>
              <a:buNone/>
            </a:pPr>
            <a:r>
              <a:rPr lang="en-US" dirty="0" smtClean="0"/>
              <a:t>                            2hrs after glucose &gt; 11.1 </a:t>
            </a:r>
            <a:r>
              <a:rPr lang="en-US" dirty="0" err="1" smtClean="0"/>
              <a:t>mmol</a:t>
            </a:r>
            <a:r>
              <a:rPr lang="en-US" dirty="0" smtClean="0"/>
              <a:t>/L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of testes--</a:t>
            </a:r>
          </a:p>
          <a:p>
            <a:pPr>
              <a:buNone/>
            </a:pPr>
            <a:r>
              <a:rPr lang="en-US" dirty="0" smtClean="0"/>
              <a:t>            Produces Spermatozoa.</a:t>
            </a:r>
          </a:p>
          <a:p>
            <a:pPr>
              <a:buNone/>
            </a:pPr>
            <a:r>
              <a:rPr lang="en-US" dirty="0" smtClean="0"/>
              <a:t>           Secretes Testosterone.</a:t>
            </a:r>
          </a:p>
          <a:p>
            <a:r>
              <a:rPr lang="en-US" dirty="0" smtClean="0"/>
              <a:t>Functions of Ovaries –</a:t>
            </a:r>
          </a:p>
          <a:p>
            <a:pPr>
              <a:buNone/>
            </a:pPr>
            <a:r>
              <a:rPr lang="en-US" dirty="0" smtClean="0"/>
              <a:t>            Production </a:t>
            </a:r>
            <a:r>
              <a:rPr lang="en-US" smtClean="0"/>
              <a:t>of Ova.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Secretes estrogen and progesterone.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Hormones of placenta—</a:t>
            </a:r>
          </a:p>
          <a:p>
            <a:r>
              <a:rPr lang="en-US" dirty="0" smtClean="0"/>
              <a:t>Human chorionic </a:t>
            </a:r>
            <a:r>
              <a:rPr lang="en-US" dirty="0" err="1" smtClean="0"/>
              <a:t>gonadotropin</a:t>
            </a:r>
            <a:r>
              <a:rPr lang="en-US" dirty="0" smtClean="0"/>
              <a:t> ( HCG)</a:t>
            </a:r>
          </a:p>
          <a:p>
            <a:r>
              <a:rPr lang="en-US" dirty="0" smtClean="0"/>
              <a:t>Human </a:t>
            </a:r>
            <a:r>
              <a:rPr lang="en-US" dirty="0" smtClean="0"/>
              <a:t>chorionic </a:t>
            </a:r>
            <a:r>
              <a:rPr lang="en-US" dirty="0" err="1" smtClean="0"/>
              <a:t>somatomammotropin</a:t>
            </a:r>
            <a:r>
              <a:rPr lang="en-US" dirty="0" smtClean="0"/>
              <a:t> (HCS)</a:t>
            </a:r>
          </a:p>
          <a:p>
            <a:r>
              <a:rPr lang="en-US" dirty="0" smtClean="0"/>
              <a:t>Estrogen</a:t>
            </a:r>
          </a:p>
          <a:p>
            <a:r>
              <a:rPr lang="en-US" dirty="0" smtClean="0"/>
              <a:t>Progesterone.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</a:t>
            </a:r>
            <a:r>
              <a:rPr lang="en-US" dirty="0" smtClean="0"/>
              <a:t>……d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C) Classification according to mechanism of action: </a:t>
            </a:r>
            <a:r>
              <a:rPr lang="en-US" dirty="0" err="1" smtClean="0"/>
              <a:t>i</a:t>
            </a:r>
            <a:r>
              <a:rPr lang="en-US" dirty="0" smtClean="0"/>
              <a:t>)  Group I : </a:t>
            </a:r>
          </a:p>
          <a:p>
            <a:pPr>
              <a:buNone/>
            </a:pPr>
            <a:r>
              <a:rPr lang="en-US" dirty="0" smtClean="0"/>
              <a:t>                       e.g. thyroid hormones.</a:t>
            </a:r>
          </a:p>
          <a:p>
            <a:pPr>
              <a:buNone/>
            </a:pPr>
            <a:r>
              <a:rPr lang="en-US" dirty="0" smtClean="0"/>
              <a:t>                 ii) Group II :</a:t>
            </a:r>
          </a:p>
          <a:p>
            <a:pPr>
              <a:buNone/>
            </a:pPr>
            <a:r>
              <a:rPr lang="en-US" dirty="0" smtClean="0"/>
              <a:t>                       e.g.  Peptide hormones.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hormones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Metabolism  </a:t>
            </a:r>
            <a:r>
              <a:rPr lang="en-US" dirty="0" err="1" smtClean="0"/>
              <a:t>e,g</a:t>
            </a:r>
            <a:r>
              <a:rPr lang="en-US" dirty="0" smtClean="0"/>
              <a:t>. Insulin, glucagon, thyroid hormone, </a:t>
            </a:r>
            <a:r>
              <a:rPr lang="en-US" dirty="0" err="1" smtClean="0"/>
              <a:t>cortisol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Growth e.g. GH</a:t>
            </a:r>
          </a:p>
          <a:p>
            <a:r>
              <a:rPr lang="en-US" dirty="0" smtClean="0"/>
              <a:t>Reproduction e.g. testosterone, estrogen.</a:t>
            </a:r>
          </a:p>
          <a:p>
            <a:r>
              <a:rPr lang="en-US" dirty="0" smtClean="0"/>
              <a:t>Combating emergency e.g. Adrenalin, noradrenalin.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848600" cy="838200"/>
          </a:xfrm>
        </p:spPr>
        <p:txBody>
          <a:bodyPr>
            <a:noAutofit/>
          </a:bodyPr>
          <a:lstStyle/>
          <a:p>
            <a:pPr lvl="6" algn="ctr" rtl="0">
              <a:spcBef>
                <a:spcPct val="0"/>
              </a:spcBef>
            </a:pPr>
            <a:r>
              <a:rPr lang="en-US" sz="3200" dirty="0" smtClean="0"/>
              <a:t>Hypothalamic  hormones: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373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Releasing hormones:</a:t>
            </a:r>
            <a:endParaRPr lang="en-US" sz="3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1.Thyrotropin- releasing hormone 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Stimulate secretion of TSH.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2.Corticotropin -releasing hormone 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Causes release of ACTH.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3.Growth hormone -releasing hormone 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Causes release of GH.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4.Gonadotropin -releasing hormone 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Causes release of LH &amp; FSH.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Prolactin- releasing hormone 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Causes release of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prolactin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Inhibitory hormones :</a:t>
            </a:r>
          </a:p>
          <a:p>
            <a:pPr>
              <a:buNone/>
            </a:pPr>
            <a:r>
              <a:rPr lang="en-US" dirty="0" smtClean="0"/>
              <a:t>1.Growth hormone inhibitory hormone:</a:t>
            </a:r>
          </a:p>
          <a:p>
            <a:pPr>
              <a:buNone/>
            </a:pPr>
            <a:r>
              <a:rPr lang="en-US" dirty="0" smtClean="0"/>
              <a:t>                Inhibits release of GH.</a:t>
            </a:r>
          </a:p>
          <a:p>
            <a:pPr>
              <a:buNone/>
            </a:pPr>
            <a:r>
              <a:rPr lang="en-US" dirty="0" smtClean="0"/>
              <a:t>2.Prolactin Inhibitory hormone:</a:t>
            </a:r>
          </a:p>
          <a:p>
            <a:pPr>
              <a:buNone/>
            </a:pPr>
            <a:r>
              <a:rPr lang="en-US" dirty="0" smtClean="0"/>
              <a:t>                 Inhibits release of </a:t>
            </a:r>
            <a:r>
              <a:rPr lang="en-US" dirty="0" err="1" smtClean="0"/>
              <a:t>prolactin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2259</Words>
  <Application>Microsoft Office PowerPoint</Application>
  <PresentationFormat>On-screen Show (4:3)</PresentationFormat>
  <Paragraphs>364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 Endocrine system</vt:lpstr>
      <vt:lpstr>Slide 2</vt:lpstr>
      <vt:lpstr>Functions of endocrine glands</vt:lpstr>
      <vt:lpstr>Hormone</vt:lpstr>
      <vt:lpstr>Con…d</vt:lpstr>
      <vt:lpstr>Con……d</vt:lpstr>
      <vt:lpstr>Functions of hormones </vt:lpstr>
      <vt:lpstr>Hypothalamic  hormones: </vt:lpstr>
      <vt:lpstr>Con…d</vt:lpstr>
      <vt:lpstr>Pituitary hormones</vt:lpstr>
      <vt:lpstr>Cond….</vt:lpstr>
      <vt:lpstr>Functions of GH : </vt:lpstr>
      <vt:lpstr>Con…d</vt:lpstr>
      <vt:lpstr>Con…d</vt:lpstr>
      <vt:lpstr>Con..d</vt:lpstr>
      <vt:lpstr>Con……d</vt:lpstr>
      <vt:lpstr>Con….d</vt:lpstr>
      <vt:lpstr>Con….d</vt:lpstr>
      <vt:lpstr>Con….d</vt:lpstr>
      <vt:lpstr>Con…d</vt:lpstr>
      <vt:lpstr>Thyroid hormones</vt:lpstr>
      <vt:lpstr>Functions of thyroid hormones</vt:lpstr>
      <vt:lpstr>Functions of calcitonin </vt:lpstr>
      <vt:lpstr>Disorders of thyroid gland</vt:lpstr>
      <vt:lpstr>Slide 25</vt:lpstr>
      <vt:lpstr>Slide 26</vt:lpstr>
      <vt:lpstr>Slide 27</vt:lpstr>
      <vt:lpstr>Difference between dwarfism &amp; cretinism</vt:lpstr>
      <vt:lpstr>Slide 29</vt:lpstr>
      <vt:lpstr>Thyroid function tests</vt:lpstr>
      <vt:lpstr>Parathyroid gland :  </vt:lpstr>
      <vt:lpstr>Slide 32</vt:lpstr>
      <vt:lpstr>Slide 33</vt:lpstr>
      <vt:lpstr>Clinical feature of tetany</vt:lpstr>
      <vt:lpstr>Adrenal gland</vt:lpstr>
      <vt:lpstr>Slide 36</vt:lpstr>
      <vt:lpstr>Functions of aldosterone</vt:lpstr>
      <vt:lpstr>Aldosterone is called the life saving hormone</vt:lpstr>
      <vt:lpstr>Functions of cortisol</vt:lpstr>
      <vt:lpstr>Cortisol is called emergency hormone</vt:lpstr>
      <vt:lpstr>Adrenal medulla</vt:lpstr>
      <vt:lpstr>Disorders of adrenal gland </vt:lpstr>
      <vt:lpstr>Slide 43</vt:lpstr>
      <vt:lpstr>Pancrease</vt:lpstr>
      <vt:lpstr>Functions of insulin</vt:lpstr>
      <vt:lpstr>Functions of glucagon</vt:lpstr>
      <vt:lpstr>Slide 47</vt:lpstr>
      <vt:lpstr>Slide 48</vt:lpstr>
      <vt:lpstr>Slide 49</vt:lpstr>
      <vt:lpstr>Slide 50</vt:lpstr>
      <vt:lpstr>Slide 51</vt:lpstr>
      <vt:lpstr>Placenta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Endocrine system</dc:title>
  <dc:creator>user</dc:creator>
  <cp:lastModifiedBy>user</cp:lastModifiedBy>
  <cp:revision>162</cp:revision>
  <dcterms:created xsi:type="dcterms:W3CDTF">2016-02-08T17:07:47Z</dcterms:created>
  <dcterms:modified xsi:type="dcterms:W3CDTF">2016-02-24T17:01:02Z</dcterms:modified>
</cp:coreProperties>
</file>