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10FB-9024-4E51-915B-1B3BD6AE502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FDAD-0BA1-43FE-A000-D2CC39138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mixed gland that located within abdominal cavity. It has two parts </a:t>
            </a:r>
          </a:p>
          <a:p>
            <a:pPr>
              <a:buNone/>
            </a:pPr>
            <a:r>
              <a:rPr lang="en-US" dirty="0" err="1" smtClean="0"/>
              <a:t>Acini</a:t>
            </a:r>
            <a:r>
              <a:rPr lang="en-US" dirty="0" smtClean="0"/>
              <a:t>--- the exocrine part</a:t>
            </a:r>
          </a:p>
          <a:p>
            <a:pPr>
              <a:buNone/>
            </a:pPr>
            <a:r>
              <a:rPr lang="en-US" dirty="0" smtClean="0"/>
              <a:t>Islets of </a:t>
            </a:r>
            <a:r>
              <a:rPr lang="en-US" dirty="0" err="1" smtClean="0"/>
              <a:t>Langerhans</a:t>
            </a:r>
            <a:r>
              <a:rPr lang="en-US" dirty="0" smtClean="0"/>
              <a:t>--- the endocrine part</a:t>
            </a:r>
          </a:p>
          <a:p>
            <a:r>
              <a:rPr lang="en-US" dirty="0" smtClean="0"/>
              <a:t>Islets of </a:t>
            </a:r>
            <a:r>
              <a:rPr lang="en-US" dirty="0" err="1" smtClean="0"/>
              <a:t>Langerhans</a:t>
            </a:r>
            <a:r>
              <a:rPr lang="en-US" dirty="0" smtClean="0"/>
              <a:t> consists of different types of  cells – </a:t>
            </a:r>
          </a:p>
          <a:p>
            <a:pPr>
              <a:buNone/>
            </a:pPr>
            <a:r>
              <a:rPr lang="en-US" dirty="0" smtClean="0"/>
              <a:t>Alpha cell- secrete glucagon.</a:t>
            </a:r>
          </a:p>
          <a:p>
            <a:pPr>
              <a:buNone/>
            </a:pPr>
            <a:r>
              <a:rPr lang="en-US" dirty="0" smtClean="0"/>
              <a:t>Beta cell- secrete insulin.</a:t>
            </a:r>
          </a:p>
          <a:p>
            <a:pPr>
              <a:buNone/>
            </a:pPr>
            <a:r>
              <a:rPr lang="en-US" dirty="0" smtClean="0"/>
              <a:t>Delta cell- secrete </a:t>
            </a:r>
            <a:r>
              <a:rPr lang="en-US" dirty="0" err="1" smtClean="0"/>
              <a:t>somatostatin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PP cell – secrete pancreatic polypeptide.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insulin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blood glucose.</a:t>
            </a:r>
          </a:p>
          <a:p>
            <a:r>
              <a:rPr lang="en-US" dirty="0" smtClean="0"/>
              <a:t>Stimulate  lipid synthesis.</a:t>
            </a:r>
          </a:p>
          <a:p>
            <a:r>
              <a:rPr lang="en-US" dirty="0" smtClean="0"/>
              <a:t>Stimulate  protein synthesis.</a:t>
            </a:r>
          </a:p>
          <a:p>
            <a:r>
              <a:rPr lang="en-US" dirty="0" smtClean="0"/>
              <a:t>Increase cell growth.</a:t>
            </a:r>
          </a:p>
          <a:p>
            <a:r>
              <a:rPr lang="en-US" dirty="0" smtClean="0"/>
              <a:t>Increase K uptake.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glucagon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blood glucose.</a:t>
            </a:r>
          </a:p>
          <a:p>
            <a:r>
              <a:rPr lang="en-US" dirty="0" smtClean="0"/>
              <a:t>Increase </a:t>
            </a:r>
            <a:r>
              <a:rPr lang="en-US" dirty="0" err="1" smtClean="0"/>
              <a:t>lipolysis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Inhabit protein synthesis.</a:t>
            </a:r>
          </a:p>
          <a:p>
            <a:r>
              <a:rPr lang="en-US" dirty="0" smtClean="0"/>
              <a:t>Increase </a:t>
            </a:r>
            <a:r>
              <a:rPr lang="en-US" dirty="0" err="1" smtClean="0"/>
              <a:t>ketone</a:t>
            </a:r>
            <a:r>
              <a:rPr lang="en-US" dirty="0" smtClean="0"/>
              <a:t> body synthesis.</a:t>
            </a:r>
          </a:p>
          <a:p>
            <a:r>
              <a:rPr lang="en-US" dirty="0" smtClean="0"/>
              <a:t>Increase strength of heart.</a:t>
            </a:r>
          </a:p>
          <a:p>
            <a:r>
              <a:rPr lang="en-US" dirty="0" smtClean="0"/>
              <a:t>Increase blood flow to kidney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Insulin deficiency causes Diabetes Mellitus.</a:t>
            </a:r>
          </a:p>
          <a:p>
            <a:r>
              <a:rPr lang="en-US" dirty="0" smtClean="0"/>
              <a:t>Diabetes Mellitus :  It is a clinical syndrome characterized by hyperglycemia due to absolute or relative deficiency of insulin.</a:t>
            </a:r>
          </a:p>
          <a:p>
            <a:pPr>
              <a:buNone/>
            </a:pPr>
            <a:r>
              <a:rPr lang="en-US" dirty="0" smtClean="0"/>
              <a:t>Types of DM : </a:t>
            </a:r>
            <a:r>
              <a:rPr lang="en-US" dirty="0" err="1" smtClean="0"/>
              <a:t>i</a:t>
            </a:r>
            <a:r>
              <a:rPr lang="en-US" dirty="0" smtClean="0"/>
              <a:t>) Type I DM ( Insulin dependent diabetes mellitus- IDDM)</a:t>
            </a:r>
          </a:p>
          <a:p>
            <a:pPr>
              <a:buNone/>
            </a:pPr>
            <a:r>
              <a:rPr lang="en-US" dirty="0" smtClean="0"/>
              <a:t>ii) Type II DM (Non insulin dependent diabetes mellitus - NIDDM)</a:t>
            </a:r>
          </a:p>
          <a:p>
            <a:pPr>
              <a:buNone/>
            </a:pPr>
            <a:r>
              <a:rPr lang="en-US" dirty="0" smtClean="0"/>
              <a:t>iii) Gestational DM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Clinical feature : </a:t>
            </a:r>
            <a:r>
              <a:rPr lang="en-US" dirty="0" err="1" smtClean="0"/>
              <a:t>Polyuria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Polydipsia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Polyphagia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Weight loss</a:t>
            </a:r>
          </a:p>
          <a:p>
            <a:pPr>
              <a:buNone/>
            </a:pPr>
            <a:r>
              <a:rPr lang="en-US" dirty="0" smtClean="0"/>
              <a:t>                              Poor wound healing.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Investigations</a:t>
            </a:r>
            <a:r>
              <a:rPr lang="en-US" dirty="0" smtClean="0"/>
              <a:t> :1) FBS( fasting blood sugar)</a:t>
            </a:r>
          </a:p>
          <a:p>
            <a:pPr>
              <a:buNone/>
            </a:pPr>
            <a:r>
              <a:rPr lang="en-US" dirty="0" smtClean="0"/>
              <a:t>                          2)  RBS (random blood sugar)</a:t>
            </a:r>
          </a:p>
          <a:p>
            <a:pPr>
              <a:buNone/>
            </a:pPr>
            <a:r>
              <a:rPr lang="en-US" dirty="0" smtClean="0"/>
              <a:t>                           3) OGTT(oral glucose tolerance test):</a:t>
            </a:r>
          </a:p>
          <a:p>
            <a:pPr>
              <a:buNone/>
            </a:pPr>
            <a:r>
              <a:rPr lang="en-US" dirty="0" smtClean="0"/>
              <a:t>                                  Fasting blood sugar with corresponding urine sugar</a:t>
            </a:r>
          </a:p>
          <a:p>
            <a:pPr>
              <a:buNone/>
            </a:pPr>
            <a:r>
              <a:rPr lang="en-US" dirty="0" smtClean="0"/>
              <a:t>                                  2hrs after 75gm glucose or breakfast.</a:t>
            </a:r>
          </a:p>
          <a:p>
            <a:pPr>
              <a:buNone/>
            </a:pPr>
            <a:r>
              <a:rPr lang="en-US" dirty="0" smtClean="0"/>
              <a:t>                                             Or</a:t>
            </a:r>
          </a:p>
          <a:p>
            <a:pPr>
              <a:buNone/>
            </a:pPr>
            <a:r>
              <a:rPr lang="en-US" dirty="0" smtClean="0"/>
              <a:t>                            Fasting blood sugar with corresponding urine sugar</a:t>
            </a:r>
          </a:p>
          <a:p>
            <a:pPr>
              <a:buNone/>
            </a:pPr>
            <a:r>
              <a:rPr lang="en-US" dirty="0" smtClean="0"/>
              <a:t>                            1hrs after 75gm glucose </a:t>
            </a:r>
          </a:p>
          <a:p>
            <a:pPr>
              <a:buNone/>
            </a:pPr>
            <a:r>
              <a:rPr lang="en-US" dirty="0" smtClean="0"/>
              <a:t>                             2hrs after 75gm glucose.</a:t>
            </a:r>
          </a:p>
          <a:p>
            <a:pPr>
              <a:buNone/>
            </a:pPr>
            <a:r>
              <a:rPr lang="en-US" dirty="0" smtClean="0"/>
              <a:t>                        4) Urine for </a:t>
            </a:r>
            <a:r>
              <a:rPr lang="en-US" dirty="0" err="1" smtClean="0"/>
              <a:t>ketone</a:t>
            </a:r>
            <a:r>
              <a:rPr lang="en-US" dirty="0" smtClean="0"/>
              <a:t> body</a:t>
            </a:r>
          </a:p>
          <a:p>
            <a:pPr>
              <a:buNone/>
            </a:pPr>
            <a:r>
              <a:rPr lang="en-US" b="1" dirty="0" smtClean="0"/>
              <a:t>To assess control of DM</a:t>
            </a:r>
            <a:r>
              <a:rPr lang="en-US" dirty="0" smtClean="0"/>
              <a:t>-- HbA1C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Fasting blood glucose level or FBS normal--- </a:t>
            </a:r>
          </a:p>
          <a:p>
            <a:pPr>
              <a:buNone/>
            </a:pPr>
            <a:r>
              <a:rPr lang="en-US" dirty="0" smtClean="0"/>
              <a:t>                                  &lt; 6.1 </a:t>
            </a:r>
            <a:r>
              <a:rPr lang="en-US" dirty="0" err="1" smtClean="0"/>
              <a:t>mmol</a:t>
            </a:r>
            <a:r>
              <a:rPr lang="en-US" dirty="0" smtClean="0"/>
              <a:t>/L.</a:t>
            </a:r>
          </a:p>
          <a:p>
            <a:r>
              <a:rPr lang="en-US" dirty="0" smtClean="0"/>
              <a:t>Random blood glucose or RBS  normal –</a:t>
            </a:r>
          </a:p>
          <a:p>
            <a:pPr>
              <a:buNone/>
            </a:pPr>
            <a:r>
              <a:rPr lang="en-US" dirty="0" smtClean="0"/>
              <a:t>                                &lt; 7.8 </a:t>
            </a:r>
            <a:r>
              <a:rPr lang="en-US" dirty="0" err="1" smtClean="0"/>
              <a:t>mmol</a:t>
            </a:r>
            <a:r>
              <a:rPr lang="en-US" dirty="0" smtClean="0"/>
              <a:t>/L.</a:t>
            </a:r>
          </a:p>
          <a:p>
            <a:r>
              <a:rPr lang="en-US" dirty="0" smtClean="0"/>
              <a:t>2hrs after glucose normal -- &lt; 7.8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r>
              <a:rPr lang="en-US" dirty="0" smtClean="0"/>
              <a:t>Incase of diabetes mellitus:</a:t>
            </a:r>
          </a:p>
          <a:p>
            <a:pPr>
              <a:buNone/>
            </a:pPr>
            <a:r>
              <a:rPr lang="en-US" dirty="0" smtClean="0"/>
              <a:t>                            FBS &gt; 7.0 </a:t>
            </a:r>
            <a:r>
              <a:rPr lang="en-US" dirty="0" err="1" smtClean="0"/>
              <a:t>mmol</a:t>
            </a:r>
            <a:r>
              <a:rPr lang="en-US" dirty="0" smtClean="0"/>
              <a:t>/L.</a:t>
            </a:r>
          </a:p>
          <a:p>
            <a:pPr>
              <a:buNone/>
            </a:pPr>
            <a:r>
              <a:rPr lang="en-US" dirty="0" smtClean="0"/>
              <a:t>                            RBS : &gt; 11.1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pPr>
              <a:buNone/>
            </a:pPr>
            <a:r>
              <a:rPr lang="en-US" dirty="0" smtClean="0"/>
              <a:t>                            2hrs after glucose &gt; 11.1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of testes--</a:t>
            </a:r>
          </a:p>
          <a:p>
            <a:pPr>
              <a:buNone/>
            </a:pPr>
            <a:r>
              <a:rPr lang="en-US" dirty="0" smtClean="0"/>
              <a:t>            Produces Spermatozoa.</a:t>
            </a:r>
          </a:p>
          <a:p>
            <a:pPr>
              <a:buNone/>
            </a:pPr>
            <a:r>
              <a:rPr lang="en-US" dirty="0" smtClean="0"/>
              <a:t>           Secretes Testosterone.</a:t>
            </a:r>
          </a:p>
          <a:p>
            <a:r>
              <a:rPr lang="en-US" dirty="0" smtClean="0"/>
              <a:t>Functions of Ovaries –</a:t>
            </a:r>
          </a:p>
          <a:p>
            <a:pPr>
              <a:buNone/>
            </a:pPr>
            <a:r>
              <a:rPr lang="en-US" dirty="0" smtClean="0"/>
              <a:t>            Production of Ova.</a:t>
            </a:r>
          </a:p>
          <a:p>
            <a:pPr>
              <a:buNone/>
            </a:pPr>
            <a:r>
              <a:rPr lang="en-US" dirty="0" smtClean="0"/>
              <a:t>            Secretes estrogen and progesterone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Hormones of placenta—</a:t>
            </a:r>
          </a:p>
          <a:p>
            <a:r>
              <a:rPr lang="en-US" dirty="0" smtClean="0"/>
              <a:t>Human chorionic </a:t>
            </a:r>
            <a:r>
              <a:rPr lang="en-US" dirty="0" err="1" smtClean="0"/>
              <a:t>gonadotropin</a:t>
            </a:r>
            <a:r>
              <a:rPr lang="en-US" dirty="0" smtClean="0"/>
              <a:t> ( HCG)</a:t>
            </a:r>
          </a:p>
          <a:p>
            <a:r>
              <a:rPr lang="en-US" dirty="0" smtClean="0"/>
              <a:t>Human chorionic </a:t>
            </a:r>
            <a:r>
              <a:rPr lang="en-US" dirty="0" err="1" smtClean="0"/>
              <a:t>somatomammotropin</a:t>
            </a:r>
            <a:r>
              <a:rPr lang="en-US" dirty="0" smtClean="0"/>
              <a:t> (HCS)</a:t>
            </a:r>
          </a:p>
          <a:p>
            <a:r>
              <a:rPr lang="en-US" dirty="0" smtClean="0"/>
              <a:t>Estrogen</a:t>
            </a:r>
          </a:p>
          <a:p>
            <a:r>
              <a:rPr lang="en-US" dirty="0" smtClean="0"/>
              <a:t>Progesterone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Pancrease</vt:lpstr>
      <vt:lpstr>Functions of insulin</vt:lpstr>
      <vt:lpstr>Functions of glucagon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Pancrease</dc:title>
  <dc:creator>user</dc:creator>
  <cp:lastModifiedBy>user</cp:lastModifiedBy>
  <cp:revision>3</cp:revision>
  <dcterms:created xsi:type="dcterms:W3CDTF">2016-02-24T17:01:55Z</dcterms:created>
  <dcterms:modified xsi:type="dcterms:W3CDTF">2016-02-24T17:11:07Z</dcterms:modified>
</cp:coreProperties>
</file>