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F92-B9BD-4E05-8C29-56DFA705DE6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4272-BF23-47D9-97E9-B7A47E9C5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F92-B9BD-4E05-8C29-56DFA705DE6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4272-BF23-47D9-97E9-B7A47E9C5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F92-B9BD-4E05-8C29-56DFA705DE6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4272-BF23-47D9-97E9-B7A47E9C5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F92-B9BD-4E05-8C29-56DFA705DE6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4272-BF23-47D9-97E9-B7A47E9C5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F92-B9BD-4E05-8C29-56DFA705DE6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4272-BF23-47D9-97E9-B7A47E9C5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F92-B9BD-4E05-8C29-56DFA705DE6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4272-BF23-47D9-97E9-B7A47E9C5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F92-B9BD-4E05-8C29-56DFA705DE6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4272-BF23-47D9-97E9-B7A47E9C5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F92-B9BD-4E05-8C29-56DFA705DE6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4272-BF23-47D9-97E9-B7A47E9C5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F92-B9BD-4E05-8C29-56DFA705DE6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4272-BF23-47D9-97E9-B7A47E9C5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F92-B9BD-4E05-8C29-56DFA705DE6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4272-BF23-47D9-97E9-B7A47E9C5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F92-B9BD-4E05-8C29-56DFA705DE6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4272-BF23-47D9-97E9-B7A47E9C5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8F92-B9BD-4E05-8C29-56DFA705DE6C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E4272-BF23-47D9-97E9-B7A47E9C5D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Respiration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Respiration is a physiological process by which O₂ is transported from atmosphere to the cells for oxidation of the ingested food materials and elimination of CO₂ from cells to the atmosphere.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Blood Gas Analysis</a:t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Blood</a:t>
            </a:r>
            <a:r>
              <a:rPr lang="en-US" dirty="0"/>
              <a:t> gas analysis, also called arterial blood gas (ABG) </a:t>
            </a:r>
            <a:r>
              <a:rPr lang="en-US" dirty="0" smtClean="0"/>
              <a:t>analysis : </a:t>
            </a:r>
          </a:p>
          <a:p>
            <a:pPr>
              <a:buNone/>
            </a:pPr>
            <a:r>
              <a:rPr lang="en-US" dirty="0" smtClean="0"/>
              <a:t>It</a:t>
            </a:r>
            <a:r>
              <a:rPr lang="en-US" dirty="0"/>
              <a:t> is a test which </a:t>
            </a:r>
            <a:r>
              <a:rPr lang="en-US" dirty="0" smtClean="0"/>
              <a:t>measures the amounts of O₂  and</a:t>
            </a:r>
            <a:r>
              <a:rPr lang="en-US" dirty="0"/>
              <a:t> </a:t>
            </a:r>
            <a:r>
              <a:rPr lang="en-US" dirty="0" smtClean="0"/>
              <a:t>CO₂</a:t>
            </a:r>
            <a:r>
              <a:rPr lang="en-US" dirty="0"/>
              <a:t> in the blood, as well as the </a:t>
            </a:r>
            <a:r>
              <a:rPr lang="en-US" dirty="0" smtClean="0"/>
              <a:t>acidity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 (pH) of </a:t>
            </a:r>
            <a:r>
              <a:rPr lang="en-US" dirty="0" smtClean="0"/>
              <a:t>the blood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arterial blood gas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159" y="1600200"/>
            <a:ext cx="6589841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The procedure</a:t>
            </a:r>
          </a:p>
          <a:p>
            <a:r>
              <a:rPr lang="en-US" dirty="0"/>
              <a:t>The blood sample is obtained by arterial </a:t>
            </a:r>
            <a:r>
              <a:rPr lang="en-US" dirty="0" smtClean="0"/>
              <a:t>puncture</a:t>
            </a:r>
            <a:r>
              <a:rPr lang="en-US" dirty="0"/>
              <a:t> A technician then collects the blood </a:t>
            </a:r>
            <a:r>
              <a:rPr lang="en-US" dirty="0" smtClean="0"/>
              <a:t>with a</a:t>
            </a:r>
            <a:r>
              <a:rPr lang="en-US" dirty="0"/>
              <a:t> small sterile needle attached to a </a:t>
            </a:r>
            <a:r>
              <a:rPr lang="en-US" dirty="0" smtClean="0"/>
              <a:t>disposable syringe</a:t>
            </a:r>
            <a:r>
              <a:rPr lang="en-US" dirty="0"/>
              <a:t>.  After the blood is drawn, the </a:t>
            </a:r>
            <a:r>
              <a:rPr lang="en-US" dirty="0" smtClean="0"/>
              <a:t>sample</a:t>
            </a:r>
          </a:p>
          <a:p>
            <a:pPr>
              <a:buNone/>
            </a:pPr>
            <a:r>
              <a:rPr lang="en-US" dirty="0" smtClean="0"/>
              <a:t>    must  be transported to laboratory as soon as </a:t>
            </a:r>
          </a:p>
          <a:p>
            <a:pPr>
              <a:buNone/>
            </a:pPr>
            <a:r>
              <a:rPr lang="en-US" dirty="0" smtClean="0"/>
              <a:t>    possible for analysis.       </a:t>
            </a:r>
            <a:endParaRPr lang="en-US" dirty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Cyanosis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448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Cyanosis is a clinical condition characterized by the dusky bluish coloration of the skin and mucus membrane due to excess deoxygenated </a:t>
            </a:r>
            <a:r>
              <a:rPr lang="en-US" dirty="0" err="1" smtClean="0"/>
              <a:t>Hb</a:t>
            </a:r>
            <a:r>
              <a:rPr lang="en-US" dirty="0" smtClean="0"/>
              <a:t> in the peripheral blood.</a:t>
            </a:r>
          </a:p>
          <a:p>
            <a:pPr>
              <a:buNone/>
            </a:pPr>
            <a:r>
              <a:rPr lang="en-US" dirty="0" smtClean="0"/>
              <a:t>Site of cyanosis: </a:t>
            </a:r>
            <a:r>
              <a:rPr lang="en-US" dirty="0" err="1" smtClean="0"/>
              <a:t>Lips,nose,ear-lobules,nail-bed,tongue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Types : 1. Central cyanosis</a:t>
            </a:r>
          </a:p>
          <a:p>
            <a:pPr>
              <a:buNone/>
            </a:pPr>
            <a:r>
              <a:rPr lang="en-US" dirty="0" smtClean="0"/>
              <a:t>              2. Peripheral cyanosis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of Cyanosis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COPD</a:t>
            </a:r>
          </a:p>
          <a:p>
            <a:r>
              <a:rPr lang="en-US" dirty="0" smtClean="0"/>
              <a:t>Bronchial asthma</a:t>
            </a:r>
          </a:p>
          <a:p>
            <a:r>
              <a:rPr lang="en-US" dirty="0" smtClean="0"/>
              <a:t>Pneumonia</a:t>
            </a:r>
          </a:p>
          <a:p>
            <a:r>
              <a:rPr lang="en-US" dirty="0" smtClean="0"/>
              <a:t>Pulmonary infraction</a:t>
            </a:r>
          </a:p>
          <a:p>
            <a:r>
              <a:rPr lang="en-US" dirty="0" smtClean="0"/>
              <a:t>Pulmonary edema</a:t>
            </a:r>
          </a:p>
          <a:p>
            <a:r>
              <a:rPr lang="en-US" dirty="0" smtClean="0"/>
              <a:t>Congenital cyanotic disease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Hypoxia is defined as an  inadequate O₂ supply to the body tissue ( </a:t>
            </a:r>
            <a:r>
              <a:rPr lang="en-US" dirty="0" err="1" smtClean="0"/>
              <a:t>i.e</a:t>
            </a:r>
            <a:r>
              <a:rPr lang="en-US" dirty="0" smtClean="0"/>
              <a:t>  O₂ deficiency at the tissue level).</a:t>
            </a:r>
          </a:p>
          <a:p>
            <a:r>
              <a:rPr lang="en-US" dirty="0" smtClean="0"/>
              <a:t>Types : Hypoxic hypoxia</a:t>
            </a:r>
          </a:p>
          <a:p>
            <a:pPr>
              <a:buNone/>
            </a:pPr>
            <a:r>
              <a:rPr lang="en-US" dirty="0" smtClean="0"/>
              <a:t>                 Anemic hypoxia</a:t>
            </a:r>
          </a:p>
          <a:p>
            <a:pPr>
              <a:buNone/>
            </a:pPr>
            <a:r>
              <a:rPr lang="en-US" dirty="0" smtClean="0"/>
              <a:t>                 Stagnant hypoxia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Histotoxic</a:t>
            </a:r>
            <a:r>
              <a:rPr lang="en-US" dirty="0" smtClean="0"/>
              <a:t> hypoxia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Hypoxic hypoxia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Hypoxic hypoxia means the decreased oxygen content in the blood. </a:t>
            </a:r>
          </a:p>
          <a:p>
            <a:pPr>
              <a:buNone/>
            </a:pPr>
            <a:r>
              <a:rPr lang="en-US" dirty="0" smtClean="0"/>
              <a:t>Causes :</a:t>
            </a:r>
          </a:p>
          <a:p>
            <a:r>
              <a:rPr lang="en-US" dirty="0" smtClean="0"/>
              <a:t> Breathing gas with a low O tension.</a:t>
            </a:r>
          </a:p>
          <a:p>
            <a:r>
              <a:rPr lang="en-US" dirty="0" smtClean="0"/>
              <a:t>Hypoventilation.</a:t>
            </a:r>
          </a:p>
          <a:p>
            <a:r>
              <a:rPr lang="en-US" dirty="0" smtClean="0"/>
              <a:t>Impairment of gas exchange through respiratory membrane.</a:t>
            </a:r>
          </a:p>
          <a:p>
            <a:r>
              <a:rPr lang="en-US" dirty="0" smtClean="0"/>
              <a:t>High altitude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Anemic hypoxia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Inability of blood to carry enough amount of oxygen is known as </a:t>
            </a:r>
            <a:r>
              <a:rPr lang="en-US" dirty="0" err="1" smtClean="0"/>
              <a:t>anaemic</a:t>
            </a:r>
            <a:r>
              <a:rPr lang="en-US" dirty="0" smtClean="0"/>
              <a:t> hypoxia.</a:t>
            </a:r>
          </a:p>
          <a:p>
            <a:r>
              <a:rPr lang="en-US" dirty="0" smtClean="0"/>
              <a:t>Cause :  Carbon mono oxide poisoning.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Stagnant hypoxia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Stagnant hypoxia results when circulation is impaired or blocked due to congestive cardiac failure ( CCF ), atherosclerosis.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Histotoxic</a:t>
            </a:r>
            <a:r>
              <a:rPr lang="en-US" dirty="0" smtClean="0"/>
              <a:t> hypoxia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 err="1" smtClean="0"/>
              <a:t>Histotoxic</a:t>
            </a:r>
            <a:r>
              <a:rPr lang="en-US" dirty="0" smtClean="0"/>
              <a:t> hypoxia  occurs when body tissues are unable to use oxygen, as in cyanide or sulfide </a:t>
            </a:r>
            <a:r>
              <a:rPr lang="en-US" dirty="0" err="1" smtClean="0"/>
              <a:t>poisoining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nose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Warming of  inspired air.</a:t>
            </a:r>
          </a:p>
          <a:p>
            <a:r>
              <a:rPr lang="en-US" dirty="0" smtClean="0"/>
              <a:t>Humidifying of inspired air.</a:t>
            </a:r>
          </a:p>
          <a:p>
            <a:r>
              <a:rPr lang="en-US" dirty="0" smtClean="0"/>
              <a:t>Filtering the inspired air.</a:t>
            </a:r>
          </a:p>
          <a:p>
            <a:r>
              <a:rPr lang="en-US" dirty="0" smtClean="0"/>
              <a:t>Helping in olfaction.</a:t>
            </a:r>
          </a:p>
          <a:p>
            <a:r>
              <a:rPr lang="en-US" dirty="0" smtClean="0"/>
              <a:t>Conduction of air.</a:t>
            </a:r>
          </a:p>
          <a:p>
            <a:r>
              <a:rPr lang="en-US" dirty="0" smtClean="0"/>
              <a:t>Protection of lower airway.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Dyspnoea</a:t>
            </a:r>
            <a:r>
              <a:rPr lang="en-US" dirty="0" smtClean="0"/>
              <a:t>– means shortness of breath.</a:t>
            </a:r>
          </a:p>
          <a:p>
            <a:r>
              <a:rPr lang="en-US" dirty="0" err="1" smtClean="0"/>
              <a:t>Apnoea</a:t>
            </a:r>
            <a:r>
              <a:rPr lang="en-US" dirty="0" smtClean="0"/>
              <a:t> means Cessation of breathing.</a:t>
            </a:r>
          </a:p>
          <a:p>
            <a:r>
              <a:rPr lang="en-US" dirty="0" err="1" smtClean="0"/>
              <a:t>Hypercapnia</a:t>
            </a:r>
            <a:r>
              <a:rPr lang="en-US" dirty="0" smtClean="0"/>
              <a:t> means retention of CO in the body.</a:t>
            </a:r>
          </a:p>
          <a:p>
            <a:r>
              <a:rPr lang="en-US" dirty="0" err="1" smtClean="0"/>
              <a:t>Hypocapnia</a:t>
            </a:r>
            <a:r>
              <a:rPr lang="en-US" dirty="0" smtClean="0"/>
              <a:t> means decreased CO in the body.</a:t>
            </a:r>
          </a:p>
          <a:p>
            <a:r>
              <a:rPr lang="en-US" dirty="0" err="1" smtClean="0"/>
              <a:t>Tachypnoea</a:t>
            </a:r>
            <a:r>
              <a:rPr lang="en-US" dirty="0" smtClean="0"/>
              <a:t> -- increased rate of ventilation above normal is called </a:t>
            </a:r>
            <a:r>
              <a:rPr lang="en-US" dirty="0" err="1" smtClean="0"/>
              <a:t>tachypnoea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Muscle of respiration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Muscle of inspiration :</a:t>
            </a:r>
          </a:p>
          <a:p>
            <a:pPr>
              <a:buNone/>
            </a:pPr>
            <a:r>
              <a:rPr lang="en-US" dirty="0" smtClean="0"/>
              <a:t> A. In quite inspiration – </a:t>
            </a:r>
          </a:p>
          <a:p>
            <a:pPr>
              <a:buNone/>
            </a:pPr>
            <a:r>
              <a:rPr lang="en-US" dirty="0" smtClean="0"/>
              <a:t>1. The </a:t>
            </a:r>
            <a:r>
              <a:rPr lang="en-US" dirty="0" err="1" smtClean="0"/>
              <a:t>diagphram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2. External </a:t>
            </a:r>
            <a:r>
              <a:rPr lang="en-US" dirty="0" err="1" smtClean="0"/>
              <a:t>intercostal</a:t>
            </a:r>
            <a:r>
              <a:rPr lang="en-US" dirty="0" smtClean="0"/>
              <a:t> muscle.</a:t>
            </a:r>
          </a:p>
          <a:p>
            <a:pPr>
              <a:buNone/>
            </a:pPr>
            <a:r>
              <a:rPr lang="en-US" dirty="0" smtClean="0"/>
              <a:t>B. In forceful inspiration– The above muscle plus the following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Sternocleidomastoid</a:t>
            </a:r>
            <a:r>
              <a:rPr lang="en-US" dirty="0" smtClean="0"/>
              <a:t> muscle</a:t>
            </a:r>
          </a:p>
          <a:p>
            <a:pPr marL="514350" indent="-514350">
              <a:buAutoNum type="arabicPeriod"/>
            </a:pPr>
            <a:r>
              <a:rPr lang="en-US" dirty="0" smtClean="0"/>
              <a:t>Anterior </a:t>
            </a:r>
            <a:r>
              <a:rPr lang="en-US" dirty="0" err="1" smtClean="0"/>
              <a:t>serrati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Scaleni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Latissimus</a:t>
            </a:r>
            <a:r>
              <a:rPr lang="en-US" dirty="0" smtClean="0"/>
              <a:t> </a:t>
            </a:r>
            <a:r>
              <a:rPr lang="en-US" dirty="0" err="1" smtClean="0"/>
              <a:t>dorsi</a:t>
            </a:r>
            <a:r>
              <a:rPr lang="en-US" dirty="0" smtClean="0"/>
              <a:t> muscle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of expiration :</a:t>
            </a:r>
          </a:p>
          <a:p>
            <a:r>
              <a:rPr lang="en-US" dirty="0" smtClean="0"/>
              <a:t>A. In quite expiration – No muscle involved.</a:t>
            </a:r>
          </a:p>
          <a:p>
            <a:pPr lvl="1">
              <a:buNone/>
            </a:pPr>
            <a:r>
              <a:rPr lang="en-US" sz="3200" dirty="0" smtClean="0"/>
              <a:t>B</a:t>
            </a:r>
            <a:r>
              <a:rPr lang="en-US" dirty="0" smtClean="0"/>
              <a:t>. </a:t>
            </a:r>
            <a:r>
              <a:rPr lang="en-US" sz="3200" dirty="0" smtClean="0"/>
              <a:t>In forceful expiration – </a:t>
            </a:r>
          </a:p>
          <a:p>
            <a:pPr marL="971550" lvl="1" indent="-514350">
              <a:buAutoNum type="arabicPeriod"/>
            </a:pPr>
            <a:r>
              <a:rPr lang="en-US" sz="3200" dirty="0" smtClean="0"/>
              <a:t>Rectus </a:t>
            </a:r>
            <a:r>
              <a:rPr lang="en-US" sz="3200" dirty="0" err="1" smtClean="0"/>
              <a:t>abdominis</a:t>
            </a:r>
            <a:r>
              <a:rPr lang="en-US" sz="3200" dirty="0" smtClean="0"/>
              <a:t>.</a:t>
            </a:r>
          </a:p>
          <a:p>
            <a:pPr marL="971550" lvl="1" indent="-514350">
              <a:buAutoNum type="arabicPeriod"/>
            </a:pPr>
            <a:r>
              <a:rPr lang="en-US" sz="3200" dirty="0" err="1" smtClean="0"/>
              <a:t>Inernal</a:t>
            </a:r>
            <a:r>
              <a:rPr lang="en-US" sz="3200" dirty="0" smtClean="0"/>
              <a:t> </a:t>
            </a:r>
            <a:r>
              <a:rPr lang="en-US" sz="3200" dirty="0" err="1" smtClean="0"/>
              <a:t>intercostal</a:t>
            </a:r>
            <a:r>
              <a:rPr lang="en-US" sz="3200" dirty="0" smtClean="0"/>
              <a:t> muscle.</a:t>
            </a:r>
          </a:p>
          <a:p>
            <a:pPr marL="971550" lvl="1" indent="-514350">
              <a:buAutoNum type="arabicPeriod"/>
            </a:pPr>
            <a:r>
              <a:rPr lang="en-US" sz="3200" dirty="0" err="1" smtClean="0"/>
              <a:t>Sarratus</a:t>
            </a:r>
            <a:r>
              <a:rPr lang="en-US" sz="3200" dirty="0" smtClean="0"/>
              <a:t> posterior inferior muscle.</a:t>
            </a:r>
            <a:endParaRPr 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Lung Volumes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Tidal volume –   It is the volume of air inspired or expired with each normal breath.</a:t>
            </a:r>
          </a:p>
          <a:p>
            <a:pPr>
              <a:buNone/>
            </a:pPr>
            <a:r>
              <a:rPr lang="en-US" dirty="0" smtClean="0"/>
              <a:t>    Normal volume – 500 ml. </a:t>
            </a:r>
          </a:p>
          <a:p>
            <a:r>
              <a:rPr lang="en-US" dirty="0" err="1" smtClean="0"/>
              <a:t>Inspiratory</a:t>
            </a:r>
            <a:r>
              <a:rPr lang="en-US" dirty="0" smtClean="0"/>
              <a:t> reserve volume – It is the extra volume of air that can be inspired forcefully after completing a normal tidal inspiration.</a:t>
            </a:r>
          </a:p>
          <a:p>
            <a:pPr>
              <a:buNone/>
            </a:pPr>
            <a:r>
              <a:rPr lang="en-US" dirty="0" smtClean="0"/>
              <a:t>    Normal volume – 3000 ml.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Expiratory reserve volume -- It is the extra volume of air that can be expired by forceful expiration after the end of a normal tidal expiration.</a:t>
            </a:r>
          </a:p>
          <a:p>
            <a:pPr>
              <a:buNone/>
            </a:pPr>
            <a:r>
              <a:rPr lang="en-US" dirty="0" smtClean="0"/>
              <a:t>     Normal volume – 1100 ml. </a:t>
            </a:r>
          </a:p>
          <a:p>
            <a:endParaRPr lang="en-US" dirty="0" smtClean="0"/>
          </a:p>
          <a:p>
            <a:r>
              <a:rPr lang="en-US" dirty="0" smtClean="0"/>
              <a:t>Residual volume – It is the volume of air </a:t>
            </a:r>
          </a:p>
          <a:p>
            <a:pPr>
              <a:buNone/>
            </a:pPr>
            <a:r>
              <a:rPr lang="en-US" dirty="0" smtClean="0"/>
              <a:t>    remaining in the lungs after the most forceful expiration.</a:t>
            </a:r>
          </a:p>
          <a:p>
            <a:pPr>
              <a:buNone/>
            </a:pPr>
            <a:r>
              <a:rPr lang="en-US" dirty="0" smtClean="0"/>
              <a:t>    Normal volume – 1200 ml.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Lung capacities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Vital capacity --  It is the maximum volume of air that  a person can expire forcefully after a forceful inspiration. </a:t>
            </a:r>
          </a:p>
          <a:p>
            <a:pPr>
              <a:buNone/>
            </a:pPr>
            <a:r>
              <a:rPr lang="en-US" dirty="0" smtClean="0"/>
              <a:t>    Normal value – 4600 ml.</a:t>
            </a:r>
          </a:p>
          <a:p>
            <a:r>
              <a:rPr lang="en-US" dirty="0" err="1" smtClean="0"/>
              <a:t>Inspiratory</a:t>
            </a:r>
            <a:r>
              <a:rPr lang="en-US" dirty="0" smtClean="0"/>
              <a:t> capacity -- It is the volume of air that  a person can inspire forcefully after the end of normal tidal expiration. </a:t>
            </a:r>
          </a:p>
          <a:p>
            <a:pPr>
              <a:buNone/>
            </a:pPr>
            <a:r>
              <a:rPr lang="en-US" dirty="0" smtClean="0"/>
              <a:t>    Normal value – 3500 ml.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 residual capacity-- -- It is the volume of air remaining in the lungs  after the end of normal tidal expiration. </a:t>
            </a:r>
          </a:p>
          <a:p>
            <a:pPr>
              <a:buNone/>
            </a:pPr>
            <a:r>
              <a:rPr lang="en-US" dirty="0" smtClean="0"/>
              <a:t>    Normal value – 2300 ml</a:t>
            </a:r>
          </a:p>
          <a:p>
            <a:r>
              <a:rPr lang="en-US" dirty="0" smtClean="0"/>
              <a:t>Total ling capacity--It is the maximum volume to which the lungs can be expanded with the greatest possible  </a:t>
            </a:r>
            <a:r>
              <a:rPr lang="en-US" dirty="0" err="1" smtClean="0"/>
              <a:t>inspiratory</a:t>
            </a:r>
            <a:r>
              <a:rPr lang="en-US" dirty="0" smtClean="0"/>
              <a:t> effort. </a:t>
            </a:r>
          </a:p>
          <a:p>
            <a:pPr>
              <a:buNone/>
            </a:pPr>
            <a:r>
              <a:rPr lang="en-US" dirty="0" smtClean="0"/>
              <a:t>    Normal value – 5800 ml.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vital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It gives  useful information about the strength of the respiratory muscle .</a:t>
            </a:r>
          </a:p>
          <a:p>
            <a:r>
              <a:rPr lang="en-US" dirty="0" smtClean="0"/>
              <a:t>2.It indicates the efficacy of lung in the act of ventilation.</a:t>
            </a:r>
          </a:p>
          <a:p>
            <a:r>
              <a:rPr lang="en-US" dirty="0" smtClean="0"/>
              <a:t> 3. It gives an idea about the progress of different pulmonary disease </a:t>
            </a:r>
            <a:r>
              <a:rPr lang="en-US" dirty="0" err="1" smtClean="0"/>
              <a:t>e.g</a:t>
            </a:r>
            <a:r>
              <a:rPr lang="en-US" dirty="0" smtClean="0"/>
              <a:t> -TB , asthma.</a:t>
            </a:r>
          </a:p>
          <a:p>
            <a:r>
              <a:rPr lang="en-US" dirty="0" smtClean="0"/>
              <a:t>It gives an idea of physical fitness.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Pulmonary ventilation 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mtClean="0"/>
              <a:t>    </a:t>
            </a:r>
            <a:r>
              <a:rPr lang="en-US" dirty="0" smtClean="0"/>
              <a:t>It is the volume of air that is exchanged between the </a:t>
            </a:r>
            <a:r>
              <a:rPr lang="en-US" dirty="0" err="1" smtClean="0"/>
              <a:t>athmosphare</a:t>
            </a:r>
            <a:r>
              <a:rPr lang="en-US" dirty="0" smtClean="0"/>
              <a:t> and the lungs per minute. It is about 6 </a:t>
            </a:r>
            <a:r>
              <a:rPr lang="en-US" dirty="0" err="1" smtClean="0"/>
              <a:t>litres</a:t>
            </a:r>
            <a:r>
              <a:rPr lang="en-US" dirty="0" smtClean="0"/>
              <a:t>/min.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Respiration involved two processes.</a:t>
            </a:r>
          </a:p>
          <a:p>
            <a:pPr>
              <a:buNone/>
            </a:pPr>
            <a:r>
              <a:rPr lang="en-US" dirty="0" smtClean="0"/>
              <a:t>1.External respiration– The absorption of  O₂ and removal of CO₂  from the body as a whole is called external respiration.</a:t>
            </a:r>
          </a:p>
          <a:p>
            <a:pPr>
              <a:buNone/>
            </a:pPr>
            <a:r>
              <a:rPr lang="en-US" dirty="0" smtClean="0"/>
              <a:t>2. Internal respiration– The utilization of  O₂ and production of CO₂ by cells and gaseous exchanges between the cells &amp; their fluid medium is called internal respiration.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The airways of lung divided into 2 zone ---</a:t>
            </a:r>
          </a:p>
          <a:p>
            <a:pPr>
              <a:buNone/>
            </a:pPr>
            <a:r>
              <a:rPr lang="en-US" dirty="0" smtClean="0"/>
              <a:t>1. Conducting zone of airways</a:t>
            </a:r>
          </a:p>
          <a:p>
            <a:pPr>
              <a:buNone/>
            </a:pPr>
            <a:r>
              <a:rPr lang="en-US" dirty="0" smtClean="0"/>
              <a:t>2. Respiratory zone of airways</a:t>
            </a:r>
          </a:p>
          <a:p>
            <a:pPr>
              <a:buNone/>
            </a:pPr>
            <a:r>
              <a:rPr lang="en-US" dirty="0" smtClean="0"/>
              <a:t>Conducting zone of airways --- The area of the airways where no gas exchange takes place (because of thickness of the wall) is called conducting zone.</a:t>
            </a:r>
          </a:p>
          <a:p>
            <a:pPr>
              <a:buNone/>
            </a:pPr>
            <a:r>
              <a:rPr lang="en-US" dirty="0" smtClean="0"/>
              <a:t> It consists of first sixteen subdivisions of airways ( nose, mouth, pharynx, larynx, trachea, bronchi up to terminal bronchioles. )  </a:t>
            </a:r>
          </a:p>
          <a:p>
            <a:pPr>
              <a:buNone/>
            </a:pPr>
            <a:r>
              <a:rPr lang="en-US" dirty="0" smtClean="0"/>
              <a:t>The volume of air in the conducting zone is about 150 ml.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Functional significance of the Conducting 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Conduction of gases.</a:t>
            </a:r>
          </a:p>
          <a:p>
            <a:r>
              <a:rPr lang="en-US" dirty="0" smtClean="0"/>
              <a:t>Humidification of inspired gas.</a:t>
            </a:r>
          </a:p>
          <a:p>
            <a:r>
              <a:rPr lang="en-US" dirty="0" smtClean="0"/>
              <a:t>Removal of foreign particles.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Respiratory 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area of the airways where  gas exchange takes place between blood and alveoli through </a:t>
            </a:r>
            <a:r>
              <a:rPr lang="en-US" dirty="0" err="1" smtClean="0"/>
              <a:t>alveolo</a:t>
            </a:r>
            <a:r>
              <a:rPr lang="en-US" dirty="0" smtClean="0"/>
              <a:t>- capillary membrane is called respiratory zone. </a:t>
            </a:r>
          </a:p>
          <a:p>
            <a:r>
              <a:rPr lang="en-US" dirty="0" smtClean="0"/>
              <a:t>It consists of  last seven subdivisions of airways –Respiratory bronchioles, alveolar ducts, alveolar Sacs, Alveolar.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Respiratory membrane Or </a:t>
            </a:r>
            <a:r>
              <a:rPr lang="en-US" dirty="0" err="1" smtClean="0"/>
              <a:t>Alveolo</a:t>
            </a:r>
            <a:r>
              <a:rPr lang="en-US" dirty="0" smtClean="0"/>
              <a:t>-Capillary Membrane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The respiratory membrane is one through which gas exchange occurs between the alveolar air and pulmonary blood. </a:t>
            </a:r>
          </a:p>
          <a:p>
            <a:pPr algn="just">
              <a:buNone/>
            </a:pPr>
            <a:r>
              <a:rPr lang="en-US" dirty="0" smtClean="0"/>
              <a:t> The </a:t>
            </a:r>
            <a:r>
              <a:rPr lang="en-US" dirty="0" err="1" smtClean="0"/>
              <a:t>alveolo</a:t>
            </a:r>
            <a:r>
              <a:rPr lang="en-US" dirty="0" smtClean="0"/>
              <a:t>-Capillary Membrane has following layers --  1. A fluid lining layer</a:t>
            </a:r>
          </a:p>
          <a:p>
            <a:pPr algn="just">
              <a:buNone/>
            </a:pPr>
            <a:r>
              <a:rPr lang="en-US" dirty="0" smtClean="0"/>
              <a:t>                    2. The alveolar epithelium</a:t>
            </a:r>
          </a:p>
          <a:p>
            <a:pPr algn="just">
              <a:buNone/>
            </a:pPr>
            <a:r>
              <a:rPr lang="en-US" dirty="0" smtClean="0"/>
              <a:t>                    3.An epithelial basement membrane</a:t>
            </a:r>
          </a:p>
          <a:p>
            <a:pPr algn="just">
              <a:buNone/>
            </a:pPr>
            <a:r>
              <a:rPr lang="en-US" dirty="0" smtClean="0"/>
              <a:t>                    4. An interstitial space</a:t>
            </a:r>
          </a:p>
          <a:p>
            <a:pPr algn="just">
              <a:buNone/>
            </a:pPr>
            <a:r>
              <a:rPr lang="en-US" dirty="0" smtClean="0"/>
              <a:t>                    5. An endothelial basement membrane</a:t>
            </a:r>
          </a:p>
          <a:p>
            <a:pPr algn="just">
              <a:buNone/>
            </a:pPr>
            <a:r>
              <a:rPr lang="en-US" dirty="0" smtClean="0"/>
              <a:t>                    6. The capillary endothelium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icture of respiratory membra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14400"/>
            <a:ext cx="56388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lungs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Gases transport between (alveoli &amp; blood , and blood &amp; tissue).</a:t>
            </a:r>
          </a:p>
          <a:p>
            <a:r>
              <a:rPr lang="en-US" dirty="0" smtClean="0"/>
              <a:t>Excretion of volatile substances ( e.g. ammonia, acetone, alcohol, water vapor).</a:t>
            </a:r>
          </a:p>
          <a:p>
            <a:r>
              <a:rPr lang="en-US" dirty="0" smtClean="0"/>
              <a:t>Maintenance of temperature  balance.</a:t>
            </a:r>
          </a:p>
          <a:p>
            <a:r>
              <a:rPr lang="en-US" dirty="0" smtClean="0"/>
              <a:t>Maintenance of acid base balance.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Lung function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1. Tests of </a:t>
            </a:r>
            <a:r>
              <a:rPr lang="en-US" dirty="0" err="1" smtClean="0"/>
              <a:t>ventilatory</a:t>
            </a:r>
            <a:r>
              <a:rPr lang="en-US" dirty="0" smtClean="0"/>
              <a:t> function</a:t>
            </a:r>
          </a:p>
          <a:p>
            <a:pPr marL="514350" indent="-514350">
              <a:buAutoNum type="alphaLcPeriod"/>
            </a:pPr>
            <a:r>
              <a:rPr lang="en-US" dirty="0" smtClean="0"/>
              <a:t>Peak expiratory flow rate PEFR .</a:t>
            </a:r>
          </a:p>
          <a:p>
            <a:pPr marL="514350" indent="-514350">
              <a:buAutoNum type="alphaLcPeriod"/>
            </a:pPr>
            <a:r>
              <a:rPr lang="en-US" dirty="0" smtClean="0"/>
              <a:t> FEV₁ , FVC , EEV₁ / FVC .</a:t>
            </a:r>
          </a:p>
          <a:p>
            <a:pPr>
              <a:buNone/>
            </a:pPr>
            <a:r>
              <a:rPr lang="en-US" dirty="0" smtClean="0"/>
              <a:t>c. Flow- volume loops .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Airway resistance test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Measurement of lung volumes &amp; capacities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Measurement of gas transfer factor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Arterial blood gas analysis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Pulse </a:t>
            </a:r>
            <a:r>
              <a:rPr lang="en-US" dirty="0" err="1" smtClean="0"/>
              <a:t>oximetry</a:t>
            </a: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err="1" smtClean="0"/>
              <a:t>Bronchography</a:t>
            </a: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err="1" smtClean="0"/>
              <a:t>Pneumograph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1101</Words>
  <Application>Microsoft Office PowerPoint</Application>
  <PresentationFormat>On-screen Show (4:3)</PresentationFormat>
  <Paragraphs>147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Respiration</vt:lpstr>
      <vt:lpstr>Functions of nose</vt:lpstr>
      <vt:lpstr> </vt:lpstr>
      <vt:lpstr> Functional significance of the Conducting zone</vt:lpstr>
      <vt:lpstr>Respiratory zone</vt:lpstr>
      <vt:lpstr>Respiratory membrane Or Alveolo-Capillary Membrane</vt:lpstr>
      <vt:lpstr>Slide 7</vt:lpstr>
      <vt:lpstr>Functions of lungs</vt:lpstr>
      <vt:lpstr>Lung function tests</vt:lpstr>
      <vt:lpstr>Blood Gas Analysis  </vt:lpstr>
      <vt:lpstr>Slide 11</vt:lpstr>
      <vt:lpstr>Slide 12</vt:lpstr>
      <vt:lpstr>Cyanosis</vt:lpstr>
      <vt:lpstr>Cause of Cyanosis</vt:lpstr>
      <vt:lpstr>Hypoxia</vt:lpstr>
      <vt:lpstr>Hypoxic hypoxia</vt:lpstr>
      <vt:lpstr>Anemic hypoxia</vt:lpstr>
      <vt:lpstr>Stagnant hypoxia</vt:lpstr>
      <vt:lpstr> Histotoxic hypoxia </vt:lpstr>
      <vt:lpstr>Slide 20</vt:lpstr>
      <vt:lpstr>Muscle of respiration</vt:lpstr>
      <vt:lpstr>Slide 22</vt:lpstr>
      <vt:lpstr>Lung Volumes </vt:lpstr>
      <vt:lpstr>Slide 24</vt:lpstr>
      <vt:lpstr>Lung capacities</vt:lpstr>
      <vt:lpstr>Slide 26</vt:lpstr>
      <vt:lpstr>Importance of vital capacity</vt:lpstr>
      <vt:lpstr>Slide 28</vt:lpstr>
      <vt:lpstr>Types of respiration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Respiration</dc:title>
  <dc:creator>user</dc:creator>
  <cp:lastModifiedBy>user</cp:lastModifiedBy>
  <cp:revision>47</cp:revision>
  <dcterms:created xsi:type="dcterms:W3CDTF">2016-11-12T12:19:39Z</dcterms:created>
  <dcterms:modified xsi:type="dcterms:W3CDTF">2017-05-07T16:23:07Z</dcterms:modified>
</cp:coreProperties>
</file>