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95" r:id="rId18"/>
    <p:sldId id="296" r:id="rId19"/>
    <p:sldId id="272" r:id="rId20"/>
    <p:sldId id="297" r:id="rId21"/>
    <p:sldId id="30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2" r:id="rId31"/>
    <p:sldId id="281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3" r:id="rId42"/>
    <p:sldId id="294" r:id="rId43"/>
    <p:sldId id="292" r:id="rId44"/>
    <p:sldId id="298" r:id="rId45"/>
    <p:sldId id="299" r:id="rId46"/>
    <p:sldId id="300" r:id="rId47"/>
    <p:sldId id="30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37D89-B6F2-4C40-8E13-4CD7C2C76E03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F527C-1715-4DC5-959C-798BFA643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F527C-1715-4DC5-959C-798BFA64380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5B3A-CB2A-4CD2-8126-7D5499460005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F6B0-4BCB-4072-B36A-015B12D103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5B3A-CB2A-4CD2-8126-7D5499460005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F6B0-4BCB-4072-B36A-015B12D103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5B3A-CB2A-4CD2-8126-7D5499460005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F6B0-4BCB-4072-B36A-015B12D103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5B3A-CB2A-4CD2-8126-7D5499460005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F6B0-4BCB-4072-B36A-015B12D103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5B3A-CB2A-4CD2-8126-7D5499460005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F6B0-4BCB-4072-B36A-015B12D103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5B3A-CB2A-4CD2-8126-7D5499460005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F6B0-4BCB-4072-B36A-015B12D103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5B3A-CB2A-4CD2-8126-7D5499460005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F6B0-4BCB-4072-B36A-015B12D103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5B3A-CB2A-4CD2-8126-7D5499460005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F6B0-4BCB-4072-B36A-015B12D103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5B3A-CB2A-4CD2-8126-7D5499460005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F6B0-4BCB-4072-B36A-015B12D103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5B3A-CB2A-4CD2-8126-7D5499460005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F6B0-4BCB-4072-B36A-015B12D103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5B3A-CB2A-4CD2-8126-7D5499460005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F6B0-4BCB-4072-B36A-015B12D103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D5B3A-CB2A-4CD2-8126-7D5499460005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F6B0-4BCB-4072-B36A-015B12D103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Nervous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The nervous system is divided into two main parts ----  the central nervous system (CNS)   and  the peripheral nervous system  (PNS).</a:t>
            </a:r>
          </a:p>
          <a:p>
            <a:r>
              <a:rPr lang="en-US" dirty="0" smtClean="0"/>
              <a:t>CNS  consists of the brain and spinal cord.</a:t>
            </a:r>
          </a:p>
          <a:p>
            <a:r>
              <a:rPr lang="en-US" dirty="0" smtClean="0"/>
              <a:t>PNS consists of  A) Somatic : </a:t>
            </a:r>
          </a:p>
          <a:p>
            <a:pPr>
              <a:buNone/>
            </a:pPr>
            <a:r>
              <a:rPr lang="en-US" dirty="0" smtClean="0"/>
              <a:t>                                     1. Cranial nerves  (12 pairs)</a:t>
            </a:r>
          </a:p>
          <a:p>
            <a:pPr>
              <a:buNone/>
            </a:pPr>
            <a:r>
              <a:rPr lang="en-US" dirty="0" smtClean="0"/>
              <a:t>                                     2. Spinal nerves   (31 pairs ). </a:t>
            </a:r>
          </a:p>
          <a:p>
            <a:pPr>
              <a:buNone/>
            </a:pPr>
            <a:r>
              <a:rPr lang="en-US" dirty="0" smtClean="0"/>
              <a:t>                                B) Autonomic : </a:t>
            </a:r>
          </a:p>
          <a:p>
            <a:pPr>
              <a:buNone/>
            </a:pPr>
            <a:r>
              <a:rPr lang="en-US" dirty="0" smtClean="0"/>
              <a:t>                                                1.  Sympathetic nerve</a:t>
            </a:r>
          </a:p>
          <a:p>
            <a:pPr>
              <a:buNone/>
            </a:pPr>
            <a:r>
              <a:rPr lang="en-US" dirty="0" smtClean="0"/>
              <a:t>                                                2.  </a:t>
            </a:r>
            <a:r>
              <a:rPr lang="en-US" dirty="0" err="1" smtClean="0"/>
              <a:t>Parasymphathetic</a:t>
            </a:r>
            <a:r>
              <a:rPr lang="en-US" dirty="0" smtClean="0"/>
              <a:t> nerve</a:t>
            </a:r>
          </a:p>
          <a:p>
            <a:pPr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axon and dendrite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Axon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It carries impulse away from the cell body.</a:t>
            </a:r>
          </a:p>
          <a:p>
            <a:r>
              <a:rPr lang="en-US" dirty="0" smtClean="0"/>
              <a:t> It is single.</a:t>
            </a:r>
          </a:p>
          <a:p>
            <a:r>
              <a:rPr lang="en-US" dirty="0" smtClean="0"/>
              <a:t>Generally long.</a:t>
            </a:r>
          </a:p>
          <a:p>
            <a:r>
              <a:rPr lang="en-US" dirty="0" smtClean="0"/>
              <a:t>Usually unbranched.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                 Dendrite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It carries impulse towards from the cell body.</a:t>
            </a:r>
          </a:p>
          <a:p>
            <a:r>
              <a:rPr lang="en-US" dirty="0" smtClean="0"/>
              <a:t>It is several in number.</a:t>
            </a:r>
          </a:p>
          <a:p>
            <a:r>
              <a:rPr lang="en-US" dirty="0" smtClean="0"/>
              <a:t>Generally short.</a:t>
            </a:r>
          </a:p>
          <a:p>
            <a:r>
              <a:rPr lang="en-US" dirty="0" smtClean="0"/>
              <a:t>Usually branched.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motor neuron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They arise in the CNS (cerebral cortex) and end in the CNS (anterior horn cell of the spinal cord ).</a:t>
            </a:r>
          </a:p>
          <a:p>
            <a:r>
              <a:rPr lang="en-US" dirty="0" smtClean="0"/>
              <a:t>Effect of lesions –</a:t>
            </a:r>
          </a:p>
          <a:p>
            <a:pPr>
              <a:buNone/>
            </a:pPr>
            <a:r>
              <a:rPr lang="en-US" dirty="0" smtClean="0"/>
              <a:t>            Spastic type of paralysis. </a:t>
            </a:r>
          </a:p>
          <a:p>
            <a:pPr>
              <a:buNone/>
            </a:pPr>
            <a:r>
              <a:rPr lang="en-US" dirty="0" smtClean="0"/>
              <a:t>            Deep reflexes are exaggerated and      superficial reflexes are lost.</a:t>
            </a:r>
          </a:p>
          <a:p>
            <a:pPr>
              <a:buNone/>
            </a:pPr>
            <a:r>
              <a:rPr lang="en-US" dirty="0" smtClean="0"/>
              <a:t>             No muscular atrophy.</a:t>
            </a:r>
          </a:p>
          <a:p>
            <a:pPr>
              <a:buNone/>
            </a:pPr>
            <a:r>
              <a:rPr lang="en-US" dirty="0" smtClean="0"/>
              <a:t>             Planter reflex is extensor.</a:t>
            </a:r>
          </a:p>
          <a:p>
            <a:pPr>
              <a:buNone/>
            </a:pPr>
            <a:r>
              <a:rPr lang="en-US" dirty="0" smtClean="0"/>
              <a:t>             Babiniski sign positive.</a:t>
            </a:r>
          </a:p>
          <a:p>
            <a:pPr>
              <a:buNone/>
            </a:pPr>
            <a:r>
              <a:rPr lang="en-US" dirty="0" smtClean="0"/>
              <a:t>             No skin change occur.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motor neuron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They arise from the CNS (anterior horn cell of spinal cord, motor cells of the cranial nerve nucleus )  and end in peripheral organs.</a:t>
            </a:r>
          </a:p>
          <a:p>
            <a:r>
              <a:rPr lang="en-US" dirty="0" smtClean="0"/>
              <a:t> Effect of lesions –</a:t>
            </a:r>
          </a:p>
          <a:p>
            <a:pPr>
              <a:buNone/>
            </a:pPr>
            <a:r>
              <a:rPr lang="en-US" dirty="0" smtClean="0"/>
              <a:t>                   Flaccid type of paralysis. </a:t>
            </a:r>
          </a:p>
          <a:p>
            <a:pPr>
              <a:buNone/>
            </a:pPr>
            <a:r>
              <a:rPr lang="en-US" dirty="0" smtClean="0"/>
              <a:t>                   Deep and superficial reflexes are lost.</a:t>
            </a:r>
          </a:p>
          <a:p>
            <a:pPr>
              <a:buNone/>
            </a:pPr>
            <a:r>
              <a:rPr lang="en-US" dirty="0" smtClean="0"/>
              <a:t>                   Muscular atrophy.</a:t>
            </a:r>
          </a:p>
          <a:p>
            <a:pPr>
              <a:buNone/>
            </a:pPr>
            <a:r>
              <a:rPr lang="en-US" dirty="0" smtClean="0"/>
              <a:t>                   Planter reflex is flexor. </a:t>
            </a:r>
          </a:p>
          <a:p>
            <a:pPr>
              <a:buNone/>
            </a:pPr>
            <a:r>
              <a:rPr lang="en-US" dirty="0" smtClean="0"/>
              <a:t>                   Babiniski sign negative.</a:t>
            </a:r>
          </a:p>
          <a:p>
            <a:pPr>
              <a:buNone/>
            </a:pPr>
            <a:r>
              <a:rPr lang="en-US" dirty="0" smtClean="0"/>
              <a:t>                   Skin is cold, shiny or bluish in color.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Nerve </a:t>
            </a:r>
            <a:r>
              <a:rPr lang="en-US" dirty="0" err="1" smtClean="0"/>
              <a:t>fibre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A nerve </a:t>
            </a:r>
            <a:r>
              <a:rPr lang="en-US" dirty="0" err="1" smtClean="0"/>
              <a:t>fibre</a:t>
            </a:r>
            <a:r>
              <a:rPr lang="en-US" dirty="0" smtClean="0"/>
              <a:t>  is the long process of neuron which conduct nerve impulse.</a:t>
            </a:r>
          </a:p>
          <a:p>
            <a:r>
              <a:rPr lang="en-US" dirty="0" smtClean="0"/>
              <a:t>Structure : inner to outer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 err="1" smtClean="0"/>
              <a:t>Axoplasma</a:t>
            </a:r>
            <a:r>
              <a:rPr lang="en-US" dirty="0" smtClean="0"/>
              <a:t> : a central core.</a:t>
            </a:r>
          </a:p>
          <a:p>
            <a:r>
              <a:rPr lang="en-US" dirty="0" smtClean="0"/>
              <a:t>Ii) </a:t>
            </a:r>
            <a:r>
              <a:rPr lang="en-US" dirty="0" err="1" smtClean="0"/>
              <a:t>Axolema</a:t>
            </a:r>
            <a:r>
              <a:rPr lang="en-US" dirty="0" smtClean="0"/>
              <a:t> : a membrane surrounding </a:t>
            </a:r>
            <a:r>
              <a:rPr lang="en-US" dirty="0" err="1" smtClean="0"/>
              <a:t>axoplasma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iii) Myelin sheath : a sheath of phospholipids outer to </a:t>
            </a:r>
            <a:r>
              <a:rPr lang="en-US" dirty="0" err="1" smtClean="0"/>
              <a:t>axolema</a:t>
            </a:r>
            <a:r>
              <a:rPr lang="en-US" dirty="0" smtClean="0"/>
              <a:t> formed by Schwann cells.</a:t>
            </a:r>
          </a:p>
          <a:p>
            <a:r>
              <a:rPr lang="en-US" dirty="0" err="1" smtClean="0"/>
              <a:t>Neurolema</a:t>
            </a:r>
            <a:r>
              <a:rPr lang="en-US" dirty="0" smtClean="0"/>
              <a:t> : outer most layer of </a:t>
            </a:r>
            <a:r>
              <a:rPr lang="en-US" dirty="0" err="1" smtClean="0"/>
              <a:t>myelinated</a:t>
            </a:r>
            <a:r>
              <a:rPr lang="en-US" smtClean="0"/>
              <a:t> nerve.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nerve fibers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1. Physiological</a:t>
            </a:r>
          </a:p>
          <a:p>
            <a:pPr>
              <a:buNone/>
            </a:pPr>
            <a:r>
              <a:rPr lang="en-US" dirty="0" smtClean="0"/>
              <a:t>a. General –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i</a:t>
            </a:r>
            <a:r>
              <a:rPr lang="en-US" dirty="0" smtClean="0"/>
              <a:t>. Type A fibers </a:t>
            </a:r>
          </a:p>
          <a:p>
            <a:pPr>
              <a:buNone/>
            </a:pPr>
            <a:r>
              <a:rPr lang="en-US" dirty="0" smtClean="0"/>
              <a:t>         ii. Type B fiber</a:t>
            </a:r>
          </a:p>
          <a:p>
            <a:pPr>
              <a:buNone/>
            </a:pPr>
            <a:r>
              <a:rPr lang="en-US" dirty="0" smtClean="0"/>
              <a:t>         iii. Type C fiber</a:t>
            </a:r>
          </a:p>
          <a:p>
            <a:pPr>
              <a:buNone/>
            </a:pPr>
            <a:r>
              <a:rPr lang="en-US" dirty="0" smtClean="0"/>
              <a:t>b. Sensory </a:t>
            </a:r>
          </a:p>
          <a:p>
            <a:pPr>
              <a:buNone/>
            </a:pPr>
            <a:r>
              <a:rPr lang="en-US" dirty="0" smtClean="0"/>
              <a:t>2.  Histological  -- </a:t>
            </a:r>
            <a:r>
              <a:rPr lang="en-US" dirty="0" err="1" smtClean="0"/>
              <a:t>i</a:t>
            </a:r>
            <a:r>
              <a:rPr lang="en-US" dirty="0" smtClean="0"/>
              <a:t>. </a:t>
            </a:r>
            <a:r>
              <a:rPr lang="en-US" dirty="0" err="1" smtClean="0"/>
              <a:t>Myelinated</a:t>
            </a:r>
            <a:r>
              <a:rPr lang="en-US" dirty="0" smtClean="0"/>
              <a:t> fiber</a:t>
            </a:r>
          </a:p>
          <a:p>
            <a:pPr>
              <a:buNone/>
            </a:pPr>
            <a:r>
              <a:rPr lang="en-US" dirty="0" smtClean="0"/>
              <a:t>                               ii. </a:t>
            </a:r>
            <a:r>
              <a:rPr lang="en-US" dirty="0" err="1" smtClean="0"/>
              <a:t>Unmyelinated</a:t>
            </a:r>
            <a:r>
              <a:rPr lang="en-US" dirty="0" smtClean="0"/>
              <a:t> fiber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Con……d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3. Functional –Efferent motor fiber :</a:t>
            </a:r>
          </a:p>
          <a:p>
            <a:pPr>
              <a:buNone/>
            </a:pPr>
            <a:r>
              <a:rPr lang="en-US" dirty="0" smtClean="0"/>
              <a:t>                               Somatic</a:t>
            </a:r>
          </a:p>
          <a:p>
            <a:pPr>
              <a:buNone/>
            </a:pPr>
            <a:r>
              <a:rPr lang="en-US" dirty="0" smtClean="0"/>
              <a:t>                               Visceral</a:t>
            </a:r>
          </a:p>
          <a:p>
            <a:pPr>
              <a:buNone/>
            </a:pPr>
            <a:r>
              <a:rPr lang="en-US" dirty="0" smtClean="0"/>
              <a:t>                          Afferent sensory fiber :</a:t>
            </a:r>
          </a:p>
          <a:p>
            <a:pPr>
              <a:buNone/>
            </a:pPr>
            <a:r>
              <a:rPr lang="en-US" dirty="0" smtClean="0"/>
              <a:t>                                Somatic</a:t>
            </a:r>
          </a:p>
          <a:p>
            <a:pPr>
              <a:buNone/>
            </a:pPr>
            <a:r>
              <a:rPr lang="en-US" dirty="0" smtClean="0"/>
              <a:t>                                Visceral</a:t>
            </a:r>
          </a:p>
          <a:p>
            <a:pPr>
              <a:buNone/>
            </a:pPr>
            <a:r>
              <a:rPr lang="en-US" dirty="0" smtClean="0"/>
              <a:t>4. Chemical – </a:t>
            </a:r>
            <a:r>
              <a:rPr lang="en-US" dirty="0" err="1" smtClean="0"/>
              <a:t>Cholenergic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                     Adrenergic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nerve fiber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Excitability</a:t>
            </a:r>
          </a:p>
          <a:p>
            <a:r>
              <a:rPr lang="en-US" dirty="0" smtClean="0"/>
              <a:t>Conductivity</a:t>
            </a:r>
          </a:p>
          <a:p>
            <a:r>
              <a:rPr lang="en-US" dirty="0" smtClean="0"/>
              <a:t> All or none low</a:t>
            </a:r>
          </a:p>
          <a:p>
            <a:r>
              <a:rPr lang="en-US" dirty="0" smtClean="0"/>
              <a:t> Refractory period</a:t>
            </a:r>
          </a:p>
          <a:p>
            <a:r>
              <a:rPr lang="en-US" dirty="0" smtClean="0"/>
              <a:t>Summation</a:t>
            </a:r>
          </a:p>
          <a:p>
            <a:r>
              <a:rPr lang="en-US" dirty="0" smtClean="0"/>
              <a:t>Adaption</a:t>
            </a:r>
          </a:p>
          <a:p>
            <a:r>
              <a:rPr lang="en-US" dirty="0" smtClean="0"/>
              <a:t>Accommodation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Injuries to a nerve fiber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Nerves are fragile &amp; can be damaged by pressure, stretching or cutting.</a:t>
            </a:r>
          </a:p>
          <a:p>
            <a:r>
              <a:rPr lang="en-US" dirty="0" smtClean="0"/>
              <a:t>Causes of nerve injury :</a:t>
            </a:r>
          </a:p>
          <a:p>
            <a:pPr>
              <a:buNone/>
            </a:pPr>
            <a:r>
              <a:rPr lang="en-US" dirty="0" smtClean="0"/>
              <a:t>               Transaction of nerve fibers</a:t>
            </a:r>
          </a:p>
          <a:p>
            <a:pPr>
              <a:buNone/>
            </a:pPr>
            <a:r>
              <a:rPr lang="en-US" dirty="0" smtClean="0"/>
              <a:t>               Crushing of nerve fibers</a:t>
            </a:r>
          </a:p>
          <a:p>
            <a:pPr>
              <a:buNone/>
            </a:pPr>
            <a:r>
              <a:rPr lang="en-US" dirty="0" smtClean="0"/>
              <a:t>               Local infection of toxic substances</a:t>
            </a:r>
          </a:p>
          <a:p>
            <a:pPr>
              <a:buNone/>
            </a:pPr>
            <a:r>
              <a:rPr lang="en-US" dirty="0" smtClean="0"/>
              <a:t>               Interference with blood supply.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nerve injury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Failure of transmission of nerve signal causes muscle paralysis.</a:t>
            </a:r>
          </a:p>
          <a:p>
            <a:r>
              <a:rPr lang="en-US" dirty="0" smtClean="0"/>
              <a:t>Loss of sensation.</a:t>
            </a:r>
          </a:p>
          <a:p>
            <a:r>
              <a:rPr lang="en-US" dirty="0" smtClean="0"/>
              <a:t>Degeneration of nerve fiber.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Synapse is the junction between two neurons where one neuron ends and other neuron begins.</a:t>
            </a:r>
          </a:p>
          <a:p>
            <a:pPr>
              <a:buNone/>
            </a:pPr>
            <a:r>
              <a:rPr lang="en-US" dirty="0" smtClean="0"/>
              <a:t>    Classification – </a:t>
            </a:r>
          </a:p>
          <a:p>
            <a:pPr>
              <a:buNone/>
            </a:pPr>
            <a:r>
              <a:rPr lang="en-US" dirty="0" smtClean="0"/>
              <a:t>    A) Functionally synapse are classified as :</a:t>
            </a:r>
          </a:p>
          <a:p>
            <a:pPr>
              <a:buNone/>
            </a:pPr>
            <a:r>
              <a:rPr lang="en-US" dirty="0" smtClean="0"/>
              <a:t>                                                       a)   Chemical</a:t>
            </a:r>
          </a:p>
          <a:p>
            <a:pPr>
              <a:buNone/>
            </a:pPr>
            <a:r>
              <a:rPr lang="en-US" dirty="0" smtClean="0"/>
              <a:t>                                                       b) Electrical</a:t>
            </a:r>
          </a:p>
          <a:p>
            <a:pPr>
              <a:buNone/>
            </a:pPr>
            <a:r>
              <a:rPr lang="en-US" dirty="0" smtClean="0"/>
              <a:t>    B)  Morphologically classified as :</a:t>
            </a:r>
          </a:p>
          <a:p>
            <a:pPr>
              <a:buNone/>
            </a:pPr>
            <a:r>
              <a:rPr lang="en-US" dirty="0" smtClean="0"/>
              <a:t>                                                 a)  </a:t>
            </a:r>
            <a:r>
              <a:rPr lang="en-US" dirty="0" err="1" smtClean="0"/>
              <a:t>Axodendritic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b)  </a:t>
            </a:r>
            <a:r>
              <a:rPr lang="en-US" dirty="0" err="1" smtClean="0"/>
              <a:t>Axosomatic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c)  </a:t>
            </a:r>
            <a:r>
              <a:rPr lang="en-US" dirty="0" err="1" smtClean="0"/>
              <a:t>Axoaxonic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A) Brain --- Forebrain ( cerebrum)</a:t>
            </a:r>
          </a:p>
          <a:p>
            <a:pPr>
              <a:buNone/>
            </a:pPr>
            <a:r>
              <a:rPr lang="en-US" dirty="0" smtClean="0"/>
              <a:t>                        Midbrain</a:t>
            </a:r>
          </a:p>
          <a:p>
            <a:pPr>
              <a:buNone/>
            </a:pPr>
            <a:r>
              <a:rPr lang="en-US" dirty="0" smtClean="0"/>
              <a:t>                   Hindbrain ( pons, medulla oblongata, cerebellum).</a:t>
            </a:r>
          </a:p>
          <a:p>
            <a:r>
              <a:rPr lang="en-US" dirty="0" smtClean="0"/>
              <a:t>B) Spinal cord :  Cervical segments</a:t>
            </a:r>
          </a:p>
          <a:p>
            <a:pPr>
              <a:buNone/>
            </a:pPr>
            <a:r>
              <a:rPr lang="en-US" dirty="0" smtClean="0"/>
              <a:t>                                Thoracic segments</a:t>
            </a:r>
          </a:p>
          <a:p>
            <a:pPr>
              <a:buNone/>
            </a:pPr>
            <a:r>
              <a:rPr lang="en-US" dirty="0" smtClean="0"/>
              <a:t>                                Lumber segments</a:t>
            </a:r>
          </a:p>
          <a:p>
            <a:pPr>
              <a:buNone/>
            </a:pPr>
            <a:r>
              <a:rPr lang="en-US" dirty="0" smtClean="0"/>
              <a:t>                                Sacral segments</a:t>
            </a:r>
          </a:p>
          <a:p>
            <a:pPr>
              <a:buNone/>
            </a:pPr>
            <a:r>
              <a:rPr lang="en-US" dirty="0" smtClean="0"/>
              <a:t>                               </a:t>
            </a:r>
            <a:r>
              <a:rPr lang="en-US" dirty="0" err="1" smtClean="0"/>
              <a:t>Coccygeal</a:t>
            </a:r>
            <a:r>
              <a:rPr lang="en-US" dirty="0" smtClean="0"/>
              <a:t> segments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Components of synapse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Pre-synaptic membrane.</a:t>
            </a:r>
          </a:p>
          <a:p>
            <a:r>
              <a:rPr lang="en-US" dirty="0" smtClean="0"/>
              <a:t>Synaptic cleft.</a:t>
            </a:r>
          </a:p>
          <a:p>
            <a:r>
              <a:rPr lang="en-US" dirty="0" smtClean="0"/>
              <a:t>Post- synaptic membrane.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synapse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1.One-way conduction</a:t>
            </a:r>
          </a:p>
          <a:p>
            <a:pPr>
              <a:buNone/>
            </a:pPr>
            <a:r>
              <a:rPr lang="en-US" dirty="0" smtClean="0"/>
              <a:t>2.Synaptic delay</a:t>
            </a:r>
          </a:p>
          <a:p>
            <a:pPr>
              <a:buNone/>
            </a:pPr>
            <a:r>
              <a:rPr lang="en-US" dirty="0" smtClean="0"/>
              <a:t>3.Synaptic response</a:t>
            </a:r>
          </a:p>
          <a:p>
            <a:pPr>
              <a:buNone/>
            </a:pPr>
            <a:r>
              <a:rPr lang="en-US" dirty="0" smtClean="0"/>
              <a:t>4. Fatigue</a:t>
            </a:r>
          </a:p>
          <a:p>
            <a:pPr>
              <a:buNone/>
            </a:pPr>
            <a:r>
              <a:rPr lang="en-US" dirty="0" smtClean="0"/>
              <a:t>5. Inhibition</a:t>
            </a:r>
          </a:p>
          <a:p>
            <a:pPr>
              <a:buNone/>
            </a:pPr>
            <a:r>
              <a:rPr lang="en-US" dirty="0" smtClean="0"/>
              <a:t>6.Facilitation</a:t>
            </a:r>
          </a:p>
          <a:p>
            <a:pPr>
              <a:buNone/>
            </a:pPr>
            <a:r>
              <a:rPr lang="en-US" dirty="0" smtClean="0"/>
              <a:t>7. Occlusion</a:t>
            </a:r>
          </a:p>
          <a:p>
            <a:pPr>
              <a:buNone/>
            </a:pPr>
            <a:r>
              <a:rPr lang="en-US" dirty="0" smtClean="0"/>
              <a:t>8.Summation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synapse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Transmission of  nerve impulse.</a:t>
            </a:r>
          </a:p>
          <a:p>
            <a:r>
              <a:rPr lang="en-US" dirty="0" smtClean="0"/>
              <a:t>Formation of nerve impulse.</a:t>
            </a:r>
          </a:p>
          <a:p>
            <a:r>
              <a:rPr lang="en-US" dirty="0" smtClean="0"/>
              <a:t>Formation of reflex arc.</a:t>
            </a:r>
          </a:p>
          <a:p>
            <a:r>
              <a:rPr lang="en-US" dirty="0" smtClean="0"/>
              <a:t>Integration nerve impulse.</a:t>
            </a:r>
          </a:p>
          <a:p>
            <a:r>
              <a:rPr lang="en-US" dirty="0" smtClean="0"/>
              <a:t>Acts as a connection spot in neural chain.</a:t>
            </a:r>
          </a:p>
          <a:p>
            <a:r>
              <a:rPr lang="en-US" dirty="0" smtClean="0"/>
              <a:t>Synapse is the site of </a:t>
            </a:r>
            <a:r>
              <a:rPr lang="en-US" dirty="0" err="1" smtClean="0"/>
              <a:t>neuromediator</a:t>
            </a:r>
            <a:r>
              <a:rPr lang="en-US" dirty="0" smtClean="0"/>
              <a:t> release.</a:t>
            </a:r>
          </a:p>
          <a:p>
            <a:r>
              <a:rPr lang="en-US" dirty="0" smtClean="0"/>
              <a:t>Synapse is the site of inhibition or blocking neural information.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Neurotransmitter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  These are highly active chemical agents releases at the nerve ending and transmits impulse from nerve to nerve or from nerve to </a:t>
            </a:r>
            <a:r>
              <a:rPr lang="en-US" dirty="0" err="1" smtClean="0"/>
              <a:t>effector</a:t>
            </a:r>
            <a:r>
              <a:rPr lang="en-US" dirty="0" smtClean="0"/>
              <a:t> tissue.</a:t>
            </a:r>
          </a:p>
          <a:p>
            <a:pPr>
              <a:buNone/>
            </a:pPr>
            <a:r>
              <a:rPr lang="en-US" dirty="0" smtClean="0"/>
              <a:t>Types : </a:t>
            </a:r>
          </a:p>
          <a:p>
            <a:pPr>
              <a:buNone/>
            </a:pPr>
            <a:r>
              <a:rPr lang="en-US" dirty="0" smtClean="0"/>
              <a:t> 1. Excitatory neurotransmitters :</a:t>
            </a:r>
          </a:p>
          <a:p>
            <a:r>
              <a:rPr lang="en-US" dirty="0" smtClean="0"/>
              <a:t>Acetylcholine</a:t>
            </a:r>
          </a:p>
          <a:p>
            <a:r>
              <a:rPr lang="en-US" dirty="0" smtClean="0"/>
              <a:t>Adrenaline</a:t>
            </a:r>
          </a:p>
          <a:p>
            <a:r>
              <a:rPr lang="en-US" dirty="0" smtClean="0"/>
              <a:t>Nor- adrenaline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Con……..d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2. Inhibitory neurotransmitters:</a:t>
            </a:r>
          </a:p>
          <a:p>
            <a:pPr>
              <a:buNone/>
            </a:pPr>
            <a:r>
              <a:rPr lang="en-US" dirty="0" smtClean="0"/>
              <a:t>                                        Dopamine</a:t>
            </a:r>
          </a:p>
          <a:p>
            <a:pPr>
              <a:buNone/>
            </a:pPr>
            <a:r>
              <a:rPr lang="en-US" dirty="0" smtClean="0"/>
              <a:t>                                        </a:t>
            </a:r>
            <a:r>
              <a:rPr lang="en-US" dirty="0" err="1" smtClean="0"/>
              <a:t>Glycin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GABA</a:t>
            </a:r>
          </a:p>
          <a:p>
            <a:pPr>
              <a:buNone/>
            </a:pPr>
            <a:r>
              <a:rPr lang="en-US" dirty="0" smtClean="0"/>
              <a:t>                                       Serotonin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 Both excitatory and inhibitory neurotransmitters : 5 HT</a:t>
            </a:r>
          </a:p>
          <a:p>
            <a:pPr>
              <a:buNone/>
            </a:pPr>
            <a:r>
              <a:rPr lang="en-US" dirty="0" smtClean="0"/>
              <a:t>                                       Histamine</a:t>
            </a:r>
          </a:p>
          <a:p>
            <a:pPr>
              <a:buNone/>
            </a:pPr>
            <a:r>
              <a:rPr lang="en-US" dirty="0" smtClean="0"/>
              <a:t>                                      Prostaglandin</a:t>
            </a:r>
          </a:p>
          <a:p>
            <a:pPr>
              <a:buNone/>
            </a:pPr>
            <a:r>
              <a:rPr lang="en-US" dirty="0" smtClean="0"/>
              <a:t>                                      </a:t>
            </a:r>
            <a:r>
              <a:rPr lang="en-US" dirty="0" err="1" smtClean="0"/>
              <a:t>Norepinephrine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Receptor or Sensory receptor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Receptors are the specialized tissue that can be stimulated by any changes of both external or internal environment.</a:t>
            </a:r>
          </a:p>
          <a:p>
            <a:pPr>
              <a:buNone/>
            </a:pPr>
            <a:r>
              <a:rPr lang="en-US" dirty="0" smtClean="0"/>
              <a:t> Basic types of sensory receptor : </a:t>
            </a:r>
          </a:p>
          <a:p>
            <a:pPr>
              <a:buNone/>
            </a:pPr>
            <a:r>
              <a:rPr lang="en-US" dirty="0" smtClean="0"/>
              <a:t>      1. Mechanoreceptors –touch, pressure, hearing.</a:t>
            </a:r>
          </a:p>
          <a:p>
            <a:pPr>
              <a:buNone/>
            </a:pPr>
            <a:r>
              <a:rPr lang="en-US" dirty="0" smtClean="0"/>
              <a:t>      2. Thermo receptor – temperature.</a:t>
            </a:r>
          </a:p>
          <a:p>
            <a:pPr>
              <a:buNone/>
            </a:pPr>
            <a:r>
              <a:rPr lang="en-US" dirty="0" smtClean="0"/>
              <a:t>      3.Nociceptor –pain.</a:t>
            </a:r>
          </a:p>
          <a:p>
            <a:pPr>
              <a:buNone/>
            </a:pPr>
            <a:r>
              <a:rPr lang="en-US" dirty="0" smtClean="0"/>
              <a:t>      4. Electromagnetic receptors –light</a:t>
            </a:r>
          </a:p>
          <a:p>
            <a:pPr>
              <a:buNone/>
            </a:pPr>
            <a:r>
              <a:rPr lang="en-US" dirty="0" smtClean="0"/>
              <a:t>      5.Chemoreceptor –chemical changes in    environment.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receptors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Cutaneous</a:t>
            </a:r>
            <a:r>
              <a:rPr lang="en-US" dirty="0" smtClean="0"/>
              <a:t> receptors : Sensation of pain , touch, cold, heat, and pressure.</a:t>
            </a:r>
          </a:p>
          <a:p>
            <a:r>
              <a:rPr lang="en-US" dirty="0" err="1" smtClean="0"/>
              <a:t>Proprioceptors</a:t>
            </a:r>
            <a:r>
              <a:rPr lang="en-US" dirty="0" smtClean="0"/>
              <a:t> ( muscular receptor) : Maintain position and posture.</a:t>
            </a:r>
          </a:p>
          <a:p>
            <a:r>
              <a:rPr lang="en-US" dirty="0" smtClean="0"/>
              <a:t>Electromagnetic receptor : Helps in vision: rods and cones.</a:t>
            </a:r>
          </a:p>
          <a:p>
            <a:r>
              <a:rPr lang="en-US" dirty="0" err="1" smtClean="0"/>
              <a:t>Chemoreceptors</a:t>
            </a:r>
            <a:r>
              <a:rPr lang="en-US" dirty="0" smtClean="0"/>
              <a:t> : Sensation of taste and smell.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Tract may be defined as a bundle of nerve fibers carrying one or a group of motor or sensory impulse to and from the brain.</a:t>
            </a:r>
          </a:p>
          <a:p>
            <a:pPr>
              <a:buNone/>
            </a:pPr>
            <a:r>
              <a:rPr lang="en-US" dirty="0" smtClean="0"/>
              <a:t>Types : 1. Ascending tract or sensory tract.</a:t>
            </a:r>
          </a:p>
          <a:p>
            <a:pPr>
              <a:buNone/>
            </a:pPr>
            <a:r>
              <a:rPr lang="en-US" dirty="0" smtClean="0"/>
              <a:t>             2. Descending tract or motor tract.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Motor system comprises : </a:t>
            </a:r>
          </a:p>
          <a:p>
            <a:r>
              <a:rPr lang="en-US" dirty="0" smtClean="0"/>
              <a:t> Cerebral cortex</a:t>
            </a:r>
          </a:p>
          <a:p>
            <a:r>
              <a:rPr lang="en-US" dirty="0" smtClean="0"/>
              <a:t>Pyramidal system</a:t>
            </a:r>
          </a:p>
          <a:p>
            <a:r>
              <a:rPr lang="en-US" dirty="0" smtClean="0"/>
              <a:t> Extra pyramidal system</a:t>
            </a:r>
          </a:p>
          <a:p>
            <a:r>
              <a:rPr lang="en-US" dirty="0" smtClean="0"/>
              <a:t> Cerebellum</a:t>
            </a:r>
          </a:p>
          <a:p>
            <a:r>
              <a:rPr lang="en-US" dirty="0" smtClean="0"/>
              <a:t>Spinal motor neurons</a:t>
            </a:r>
          </a:p>
          <a:p>
            <a:pPr>
              <a:buNone/>
            </a:pPr>
            <a:r>
              <a:rPr lang="en-US" dirty="0" smtClean="0"/>
              <a:t>Functions of motor system :</a:t>
            </a:r>
          </a:p>
          <a:p>
            <a:r>
              <a:rPr lang="en-US" dirty="0" smtClean="0"/>
              <a:t> Control of posture and movement.</a:t>
            </a:r>
          </a:p>
          <a:p>
            <a:r>
              <a:rPr lang="en-US" dirty="0" smtClean="0"/>
              <a:t>Reflex activities : swallowing, chewing, </a:t>
            </a:r>
            <a:r>
              <a:rPr lang="en-US" dirty="0" err="1" smtClean="0"/>
              <a:t>micturation</a:t>
            </a:r>
            <a:r>
              <a:rPr lang="en-US" dirty="0" smtClean="0"/>
              <a:t>  etc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A) Somatic :</a:t>
            </a:r>
          </a:p>
          <a:p>
            <a:pPr>
              <a:buNone/>
            </a:pPr>
            <a:r>
              <a:rPr lang="en-US" dirty="0" smtClean="0"/>
              <a:t>1) Cranial nerves and their ganglia (12 pairs)</a:t>
            </a:r>
          </a:p>
          <a:p>
            <a:pPr>
              <a:buNone/>
            </a:pPr>
            <a:r>
              <a:rPr lang="en-US" dirty="0" smtClean="0"/>
              <a:t>2) Spinal nerve and their ganglia (31pairs) :</a:t>
            </a:r>
          </a:p>
          <a:p>
            <a:pPr>
              <a:buNone/>
            </a:pPr>
            <a:r>
              <a:rPr lang="en-US" dirty="0" smtClean="0"/>
              <a:t>                                  Cervical : 8</a:t>
            </a:r>
          </a:p>
          <a:p>
            <a:pPr>
              <a:buNone/>
            </a:pPr>
            <a:r>
              <a:rPr lang="en-US" dirty="0" smtClean="0"/>
              <a:t>                                  Thoracic : 12</a:t>
            </a:r>
          </a:p>
          <a:p>
            <a:pPr>
              <a:buNone/>
            </a:pPr>
            <a:r>
              <a:rPr lang="en-US" dirty="0" smtClean="0"/>
              <a:t>                                  Lumber :5</a:t>
            </a:r>
          </a:p>
          <a:p>
            <a:pPr>
              <a:buNone/>
            </a:pPr>
            <a:r>
              <a:rPr lang="en-US" dirty="0" smtClean="0"/>
              <a:t>                                  Sacral: 5</a:t>
            </a:r>
          </a:p>
          <a:p>
            <a:pPr>
              <a:buNone/>
            </a:pPr>
            <a:r>
              <a:rPr lang="en-US" dirty="0" smtClean="0"/>
              <a:t>                                  Coccygeal :1 </a:t>
            </a:r>
          </a:p>
          <a:p>
            <a:pPr>
              <a:buNone/>
            </a:pPr>
            <a:r>
              <a:rPr lang="en-US" dirty="0" smtClean="0"/>
              <a:t>B) Autonomic :  1.  Sympathetic nerve</a:t>
            </a:r>
          </a:p>
          <a:p>
            <a:pPr>
              <a:buNone/>
            </a:pPr>
            <a:r>
              <a:rPr lang="en-US" dirty="0" smtClean="0"/>
              <a:t>                             2.  Parasympathetic nerve</a:t>
            </a:r>
          </a:p>
          <a:p>
            <a:pPr>
              <a:buNone/>
            </a:pPr>
            <a:r>
              <a:rPr lang="en-US" dirty="0" smtClean="0"/>
              <a:t>           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Cerebral cortex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Composed of gray matter.</a:t>
            </a:r>
          </a:p>
          <a:p>
            <a:pPr>
              <a:buNone/>
            </a:pPr>
            <a:r>
              <a:rPr lang="en-US" dirty="0" smtClean="0"/>
              <a:t>Number of neuron : 10 billion.</a:t>
            </a:r>
          </a:p>
          <a:p>
            <a:pPr>
              <a:buNone/>
            </a:pPr>
            <a:r>
              <a:rPr lang="en-US" dirty="0" smtClean="0"/>
              <a:t>Types of nerve cells in cerebral cortex  : </a:t>
            </a:r>
          </a:p>
          <a:p>
            <a:r>
              <a:rPr lang="en-US" dirty="0" smtClean="0"/>
              <a:t>Pyramidal cells</a:t>
            </a:r>
          </a:p>
          <a:p>
            <a:r>
              <a:rPr lang="en-US" dirty="0" err="1" smtClean="0"/>
              <a:t>Stellate</a:t>
            </a:r>
            <a:r>
              <a:rPr lang="en-US" dirty="0" smtClean="0"/>
              <a:t> cells</a:t>
            </a:r>
          </a:p>
          <a:p>
            <a:r>
              <a:rPr lang="en-US" dirty="0" err="1" smtClean="0"/>
              <a:t>Fusiform</a:t>
            </a:r>
            <a:r>
              <a:rPr lang="en-US" dirty="0" smtClean="0"/>
              <a:t> cells</a:t>
            </a:r>
          </a:p>
          <a:p>
            <a:r>
              <a:rPr lang="en-US" dirty="0" smtClean="0"/>
              <a:t>Horizontal cells of </a:t>
            </a:r>
            <a:r>
              <a:rPr lang="en-US" dirty="0" err="1" smtClean="0"/>
              <a:t>Cajal</a:t>
            </a:r>
            <a:endParaRPr lang="en-US" dirty="0" smtClean="0"/>
          </a:p>
          <a:p>
            <a:r>
              <a:rPr lang="en-US" dirty="0" smtClean="0"/>
              <a:t>Cells of </a:t>
            </a:r>
            <a:r>
              <a:rPr lang="en-US" dirty="0" err="1" smtClean="0"/>
              <a:t>Martinotti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Cerebral cortex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Layers of cerebral cortex : superficial to deep-</a:t>
            </a:r>
          </a:p>
          <a:p>
            <a:r>
              <a:rPr lang="en-US" dirty="0" smtClean="0"/>
              <a:t> Molecular layer</a:t>
            </a:r>
          </a:p>
          <a:p>
            <a:r>
              <a:rPr lang="en-US" dirty="0" smtClean="0"/>
              <a:t>External granular layer</a:t>
            </a:r>
          </a:p>
          <a:p>
            <a:r>
              <a:rPr lang="en-US" dirty="0" smtClean="0"/>
              <a:t>External pyramidal layer</a:t>
            </a:r>
          </a:p>
          <a:p>
            <a:r>
              <a:rPr lang="en-US" dirty="0" smtClean="0"/>
              <a:t>Internal granular layer</a:t>
            </a:r>
          </a:p>
          <a:p>
            <a:r>
              <a:rPr lang="en-US" dirty="0" smtClean="0"/>
              <a:t>Internal pyramidal layer</a:t>
            </a:r>
          </a:p>
          <a:p>
            <a:r>
              <a:rPr lang="en-US" dirty="0" smtClean="0"/>
              <a:t>Multiform layer.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Cerebellum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Cerebellum lies in the posterior cranial </a:t>
            </a:r>
            <a:r>
              <a:rPr lang="en-US" dirty="0" err="1" smtClean="0"/>
              <a:t>fossa</a:t>
            </a:r>
            <a:r>
              <a:rPr lang="en-US" dirty="0" smtClean="0"/>
              <a:t> and form roof of the  fourth ventricle.</a:t>
            </a:r>
          </a:p>
          <a:p>
            <a:pPr>
              <a:buNone/>
            </a:pPr>
            <a:r>
              <a:rPr lang="en-US" dirty="0" smtClean="0"/>
              <a:t>Functions </a:t>
            </a:r>
          </a:p>
          <a:p>
            <a:r>
              <a:rPr lang="en-US" dirty="0" smtClean="0"/>
              <a:t>It maintains the tone, posture, and equilibrium.</a:t>
            </a:r>
          </a:p>
          <a:p>
            <a:r>
              <a:rPr lang="en-US" dirty="0" smtClean="0"/>
              <a:t>It co-ordinates the voluntary movements.</a:t>
            </a:r>
          </a:p>
          <a:p>
            <a:r>
              <a:rPr lang="en-US" dirty="0" smtClean="0"/>
              <a:t>It makes the movement smooth and non </a:t>
            </a:r>
            <a:r>
              <a:rPr lang="en-US" dirty="0" err="1" smtClean="0"/>
              <a:t>auscilatory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contributes the range, force, speed, and direction of movement for the purpose.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of </a:t>
            </a:r>
            <a:r>
              <a:rPr lang="en-US" dirty="0" err="1" smtClean="0"/>
              <a:t>cerebellar</a:t>
            </a:r>
            <a:r>
              <a:rPr lang="en-US" dirty="0" smtClean="0"/>
              <a:t> lesions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Defect in posture : </a:t>
            </a:r>
          </a:p>
          <a:p>
            <a:r>
              <a:rPr lang="en-US" dirty="0" err="1" smtClean="0"/>
              <a:t>Hypotonia</a:t>
            </a:r>
            <a:r>
              <a:rPr lang="en-US" dirty="0" smtClean="0"/>
              <a:t> – loss of muscle tone.</a:t>
            </a:r>
          </a:p>
          <a:p>
            <a:r>
              <a:rPr lang="en-US" dirty="0" smtClean="0"/>
              <a:t>Vertigo – sensation like the surrounding environment is rotating.</a:t>
            </a:r>
          </a:p>
          <a:p>
            <a:r>
              <a:rPr lang="en-US" dirty="0" err="1" smtClean="0"/>
              <a:t>Nystigmus</a:t>
            </a:r>
            <a:r>
              <a:rPr lang="en-US" dirty="0" smtClean="0"/>
              <a:t> –Tremor of eye ball.</a:t>
            </a:r>
          </a:p>
          <a:p>
            <a:pPr>
              <a:buNone/>
            </a:pPr>
            <a:r>
              <a:rPr lang="en-US" dirty="0" smtClean="0"/>
              <a:t>Defect in voluntary movement :</a:t>
            </a:r>
          </a:p>
          <a:p>
            <a:r>
              <a:rPr lang="en-US" dirty="0" err="1" smtClean="0"/>
              <a:t>Astnenia</a:t>
            </a:r>
            <a:r>
              <a:rPr lang="en-US" dirty="0" smtClean="0"/>
              <a:t> -- Weakness of movement.</a:t>
            </a:r>
          </a:p>
          <a:p>
            <a:r>
              <a:rPr lang="en-US" dirty="0" smtClean="0"/>
              <a:t>Ataxia-- Alteration of gait.</a:t>
            </a:r>
          </a:p>
          <a:p>
            <a:r>
              <a:rPr lang="en-US" dirty="0" smtClean="0"/>
              <a:t>Tremor – Disturbance of voluntary movement.</a:t>
            </a:r>
          </a:p>
          <a:p>
            <a:r>
              <a:rPr lang="en-US" dirty="0" err="1" smtClean="0"/>
              <a:t>Dysarthria</a:t>
            </a:r>
            <a:r>
              <a:rPr lang="en-US" dirty="0" smtClean="0"/>
              <a:t> –Disorder of speech.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Thalamus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Functions of thalamus : </a:t>
            </a:r>
          </a:p>
          <a:p>
            <a:r>
              <a:rPr lang="en-US" dirty="0" smtClean="0"/>
              <a:t>Integration of visceral and somatic functions.</a:t>
            </a:r>
          </a:p>
          <a:p>
            <a:r>
              <a:rPr lang="en-US" dirty="0" smtClean="0"/>
              <a:t>Emotional tone, recent memory.</a:t>
            </a:r>
          </a:p>
          <a:p>
            <a:r>
              <a:rPr lang="en-US" dirty="0" smtClean="0"/>
              <a:t>Influences activity of motor cortex.</a:t>
            </a:r>
          </a:p>
          <a:p>
            <a:r>
              <a:rPr lang="en-US" dirty="0" smtClean="0"/>
              <a:t>Influences level of consciousness and alertness.</a:t>
            </a:r>
          </a:p>
          <a:p>
            <a:r>
              <a:rPr lang="en-US" dirty="0" smtClean="0"/>
              <a:t>Hearing</a:t>
            </a:r>
          </a:p>
          <a:p>
            <a:r>
              <a:rPr lang="en-US" dirty="0" smtClean="0"/>
              <a:t> Visual information from opposite field of vision.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Hypothalamus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Functions of hypothalamus : </a:t>
            </a:r>
          </a:p>
          <a:p>
            <a:r>
              <a:rPr lang="en-US" dirty="0" smtClean="0"/>
              <a:t>Control of autonomic system Regulates CVS, respiratory &amp; alimentary functions .</a:t>
            </a:r>
          </a:p>
          <a:p>
            <a:r>
              <a:rPr lang="en-US" dirty="0" smtClean="0"/>
              <a:t>Reception of sensory impulses from viscera</a:t>
            </a:r>
          </a:p>
          <a:p>
            <a:r>
              <a:rPr lang="en-US" dirty="0" smtClean="0"/>
              <a:t>Synthesis of oxitocin and ADH.</a:t>
            </a:r>
          </a:p>
          <a:p>
            <a:r>
              <a:rPr lang="en-US" dirty="0" smtClean="0"/>
              <a:t>Synthesis of hypothalamic releasing and inhibitory hormones.</a:t>
            </a:r>
          </a:p>
          <a:p>
            <a:r>
              <a:rPr lang="en-US" dirty="0" smtClean="0"/>
              <a:t>Control of body temperature.</a:t>
            </a:r>
          </a:p>
          <a:p>
            <a:r>
              <a:rPr lang="en-US" dirty="0" smtClean="0"/>
              <a:t>Regulation of thirst, hunger.</a:t>
            </a:r>
          </a:p>
          <a:p>
            <a:r>
              <a:rPr lang="en-US" dirty="0" smtClean="0"/>
              <a:t>Regulation of sexual behavior.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Spinal 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Parts of spinal cord :</a:t>
            </a:r>
          </a:p>
          <a:p>
            <a:pPr>
              <a:buNone/>
            </a:pPr>
            <a:r>
              <a:rPr lang="en-US" dirty="0" smtClean="0"/>
              <a:t> 1. Central gray matter: it has 3 horn</a:t>
            </a:r>
          </a:p>
          <a:p>
            <a:pPr>
              <a:buNone/>
            </a:pPr>
            <a:r>
              <a:rPr lang="en-US" dirty="0" smtClean="0"/>
              <a:t>                             Anterior horn</a:t>
            </a:r>
          </a:p>
          <a:p>
            <a:pPr>
              <a:buNone/>
            </a:pPr>
            <a:r>
              <a:rPr lang="en-US" dirty="0" smtClean="0"/>
              <a:t>                             Posterior horn</a:t>
            </a:r>
          </a:p>
          <a:p>
            <a:pPr>
              <a:buNone/>
            </a:pPr>
            <a:r>
              <a:rPr lang="en-US" dirty="0" smtClean="0"/>
              <a:t>                             Lateral horn</a:t>
            </a:r>
          </a:p>
          <a:p>
            <a:pPr>
              <a:buNone/>
            </a:pPr>
            <a:r>
              <a:rPr lang="en-US" dirty="0" smtClean="0"/>
              <a:t>2. Peripheral white matter.</a:t>
            </a:r>
          </a:p>
          <a:p>
            <a:pPr>
              <a:buNone/>
            </a:pPr>
            <a:r>
              <a:rPr lang="en-US" dirty="0" smtClean="0"/>
              <a:t>3. Central canal.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spinal 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main pathway for all incoming and outgoing impulse from higher centre to the periphery and vice versa.</a:t>
            </a:r>
          </a:p>
          <a:p>
            <a:r>
              <a:rPr lang="en-US" dirty="0" smtClean="0"/>
              <a:t>It is the main centre of reflex activities.</a:t>
            </a:r>
          </a:p>
          <a:p>
            <a:r>
              <a:rPr lang="en-US" dirty="0" smtClean="0"/>
              <a:t>It exerts </a:t>
            </a:r>
            <a:r>
              <a:rPr lang="en-US" dirty="0" err="1" smtClean="0"/>
              <a:t>traphic</a:t>
            </a:r>
            <a:r>
              <a:rPr lang="en-US" dirty="0" smtClean="0"/>
              <a:t> control over the muscular system.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It is the involuntary motor response  due to any type of sensory </a:t>
            </a:r>
            <a:r>
              <a:rPr lang="en-US" dirty="0" err="1" smtClean="0"/>
              <a:t>stimulation.e.g</a:t>
            </a:r>
            <a:r>
              <a:rPr lang="en-US" dirty="0" smtClean="0"/>
              <a:t>. touch in conjunctiva causes spontaneous closure of eyelid. </a:t>
            </a:r>
          </a:p>
          <a:p>
            <a:pPr>
              <a:buNone/>
            </a:pPr>
            <a:r>
              <a:rPr lang="en-US" dirty="0" smtClean="0"/>
              <a:t>  Types :</a:t>
            </a:r>
          </a:p>
          <a:p>
            <a:pPr>
              <a:buNone/>
            </a:pPr>
            <a:r>
              <a:rPr lang="en-US" dirty="0" smtClean="0"/>
              <a:t>  A) Superficial reflex – planter, abdominal, corneal anal reflex.</a:t>
            </a:r>
          </a:p>
          <a:p>
            <a:pPr>
              <a:buNone/>
            </a:pPr>
            <a:r>
              <a:rPr lang="en-US" dirty="0" smtClean="0"/>
              <a:t>  B) Deep reflex –knee , ankle, biceps, triceps jerks.</a:t>
            </a:r>
          </a:p>
          <a:p>
            <a:pPr>
              <a:buNone/>
            </a:pPr>
            <a:r>
              <a:rPr lang="en-US" dirty="0" smtClean="0"/>
              <a:t>  C) Visceral reflex : </a:t>
            </a:r>
            <a:r>
              <a:rPr lang="en-US" dirty="0" err="1" smtClean="0"/>
              <a:t>micturation</a:t>
            </a:r>
            <a:r>
              <a:rPr lang="en-US" dirty="0" smtClean="0"/>
              <a:t> defecation </a:t>
            </a:r>
            <a:r>
              <a:rPr lang="en-US" dirty="0" err="1" smtClean="0"/>
              <a:t>vomitting</a:t>
            </a:r>
            <a:r>
              <a:rPr lang="en-US" dirty="0" smtClean="0"/>
              <a:t> reflexes.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Reflex 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 Reflex arc is the complete pathway of reflex action.</a:t>
            </a:r>
          </a:p>
          <a:p>
            <a:pPr>
              <a:buNone/>
            </a:pPr>
            <a:r>
              <a:rPr lang="en-US" dirty="0" smtClean="0"/>
              <a:t>   Parts of reflex arc :</a:t>
            </a:r>
          </a:p>
          <a:p>
            <a:r>
              <a:rPr lang="en-US" dirty="0" smtClean="0"/>
              <a:t>Receptor</a:t>
            </a:r>
          </a:p>
          <a:p>
            <a:r>
              <a:rPr lang="en-US" dirty="0" smtClean="0"/>
              <a:t>Afferent nerve </a:t>
            </a:r>
          </a:p>
          <a:p>
            <a:r>
              <a:rPr lang="en-US" dirty="0" smtClean="0"/>
              <a:t>Centre</a:t>
            </a:r>
          </a:p>
          <a:p>
            <a:r>
              <a:rPr lang="en-US" dirty="0" smtClean="0"/>
              <a:t> Synapse</a:t>
            </a:r>
          </a:p>
          <a:p>
            <a:r>
              <a:rPr lang="en-US" dirty="0" smtClean="0"/>
              <a:t>Efferent nerve</a:t>
            </a:r>
          </a:p>
          <a:p>
            <a:r>
              <a:rPr lang="en-US" dirty="0" err="1" smtClean="0"/>
              <a:t>Effector</a:t>
            </a:r>
            <a:r>
              <a:rPr lang="en-US" dirty="0" smtClean="0"/>
              <a:t> organ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nervous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1. It is the first appearing control system of the body.</a:t>
            </a:r>
          </a:p>
          <a:p>
            <a:pPr>
              <a:buNone/>
            </a:pPr>
            <a:r>
              <a:rPr lang="en-US" dirty="0" smtClean="0"/>
              <a:t>2. It controls the rapid and first activities of the body e.g.  Muscular activity, secretion of glands etc.</a:t>
            </a:r>
          </a:p>
          <a:p>
            <a:pPr>
              <a:buNone/>
            </a:pPr>
            <a:r>
              <a:rPr lang="en-US" dirty="0" smtClean="0"/>
              <a:t>3.It has regulatory effect upon endocrine system.</a:t>
            </a:r>
          </a:p>
          <a:p>
            <a:pPr>
              <a:buNone/>
            </a:pPr>
            <a:r>
              <a:rPr lang="en-US" dirty="0" smtClean="0"/>
              <a:t>4. It helps in adjustment of the body with the external environment.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Cerebro</a:t>
            </a:r>
            <a:r>
              <a:rPr lang="en-US" dirty="0" smtClean="0"/>
              <a:t>- Spinal Fluid is a clear colorless and modified tissue fluid formed by the Choroid plexus of ventricles of the brain and circulates through the ventricle of the brain and Subarachnoid space.</a:t>
            </a:r>
          </a:p>
          <a:p>
            <a:r>
              <a:rPr lang="en-US" dirty="0" smtClean="0"/>
              <a:t>Site of formation : Choroid plexus of ventricles.</a:t>
            </a:r>
          </a:p>
          <a:p>
            <a:r>
              <a:rPr lang="en-US" dirty="0" smtClean="0"/>
              <a:t>Rate of formation : 500 ml/day.</a:t>
            </a:r>
          </a:p>
          <a:p>
            <a:r>
              <a:rPr lang="en-US" dirty="0" smtClean="0"/>
              <a:t>Character : clear, colorless, transparent fluid does not coagulate on standing 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of CSF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: clear, colorless, transparent fluid does not coagulate on standing .</a:t>
            </a:r>
          </a:p>
          <a:p>
            <a:r>
              <a:rPr lang="en-US" dirty="0" smtClean="0"/>
              <a:t>Volume –150 ml in adult.</a:t>
            </a:r>
          </a:p>
          <a:p>
            <a:r>
              <a:rPr lang="en-US" dirty="0" smtClean="0"/>
              <a:t>Pressure –110-130 mm of H2O.</a:t>
            </a:r>
          </a:p>
          <a:p>
            <a:r>
              <a:rPr lang="en-US" dirty="0" smtClean="0"/>
              <a:t>Composition : A)  Water : 99.13%</a:t>
            </a:r>
          </a:p>
          <a:p>
            <a:pPr>
              <a:buNone/>
            </a:pPr>
            <a:r>
              <a:rPr lang="en-US" dirty="0" smtClean="0"/>
              <a:t>                              B) Solid : 0.87 % : Protein,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Glucose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Cholesterol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Electrolytes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cells (leukocytes)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of CSF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Composition : </a:t>
            </a:r>
          </a:p>
          <a:p>
            <a:pPr>
              <a:buNone/>
            </a:pPr>
            <a:r>
              <a:rPr lang="en-US" smtClean="0"/>
              <a:t>                  </a:t>
            </a:r>
            <a:r>
              <a:rPr lang="en-US" dirty="0" smtClean="0"/>
              <a:t>A)  Water : 99.13%</a:t>
            </a:r>
          </a:p>
          <a:p>
            <a:pPr>
              <a:buNone/>
            </a:pPr>
            <a:r>
              <a:rPr lang="en-US" dirty="0" smtClean="0"/>
              <a:t>                   B) Solid : 0.87 % : Protein,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        Glucose</a:t>
            </a:r>
          </a:p>
          <a:p>
            <a:pPr>
              <a:buNone/>
            </a:pPr>
            <a:r>
              <a:rPr lang="en-US" dirty="0" smtClean="0"/>
              <a:t>                                                   Cholesterol</a:t>
            </a:r>
          </a:p>
          <a:p>
            <a:pPr>
              <a:buNone/>
            </a:pPr>
            <a:r>
              <a:rPr lang="en-US" dirty="0" smtClean="0"/>
              <a:t>                                                   Electrolytes</a:t>
            </a:r>
          </a:p>
          <a:p>
            <a:pPr>
              <a:buNone/>
            </a:pPr>
            <a:r>
              <a:rPr lang="en-US" dirty="0" smtClean="0"/>
              <a:t>                                                   Cells(leukocytes)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CSF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 the CNS from injury.</a:t>
            </a:r>
          </a:p>
          <a:p>
            <a:r>
              <a:rPr lang="en-US" dirty="0" smtClean="0"/>
              <a:t>Nutritional supply. (provide nutrition to CNS)</a:t>
            </a:r>
          </a:p>
          <a:p>
            <a:r>
              <a:rPr lang="en-US" dirty="0" smtClean="0"/>
              <a:t> Remove the metabolic end product from CNS.</a:t>
            </a:r>
          </a:p>
          <a:p>
            <a:r>
              <a:rPr lang="en-US" dirty="0" smtClean="0"/>
              <a:t>Lightening the brain.</a:t>
            </a:r>
          </a:p>
          <a:p>
            <a:r>
              <a:rPr lang="en-US" dirty="0" smtClean="0"/>
              <a:t>Provide mechanical support for the brain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A) Somatic :</a:t>
            </a:r>
          </a:p>
          <a:p>
            <a:pPr>
              <a:buNone/>
            </a:pPr>
            <a:r>
              <a:rPr lang="en-US" dirty="0" smtClean="0"/>
              <a:t> 1) Spinal nerves and their ganglia: 31 pairs</a:t>
            </a:r>
          </a:p>
          <a:p>
            <a:r>
              <a:rPr lang="en-US" dirty="0" smtClean="0"/>
              <a:t>Cervical : 8</a:t>
            </a:r>
          </a:p>
          <a:p>
            <a:r>
              <a:rPr lang="en-US" dirty="0" smtClean="0"/>
              <a:t>Thoracic : 12</a:t>
            </a:r>
          </a:p>
          <a:p>
            <a:r>
              <a:rPr lang="en-US" dirty="0" smtClean="0"/>
              <a:t>Lumber :  5</a:t>
            </a:r>
          </a:p>
          <a:p>
            <a:r>
              <a:rPr lang="en-US" dirty="0" smtClean="0"/>
              <a:t>Sacral : 5</a:t>
            </a:r>
          </a:p>
          <a:p>
            <a:r>
              <a:rPr lang="en-US" dirty="0" err="1" smtClean="0"/>
              <a:t>Coxcygeal</a:t>
            </a:r>
            <a:r>
              <a:rPr lang="en-US" dirty="0" smtClean="0"/>
              <a:t> : 1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PNS </a:t>
            </a:r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2) Cranial nerves and their ganglia : 12 pairs</a:t>
            </a:r>
          </a:p>
          <a:p>
            <a:r>
              <a:rPr lang="en-US" dirty="0" smtClean="0"/>
              <a:t>Olfactory nerve</a:t>
            </a:r>
          </a:p>
          <a:p>
            <a:r>
              <a:rPr lang="en-US" dirty="0" smtClean="0"/>
              <a:t>Optic nerve</a:t>
            </a:r>
          </a:p>
          <a:p>
            <a:r>
              <a:rPr lang="en-US" dirty="0" err="1" smtClean="0"/>
              <a:t>Oculomotor</a:t>
            </a:r>
            <a:r>
              <a:rPr lang="en-US" dirty="0" smtClean="0"/>
              <a:t> nerve</a:t>
            </a:r>
          </a:p>
          <a:p>
            <a:r>
              <a:rPr lang="en-US" dirty="0" err="1" smtClean="0"/>
              <a:t>Trochlear</a:t>
            </a:r>
            <a:r>
              <a:rPr lang="en-US" dirty="0" smtClean="0"/>
              <a:t> nerve</a:t>
            </a:r>
          </a:p>
          <a:p>
            <a:r>
              <a:rPr lang="en-US" dirty="0" err="1" smtClean="0"/>
              <a:t>Abducent</a:t>
            </a:r>
            <a:r>
              <a:rPr lang="en-US" dirty="0" smtClean="0"/>
              <a:t> nerve</a:t>
            </a:r>
          </a:p>
          <a:p>
            <a:r>
              <a:rPr lang="en-US" dirty="0" smtClean="0"/>
              <a:t>Trigeminal nerve</a:t>
            </a:r>
          </a:p>
          <a:p>
            <a:r>
              <a:rPr lang="en-US" dirty="0" smtClean="0"/>
              <a:t>Facial nerve</a:t>
            </a:r>
          </a:p>
          <a:p>
            <a:r>
              <a:rPr lang="en-US" dirty="0" err="1" smtClean="0"/>
              <a:t>Vestibulocochlear</a:t>
            </a:r>
            <a:r>
              <a:rPr lang="en-US" dirty="0" smtClean="0"/>
              <a:t> nerve</a:t>
            </a:r>
          </a:p>
          <a:p>
            <a:r>
              <a:rPr lang="en-US" dirty="0" err="1" smtClean="0"/>
              <a:t>Glossopharyngeal</a:t>
            </a:r>
            <a:r>
              <a:rPr lang="en-US" dirty="0" smtClean="0"/>
              <a:t> nerve</a:t>
            </a:r>
          </a:p>
          <a:p>
            <a:r>
              <a:rPr lang="en-US" dirty="0" err="1" smtClean="0"/>
              <a:t>Vagus</a:t>
            </a:r>
            <a:r>
              <a:rPr lang="en-US" dirty="0" smtClean="0"/>
              <a:t> nerve</a:t>
            </a:r>
          </a:p>
          <a:p>
            <a:r>
              <a:rPr lang="en-US" dirty="0" smtClean="0"/>
              <a:t>Accessory nerve</a:t>
            </a:r>
          </a:p>
          <a:p>
            <a:r>
              <a:rPr lang="en-US" dirty="0" smtClean="0"/>
              <a:t>Hypoglossal nerve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PNS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B)  Autonomic : 1.  Sympathetic nerve</a:t>
            </a:r>
          </a:p>
          <a:p>
            <a:pPr>
              <a:buNone/>
            </a:pPr>
            <a:r>
              <a:rPr lang="en-US" dirty="0" smtClean="0"/>
              <a:t>                             2.  Parasympathetic nerve</a:t>
            </a:r>
          </a:p>
          <a:p>
            <a:pPr>
              <a:buNone/>
            </a:pPr>
            <a:r>
              <a:rPr lang="en-US" dirty="0" smtClean="0"/>
              <a:t>  Functions of sympathetic  system: 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) Prepares the body for any action by increasing- </a:t>
            </a:r>
          </a:p>
          <a:p>
            <a:pPr>
              <a:buNone/>
            </a:pPr>
            <a:r>
              <a:rPr lang="en-US" dirty="0" smtClean="0"/>
              <a:t>                 Respiratory rate,</a:t>
            </a:r>
          </a:p>
          <a:p>
            <a:pPr>
              <a:buNone/>
            </a:pPr>
            <a:r>
              <a:rPr lang="en-US" dirty="0" smtClean="0"/>
              <a:t>                 Blood pressure,</a:t>
            </a:r>
          </a:p>
          <a:p>
            <a:pPr>
              <a:buNone/>
            </a:pPr>
            <a:r>
              <a:rPr lang="en-US" dirty="0" smtClean="0"/>
              <a:t>                 Heart rate,</a:t>
            </a:r>
          </a:p>
          <a:p>
            <a:pPr>
              <a:buNone/>
            </a:pPr>
            <a:r>
              <a:rPr lang="en-US" dirty="0" smtClean="0"/>
              <a:t>                 Blood flow to skeletal muscles.</a:t>
            </a:r>
          </a:p>
          <a:p>
            <a:pPr>
              <a:buNone/>
            </a:pPr>
            <a:r>
              <a:rPr lang="en-US" dirty="0" smtClean="0"/>
              <a:t>ii)Dilatation of pupils of the eye.</a:t>
            </a:r>
          </a:p>
          <a:p>
            <a:pPr>
              <a:buNone/>
            </a:pPr>
            <a:r>
              <a:rPr lang="en-US" dirty="0" smtClean="0"/>
              <a:t>iii) Slowing down the visceral function.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of parasympathetic system : 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) Antagonize the sympathetic system by decreasing- </a:t>
            </a:r>
          </a:p>
          <a:p>
            <a:pPr>
              <a:buNone/>
            </a:pPr>
            <a:r>
              <a:rPr lang="en-US" dirty="0" smtClean="0"/>
              <a:t>                 Respiratory rate,</a:t>
            </a:r>
          </a:p>
          <a:p>
            <a:pPr>
              <a:buNone/>
            </a:pPr>
            <a:r>
              <a:rPr lang="en-US" dirty="0" smtClean="0"/>
              <a:t>                 Blood pressure,</a:t>
            </a:r>
          </a:p>
          <a:p>
            <a:pPr>
              <a:buNone/>
            </a:pPr>
            <a:r>
              <a:rPr lang="en-US" dirty="0" smtClean="0"/>
              <a:t>                 Heart rate,</a:t>
            </a:r>
          </a:p>
          <a:p>
            <a:pPr>
              <a:buNone/>
            </a:pPr>
            <a:r>
              <a:rPr lang="en-US" dirty="0" smtClean="0"/>
              <a:t>                 Blood flow to skeletal muscles.</a:t>
            </a:r>
          </a:p>
          <a:p>
            <a:pPr>
              <a:buNone/>
            </a:pPr>
            <a:r>
              <a:rPr lang="en-US" dirty="0" smtClean="0"/>
              <a:t>ii)Constriction of pupils of the eye.</a:t>
            </a:r>
          </a:p>
          <a:p>
            <a:pPr>
              <a:buNone/>
            </a:pPr>
            <a:r>
              <a:rPr lang="en-US" dirty="0" smtClean="0"/>
              <a:t>iii) Increasing the visceral functions.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Neuron is the structural and functional unit of nervous system.</a:t>
            </a:r>
          </a:p>
          <a:p>
            <a:r>
              <a:rPr lang="en-US" dirty="0" smtClean="0"/>
              <a:t>It consists of : 1) Cell body</a:t>
            </a:r>
          </a:p>
          <a:p>
            <a:pPr>
              <a:buNone/>
            </a:pPr>
            <a:r>
              <a:rPr lang="en-US" dirty="0" smtClean="0"/>
              <a:t>                             2) Processes: axon &amp; dendrite.</a:t>
            </a:r>
          </a:p>
          <a:p>
            <a:r>
              <a:rPr lang="en-US" dirty="0" smtClean="0"/>
              <a:t>Total number of neuron 100 billion.</a:t>
            </a:r>
          </a:p>
          <a:p>
            <a:r>
              <a:rPr lang="en-US" dirty="0" smtClean="0"/>
              <a:t>It is found in brain , spinal cord and in the ganglia.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neuron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1. Reception, transmission, processing and integration of information from external and internal environment.</a:t>
            </a:r>
          </a:p>
          <a:p>
            <a:pPr>
              <a:buNone/>
            </a:pPr>
            <a:r>
              <a:rPr lang="en-US" dirty="0" smtClean="0"/>
              <a:t>   2. Synthesis and release of neurotransmitters.</a:t>
            </a:r>
          </a:p>
          <a:p>
            <a:pPr>
              <a:buNone/>
            </a:pPr>
            <a:r>
              <a:rPr lang="en-US" dirty="0" smtClean="0"/>
              <a:t>   3. Regulation of </a:t>
            </a:r>
            <a:r>
              <a:rPr lang="en-US" dirty="0" err="1" smtClean="0"/>
              <a:t>haemostasis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neuron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 According to the number of process : </a:t>
            </a:r>
          </a:p>
          <a:p>
            <a:pPr algn="just">
              <a:buNone/>
            </a:pPr>
            <a:r>
              <a:rPr lang="en-US" dirty="0" smtClean="0"/>
              <a:t> a. </a:t>
            </a:r>
            <a:r>
              <a:rPr lang="en-US" dirty="0" err="1" smtClean="0"/>
              <a:t>Unipolar</a:t>
            </a:r>
            <a:r>
              <a:rPr lang="en-US" dirty="0" smtClean="0"/>
              <a:t> : Single process. Found in fetus.</a:t>
            </a:r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 err="1" smtClean="0"/>
              <a:t>b.Bipolar</a:t>
            </a:r>
            <a:r>
              <a:rPr lang="en-US" dirty="0" smtClean="0"/>
              <a:t> : Two process, one axon, another is dendrite . e.g. inner nuclear layer of retina.        </a:t>
            </a:r>
          </a:p>
          <a:p>
            <a:pPr algn="just">
              <a:buNone/>
            </a:pPr>
            <a:r>
              <a:rPr lang="en-US" dirty="0" smtClean="0"/>
              <a:t> c. </a:t>
            </a:r>
            <a:r>
              <a:rPr lang="en-US" dirty="0" err="1" smtClean="0"/>
              <a:t>Pseudounipolar</a:t>
            </a:r>
            <a:r>
              <a:rPr lang="en-US" dirty="0" smtClean="0"/>
              <a:t> : T shaped process e.g. dorsal root ganglia.</a:t>
            </a:r>
          </a:p>
          <a:p>
            <a:pPr algn="just">
              <a:buNone/>
            </a:pPr>
            <a:r>
              <a:rPr lang="en-US" dirty="0" smtClean="0"/>
              <a:t>  d. </a:t>
            </a:r>
            <a:r>
              <a:rPr lang="en-US" dirty="0" err="1" smtClean="0"/>
              <a:t>Multipolar</a:t>
            </a:r>
            <a:r>
              <a:rPr lang="en-US" dirty="0" smtClean="0"/>
              <a:t> : One axon , several dendrites  e.g. Pyramidal cells of cerebral cortex.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2. According to the size of neuron : 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smtClean="0"/>
              <a:t>Golgi type I :  Long axon e.g. Pyramidal cell ,Anterior horn cell of spinal cord.</a:t>
            </a:r>
          </a:p>
          <a:p>
            <a:pPr marL="514350" indent="-514350">
              <a:buAutoNum type="alphaLcPeriod"/>
            </a:pPr>
            <a:r>
              <a:rPr lang="en-US" dirty="0" smtClean="0"/>
              <a:t> Golgi type II : Short axon e.g.  Cerebral &amp; cerebellum cortex ,retina. </a:t>
            </a:r>
          </a:p>
          <a:p>
            <a:pPr>
              <a:buNone/>
            </a:pPr>
            <a:r>
              <a:rPr lang="en-US" dirty="0" smtClean="0"/>
              <a:t>3.   According to the function 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a) Motor neuron : carry impulse away from the cell body.</a:t>
            </a:r>
          </a:p>
          <a:p>
            <a:pPr>
              <a:buNone/>
            </a:pPr>
            <a:r>
              <a:rPr lang="en-US" dirty="0" smtClean="0"/>
              <a:t>b) Sensory neuron : carry impulse towards from the cell body.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According to the position  : </a:t>
            </a:r>
          </a:p>
          <a:p>
            <a:pPr>
              <a:buNone/>
            </a:pPr>
            <a:r>
              <a:rPr lang="en-US" dirty="0" smtClean="0"/>
              <a:t> a) Upper motor neuron-- Pyramidal cells and its axon is called upper motor neuron.</a:t>
            </a:r>
          </a:p>
          <a:p>
            <a:pPr>
              <a:buNone/>
            </a:pPr>
            <a:r>
              <a:rPr lang="en-US" dirty="0" smtClean="0"/>
              <a:t>b)  Lower motor neuron-- Anterior horn cells and its axon is called lower motor neuron 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2202</Words>
  <Application>Microsoft Office PowerPoint</Application>
  <PresentationFormat>On-screen Show (4:3)</PresentationFormat>
  <Paragraphs>374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Nervous system</vt:lpstr>
      <vt:lpstr>CNS</vt:lpstr>
      <vt:lpstr>PNS</vt:lpstr>
      <vt:lpstr>Functions of nervous system</vt:lpstr>
      <vt:lpstr>Neuron</vt:lpstr>
      <vt:lpstr>Function of neuron</vt:lpstr>
      <vt:lpstr>Classification of neuron</vt:lpstr>
      <vt:lpstr>Con…d</vt:lpstr>
      <vt:lpstr>Slide 9</vt:lpstr>
      <vt:lpstr>Differences between axon and dendrite</vt:lpstr>
      <vt:lpstr>Upper motor neuron </vt:lpstr>
      <vt:lpstr>Lower motor neuron</vt:lpstr>
      <vt:lpstr>Nerve fibre</vt:lpstr>
      <vt:lpstr>Classification of nerve fibers</vt:lpstr>
      <vt:lpstr>Con……d</vt:lpstr>
      <vt:lpstr>Properties of nerve fiber</vt:lpstr>
      <vt:lpstr>Injuries to a nerve fiber</vt:lpstr>
      <vt:lpstr>Effects of nerve injury</vt:lpstr>
      <vt:lpstr>Synapse</vt:lpstr>
      <vt:lpstr> Components of synapse</vt:lpstr>
      <vt:lpstr>Properties of synapse</vt:lpstr>
      <vt:lpstr>Function of synapse</vt:lpstr>
      <vt:lpstr>Neurotransmitter</vt:lpstr>
      <vt:lpstr>Con……..d</vt:lpstr>
      <vt:lpstr>Slide 25</vt:lpstr>
      <vt:lpstr>Receptor or Sensory receptor</vt:lpstr>
      <vt:lpstr>Functions of receptors</vt:lpstr>
      <vt:lpstr>Tract</vt:lpstr>
      <vt:lpstr>Motor system</vt:lpstr>
      <vt:lpstr>Cerebral cortex</vt:lpstr>
      <vt:lpstr>Cerebral cortex</vt:lpstr>
      <vt:lpstr>Cerebellum</vt:lpstr>
      <vt:lpstr>Sign of cerebellar lesions</vt:lpstr>
      <vt:lpstr>Thalamus</vt:lpstr>
      <vt:lpstr>Hypothalamus</vt:lpstr>
      <vt:lpstr>Spinal cord</vt:lpstr>
      <vt:lpstr>Functions of spinal cord</vt:lpstr>
      <vt:lpstr>Reflex</vt:lpstr>
      <vt:lpstr>Reflex arc</vt:lpstr>
      <vt:lpstr>CSF</vt:lpstr>
      <vt:lpstr>Character of CSF</vt:lpstr>
      <vt:lpstr>Composition of CSF</vt:lpstr>
      <vt:lpstr>Functions of CSF</vt:lpstr>
      <vt:lpstr>PNS</vt:lpstr>
      <vt:lpstr>PNS Contd….</vt:lpstr>
      <vt:lpstr>PNS Contd…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of bone</dc:title>
  <dc:creator>user</dc:creator>
  <cp:lastModifiedBy>user</cp:lastModifiedBy>
  <cp:revision>167</cp:revision>
  <dcterms:created xsi:type="dcterms:W3CDTF">2016-01-20T04:20:19Z</dcterms:created>
  <dcterms:modified xsi:type="dcterms:W3CDTF">2017-01-13T14:26:02Z</dcterms:modified>
</cp:coreProperties>
</file>