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67E2EE-FCD4-446F-A818-19D101169DC4}"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218679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7E2EE-FCD4-446F-A818-19D101169DC4}"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192896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7E2EE-FCD4-446F-A818-19D101169DC4}"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377903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7E2EE-FCD4-446F-A818-19D101169DC4}"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410698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7E2EE-FCD4-446F-A818-19D101169DC4}" type="datetimeFigureOut">
              <a:rPr lang="en-US" smtClean="0"/>
              <a:t>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134329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7E2EE-FCD4-446F-A818-19D101169DC4}" type="datetimeFigureOut">
              <a:rPr lang="en-US" smtClean="0"/>
              <a:t>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427913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67E2EE-FCD4-446F-A818-19D101169DC4}" type="datetimeFigureOut">
              <a:rPr lang="en-US" smtClean="0"/>
              <a:t>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279451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7E2EE-FCD4-446F-A818-19D101169DC4}" type="datetimeFigureOut">
              <a:rPr lang="en-US" smtClean="0"/>
              <a:t>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118019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7E2EE-FCD4-446F-A818-19D101169DC4}" type="datetimeFigureOut">
              <a:rPr lang="en-US" smtClean="0"/>
              <a:t>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322763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7E2EE-FCD4-446F-A818-19D101169DC4}" type="datetimeFigureOut">
              <a:rPr lang="en-US" smtClean="0"/>
              <a:t>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407882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7E2EE-FCD4-446F-A818-19D101169DC4}" type="datetimeFigureOut">
              <a:rPr lang="en-US" smtClean="0"/>
              <a:t>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75282-3DB7-486E-AC78-310F6429F72D}" type="slidenum">
              <a:rPr lang="en-US" smtClean="0"/>
              <a:t>‹#›</a:t>
            </a:fld>
            <a:endParaRPr lang="en-US"/>
          </a:p>
        </p:txBody>
      </p:sp>
    </p:spTree>
    <p:extLst>
      <p:ext uri="{BB962C8B-B14F-4D97-AF65-F5344CB8AC3E}">
        <p14:creationId xmlns:p14="http://schemas.microsoft.com/office/powerpoint/2010/main" val="423743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40000"/>
                <a:satMod val="350000"/>
              </a:schemeClr>
            </a:gs>
            <a:gs pos="20000">
              <a:schemeClr val="bg1">
                <a:tint val="45000"/>
                <a:shade val="99000"/>
                <a:satMod val="350000"/>
              </a:schemeClr>
            </a:gs>
            <a:gs pos="100000">
              <a:schemeClr val="bg1">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7E2EE-FCD4-446F-A818-19D101169DC4}" type="datetimeFigureOut">
              <a:rPr lang="en-US" smtClean="0"/>
              <a:t>1/1/2008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5282-3DB7-486E-AC78-310F6429F72D}" type="slidenum">
              <a:rPr lang="en-US" smtClean="0"/>
              <a:t>‹#›</a:t>
            </a:fld>
            <a:endParaRPr lang="en-US"/>
          </a:p>
        </p:txBody>
      </p:sp>
    </p:spTree>
    <p:extLst>
      <p:ext uri="{BB962C8B-B14F-4D97-AF65-F5344CB8AC3E}">
        <p14:creationId xmlns:p14="http://schemas.microsoft.com/office/powerpoint/2010/main" val="178707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228600" y="304800"/>
            <a:ext cx="8610600" cy="6248400"/>
          </a:xfrm>
        </p:spPr>
        <p:txBody>
          <a:bodyPr>
            <a:normAutofit/>
          </a:bodyPr>
          <a:lstStyle/>
          <a:p>
            <a:pPr algn="just"/>
            <a:r>
              <a:rPr lang="en-US" sz="2400" dirty="0" smtClean="0">
                <a:solidFill>
                  <a:schemeClr val="tx1"/>
                </a:solidFill>
              </a:rPr>
              <a:t> 			Dengue </a:t>
            </a:r>
            <a:r>
              <a:rPr lang="en-US" sz="2400" dirty="0">
                <a:solidFill>
                  <a:schemeClr val="tx1"/>
                </a:solidFill>
              </a:rPr>
              <a:t>Virus </a:t>
            </a:r>
            <a:r>
              <a:rPr lang="en-US" sz="2400" dirty="0" smtClean="0">
                <a:solidFill>
                  <a:schemeClr val="tx1"/>
                </a:solidFill>
              </a:rPr>
              <a:t>infection </a:t>
            </a:r>
          </a:p>
          <a:p>
            <a:pPr algn="just"/>
            <a:endParaRPr lang="en-US" sz="2400" dirty="0" smtClean="0">
              <a:solidFill>
                <a:schemeClr val="tx1"/>
              </a:solidFill>
            </a:endParaRPr>
          </a:p>
          <a:p>
            <a:pPr algn="l"/>
            <a:r>
              <a:rPr lang="en-US" sz="2400" dirty="0" smtClean="0">
                <a:solidFill>
                  <a:schemeClr val="tx1"/>
                </a:solidFill>
              </a:rPr>
              <a:t>Asymptomatic      				Symptomatic</a:t>
            </a:r>
          </a:p>
          <a:p>
            <a:pPr algn="l"/>
            <a:endParaRPr lang="en-US" sz="2400" dirty="0" smtClean="0">
              <a:solidFill>
                <a:schemeClr val="tx1"/>
              </a:solidFill>
            </a:endParaRPr>
          </a:p>
          <a:p>
            <a:pPr algn="l"/>
            <a:r>
              <a:rPr lang="en-US" sz="2400" dirty="0" smtClean="0">
                <a:solidFill>
                  <a:schemeClr val="tx1"/>
                </a:solidFill>
              </a:rPr>
              <a:t>Undifferentiated   </a:t>
            </a:r>
            <a:r>
              <a:rPr lang="en-US" sz="2400" dirty="0">
                <a:solidFill>
                  <a:schemeClr val="tx1"/>
                </a:solidFill>
              </a:rPr>
              <a:t>Dengue </a:t>
            </a:r>
            <a:r>
              <a:rPr lang="en-US" sz="2400" dirty="0" smtClean="0">
                <a:solidFill>
                  <a:schemeClr val="tx1"/>
                </a:solidFill>
              </a:rPr>
              <a:t>fever      Dengue hemorrhagic fever</a:t>
            </a:r>
          </a:p>
          <a:p>
            <a:pPr algn="l"/>
            <a:r>
              <a:rPr lang="en-US" sz="2400" dirty="0">
                <a:solidFill>
                  <a:schemeClr val="tx1"/>
                </a:solidFill>
              </a:rPr>
              <a:t>(viral syndrome) </a:t>
            </a:r>
            <a:r>
              <a:rPr lang="en-US" sz="2400" dirty="0">
                <a:solidFill>
                  <a:schemeClr val="tx1"/>
                </a:solidFill>
              </a:rPr>
              <a:t> </a:t>
            </a:r>
            <a:r>
              <a:rPr lang="en-US" sz="2400" dirty="0" smtClean="0">
                <a:solidFill>
                  <a:schemeClr val="tx1"/>
                </a:solidFill>
              </a:rPr>
              <a:t> (</a:t>
            </a:r>
            <a:r>
              <a:rPr lang="en-US" sz="2400" dirty="0">
                <a:solidFill>
                  <a:schemeClr val="tx1"/>
                </a:solidFill>
              </a:rPr>
              <a:t>syndrome</a:t>
            </a:r>
            <a:r>
              <a:rPr lang="en-US" sz="2400" dirty="0" smtClean="0">
                <a:solidFill>
                  <a:schemeClr val="tx1"/>
                </a:solidFill>
              </a:rPr>
              <a:t>)</a:t>
            </a:r>
          </a:p>
          <a:p>
            <a:pPr algn="l"/>
            <a:r>
              <a:rPr lang="en-US" sz="2400" dirty="0" smtClean="0">
                <a:solidFill>
                  <a:schemeClr val="tx1"/>
                </a:solidFill>
              </a:rPr>
              <a:t>				(plasma leakage)</a:t>
            </a:r>
          </a:p>
          <a:p>
            <a:pPr algn="l"/>
            <a:r>
              <a:rPr lang="en-US" sz="1600" b="1" dirty="0">
                <a:solidFill>
                  <a:schemeClr val="tx1"/>
                </a:solidFill>
              </a:rPr>
              <a:t>Without </a:t>
            </a:r>
            <a:r>
              <a:rPr lang="en-US" sz="1600" b="1" dirty="0" smtClean="0">
                <a:solidFill>
                  <a:schemeClr val="tx1"/>
                </a:solidFill>
              </a:rPr>
              <a:t>                              Without </a:t>
            </a:r>
            <a:r>
              <a:rPr lang="en-US" sz="1600" b="1" dirty="0">
                <a:solidFill>
                  <a:schemeClr val="tx1"/>
                </a:solidFill>
              </a:rPr>
              <a:t>unusual </a:t>
            </a:r>
            <a:r>
              <a:rPr lang="en-US" sz="2400" dirty="0">
                <a:solidFill>
                  <a:schemeClr val="tx1"/>
                </a:solidFill>
              </a:rPr>
              <a:t> </a:t>
            </a:r>
            <a:r>
              <a:rPr lang="en-US" sz="2400" dirty="0" smtClean="0">
                <a:solidFill>
                  <a:schemeClr val="tx1"/>
                </a:solidFill>
              </a:rPr>
              <a:t>  Lo shock                 Dengue shock</a:t>
            </a:r>
          </a:p>
          <a:p>
            <a:pPr algn="l"/>
            <a:r>
              <a:rPr lang="en-US" sz="2000" b="1" dirty="0" smtClean="0">
                <a:solidFill>
                  <a:schemeClr val="tx1"/>
                </a:solidFill>
              </a:rPr>
              <a:t>Hemorrhage               </a:t>
            </a:r>
            <a:r>
              <a:rPr lang="en-US" sz="2000" b="1" dirty="0" err="1">
                <a:solidFill>
                  <a:schemeClr val="tx1"/>
                </a:solidFill>
              </a:rPr>
              <a:t>Hemorrhage</a:t>
            </a:r>
            <a:r>
              <a:rPr lang="en-US" sz="2000" b="1" dirty="0" smtClean="0">
                <a:solidFill>
                  <a:schemeClr val="tx1"/>
                </a:solidFill>
              </a:rPr>
              <a:t>                                               </a:t>
            </a:r>
            <a:r>
              <a:rPr lang="en-US" sz="2000" dirty="0" smtClean="0">
                <a:solidFill>
                  <a:schemeClr val="tx1"/>
                </a:solidFill>
              </a:rPr>
              <a:t>syndrome</a:t>
            </a:r>
            <a:r>
              <a:rPr lang="en-US" sz="2400" dirty="0" smtClean="0">
                <a:solidFill>
                  <a:schemeClr val="tx1"/>
                </a:solidFill>
              </a:rPr>
              <a:t>(DSS)</a:t>
            </a:r>
          </a:p>
          <a:p>
            <a:pPr algn="l"/>
            <a:endParaRPr lang="en-US" sz="2400" dirty="0" smtClean="0">
              <a:solidFill>
                <a:schemeClr val="tx1"/>
              </a:solidFill>
            </a:endParaRPr>
          </a:p>
          <a:p>
            <a:pPr algn="l"/>
            <a:r>
              <a:rPr lang="en-US" sz="2400" dirty="0" smtClean="0">
                <a:solidFill>
                  <a:schemeClr val="tx1"/>
                </a:solidFill>
              </a:rPr>
              <a:t>           Dengue fever                              Dengue hemorrhagic</a:t>
            </a:r>
          </a:p>
          <a:p>
            <a:pPr algn="l"/>
            <a:r>
              <a:rPr lang="en-US" sz="2400" dirty="0" smtClean="0">
                <a:solidFill>
                  <a:schemeClr val="tx1"/>
                </a:solidFill>
              </a:rPr>
              <a:t> </a:t>
            </a:r>
          </a:p>
          <a:p>
            <a:pPr algn="l"/>
            <a:r>
              <a:rPr lang="en-US" sz="2400" dirty="0" smtClean="0">
                <a:solidFill>
                  <a:schemeClr val="tx1"/>
                </a:solidFill>
              </a:rPr>
              <a:t>                       (DF)  </a:t>
            </a:r>
            <a:r>
              <a:rPr lang="en-US" sz="2400" dirty="0">
                <a:solidFill>
                  <a:schemeClr val="tx1"/>
                </a:solidFill>
              </a:rPr>
              <a:t> </a:t>
            </a:r>
            <a:r>
              <a:rPr lang="en-US" sz="2400" dirty="0" smtClean="0">
                <a:solidFill>
                  <a:schemeClr val="tx1"/>
                </a:solidFill>
              </a:rPr>
              <a:t>                                          fever(DHF)</a:t>
            </a:r>
          </a:p>
          <a:p>
            <a:pPr algn="l"/>
            <a:endParaRPr lang="en-US" sz="2400" dirty="0">
              <a:solidFill>
                <a:schemeClr val="tx1"/>
              </a:solidFill>
            </a:endParaRPr>
          </a:p>
        </p:txBody>
      </p:sp>
      <p:cxnSp>
        <p:nvCxnSpPr>
          <p:cNvPr id="22" name="Straight Connector 21"/>
          <p:cNvCxnSpPr/>
          <p:nvPr/>
        </p:nvCxnSpPr>
        <p:spPr>
          <a:xfrm>
            <a:off x="4572000" y="838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43000" y="1219200"/>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0400" y="121920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43000" y="121920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010400" y="1600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43000" y="1981200"/>
            <a:ext cx="617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1981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43000" y="1981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315200" y="1981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25908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95800" y="33528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772400" y="335280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495800" y="335280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200400" y="2895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57200" y="3200400"/>
            <a:ext cx="297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429000" y="3200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57200" y="3200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57200" y="57912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438400" y="57912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781800" y="57912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57200" y="5410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467600" y="5410200"/>
            <a:ext cx="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11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Classical Dengue Fever</a:t>
            </a:r>
            <a:endParaRPr lang="en-US" b="1" dirty="0"/>
          </a:p>
        </p:txBody>
      </p:sp>
      <p:sp>
        <p:nvSpPr>
          <p:cNvPr id="3" name="Content Placeholder 2"/>
          <p:cNvSpPr>
            <a:spLocks noGrp="1"/>
          </p:cNvSpPr>
          <p:nvPr>
            <p:ph idx="1"/>
          </p:nvPr>
        </p:nvSpPr>
        <p:spPr/>
        <p:txBody>
          <a:bodyPr>
            <a:normAutofit/>
          </a:bodyPr>
          <a:lstStyle/>
          <a:p>
            <a:r>
              <a:rPr lang="en-US" dirty="0" smtClean="0"/>
              <a:t>Classical Dengue or break – bone fever  has been known in India for a very long time. It is an acute viral infection, caused by at least 4 serotypes (1 , 2, 3 and 4) of dengue virus.</a:t>
            </a:r>
          </a:p>
          <a:p>
            <a:r>
              <a:rPr lang="en-US" dirty="0" smtClean="0"/>
              <a:t>The reservoir o infection is both man and mosquito. The transmission cycle is “man-mosquito-Man”. </a:t>
            </a:r>
            <a:r>
              <a:rPr lang="en-US" dirty="0" err="1" smtClean="0"/>
              <a:t>Aedes</a:t>
            </a:r>
            <a:r>
              <a:rPr lang="en-US" dirty="0" smtClean="0"/>
              <a:t> </a:t>
            </a:r>
            <a:r>
              <a:rPr lang="en-US" dirty="0" err="1" smtClean="0"/>
              <a:t>aegypti</a:t>
            </a:r>
            <a:r>
              <a:rPr lang="en-US" dirty="0" smtClean="0"/>
              <a:t> is the main vector .</a:t>
            </a:r>
          </a:p>
        </p:txBody>
      </p:sp>
    </p:spTree>
    <p:extLst>
      <p:ext uri="{BB962C8B-B14F-4D97-AF65-F5344CB8AC3E}">
        <p14:creationId xmlns:p14="http://schemas.microsoft.com/office/powerpoint/2010/main" val="35307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All ages and both sexes are susceptible to dengue </a:t>
            </a:r>
            <a:r>
              <a:rPr lang="en-US" dirty="0" smtClean="0"/>
              <a:t>fever Children usually have a milder disease than adults. The illness is characterised by an incubation period of 3 to 10 days (commonly 5-6 days). The onset is sudden with chills and high fever, intense headache, muscle and joint pains, which prevent all movement. Within 24 hours retro orbital pain, particularly on eye movement or eye pressure and photophobia develops. Other common symptoms include extreme weakness, anorexia, constipation, altered taste sensation, colicky pain and abdominal tenderness, dragging pain in inguinal region, sore throat and general depression. Fever usually between 39⁰c and 40</a:t>
            </a:r>
            <a:r>
              <a:rPr lang="en-US" sz="3000" dirty="0" smtClean="0"/>
              <a:t>⁰</a:t>
            </a:r>
            <a:r>
              <a:rPr lang="en-US" dirty="0"/>
              <a:t>c </a:t>
            </a:r>
          </a:p>
          <a:p>
            <a:endParaRPr lang="en-US" dirty="0"/>
          </a:p>
        </p:txBody>
      </p:sp>
    </p:spTree>
    <p:extLst>
      <p:ext uri="{BB962C8B-B14F-4D97-AF65-F5344CB8AC3E}">
        <p14:creationId xmlns:p14="http://schemas.microsoft.com/office/powerpoint/2010/main" val="68884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Dengue Hemorrhagic Fever</a:t>
            </a:r>
            <a:endParaRPr lang="en-US" b="1" dirty="0"/>
          </a:p>
        </p:txBody>
      </p:sp>
      <p:sp>
        <p:nvSpPr>
          <p:cNvPr id="3" name="Content Placeholder 2"/>
          <p:cNvSpPr>
            <a:spLocks noGrp="1"/>
          </p:cNvSpPr>
          <p:nvPr>
            <p:ph idx="1"/>
          </p:nvPr>
        </p:nvSpPr>
        <p:spPr/>
        <p:txBody>
          <a:bodyPr>
            <a:normAutofit fontScale="92500"/>
          </a:bodyPr>
          <a:lstStyle/>
          <a:p>
            <a:r>
              <a:rPr lang="en-US" dirty="0" smtClean="0"/>
              <a:t>Dengue </a:t>
            </a:r>
            <a:r>
              <a:rPr lang="en-US" dirty="0"/>
              <a:t>Hemorrhagic </a:t>
            </a:r>
            <a:r>
              <a:rPr lang="en-US" dirty="0" smtClean="0"/>
              <a:t>fever(DHF) is a severe form of dengue fever, caused by infection with more than one dengue virus.</a:t>
            </a:r>
          </a:p>
          <a:p>
            <a:r>
              <a:rPr lang="en-US" dirty="0" smtClean="0"/>
              <a:t>Following an incubation period of four to six days, the illness commonly begins abruptly with high fever accompanied by facial flushing and headache. Anorexia , vomiting, epigastric discomfort, tenderness at the right costal margin and generalized abdominal pain are common.</a:t>
            </a:r>
            <a:endParaRPr lang="en-US" dirty="0"/>
          </a:p>
        </p:txBody>
      </p:sp>
    </p:spTree>
    <p:extLst>
      <p:ext uri="{BB962C8B-B14F-4D97-AF65-F5344CB8AC3E}">
        <p14:creationId xmlns:p14="http://schemas.microsoft.com/office/powerpoint/2010/main" val="165157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Clinical Diagnosis</a:t>
            </a:r>
            <a:endParaRPr lang="en-US" sz="4800" b="1" dirty="0"/>
          </a:p>
        </p:txBody>
      </p:sp>
      <p:sp>
        <p:nvSpPr>
          <p:cNvPr id="3" name="Content Placeholder 2"/>
          <p:cNvSpPr>
            <a:spLocks noGrp="1"/>
          </p:cNvSpPr>
          <p:nvPr>
            <p:ph idx="1"/>
          </p:nvPr>
        </p:nvSpPr>
        <p:spPr>
          <a:xfrm>
            <a:off x="457200" y="1600201"/>
            <a:ext cx="8229600" cy="3429000"/>
          </a:xfrm>
        </p:spPr>
        <p:txBody>
          <a:bodyPr>
            <a:normAutofit/>
          </a:bodyPr>
          <a:lstStyle/>
          <a:p>
            <a:pPr marL="514350" indent="-514350">
              <a:buFont typeface="+mj-lt"/>
              <a:buAutoNum type="alphaLcParenR"/>
            </a:pPr>
            <a:r>
              <a:rPr lang="en-US" sz="6000" dirty="0" smtClean="0"/>
              <a:t>Fever – acute onset, high, continuous, and lasting 2  to 7 days.</a:t>
            </a:r>
            <a:endParaRPr lang="en-US" sz="6000" dirty="0"/>
          </a:p>
        </p:txBody>
      </p:sp>
    </p:spTree>
    <p:extLst>
      <p:ext uri="{BB962C8B-B14F-4D97-AF65-F5344CB8AC3E}">
        <p14:creationId xmlns:p14="http://schemas.microsoft.com/office/powerpoint/2010/main" val="392442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smtClean="0"/>
              <a:t>Chikungunya</a:t>
            </a:r>
            <a:r>
              <a:rPr lang="en-US" sz="5400" b="1" dirty="0" smtClean="0"/>
              <a:t> Fever</a:t>
            </a:r>
            <a:endParaRPr lang="en-US" sz="5400" b="1" dirty="0"/>
          </a:p>
        </p:txBody>
      </p:sp>
      <p:sp>
        <p:nvSpPr>
          <p:cNvPr id="3" name="Content Placeholder 2"/>
          <p:cNvSpPr>
            <a:spLocks noGrp="1"/>
          </p:cNvSpPr>
          <p:nvPr>
            <p:ph idx="1"/>
          </p:nvPr>
        </p:nvSpPr>
        <p:spPr/>
        <p:txBody>
          <a:bodyPr/>
          <a:lstStyle/>
          <a:p>
            <a:r>
              <a:rPr lang="en-US" dirty="0" smtClean="0"/>
              <a:t>A dengue like disease caused by a group A virus, the </a:t>
            </a:r>
            <a:r>
              <a:rPr lang="en-US" dirty="0" err="1" smtClean="0"/>
              <a:t>chikungunya</a:t>
            </a:r>
            <a:r>
              <a:rPr lang="en-US" dirty="0" smtClean="0"/>
              <a:t> virus and transmitted by </a:t>
            </a:r>
            <a:r>
              <a:rPr lang="en-US" dirty="0" err="1" smtClean="0"/>
              <a:t>Aedes</a:t>
            </a:r>
            <a:r>
              <a:rPr lang="en-US" dirty="0" smtClean="0"/>
              <a:t>, </a:t>
            </a:r>
            <a:r>
              <a:rPr lang="en-US" dirty="0" err="1" smtClean="0"/>
              <a:t>Culex</a:t>
            </a:r>
            <a:r>
              <a:rPr lang="en-US" dirty="0" smtClean="0"/>
              <a:t> and </a:t>
            </a:r>
            <a:r>
              <a:rPr lang="en-US" dirty="0" err="1" smtClean="0"/>
              <a:t>Mansonia</a:t>
            </a:r>
            <a:r>
              <a:rPr lang="en-US" dirty="0" smtClean="0"/>
              <a:t> mosquitoes. It is manifested by high fever and severe articular pains in the limbs and spinal column</a:t>
            </a:r>
            <a:endParaRPr lang="en-US" dirty="0"/>
          </a:p>
        </p:txBody>
      </p:sp>
    </p:spTree>
    <p:extLst>
      <p:ext uri="{BB962C8B-B14F-4D97-AF65-F5344CB8AC3E}">
        <p14:creationId xmlns:p14="http://schemas.microsoft.com/office/powerpoint/2010/main" val="172290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dirty="0" smtClean="0"/>
              <a:t>Control:</a:t>
            </a:r>
            <a:endParaRPr lang="en-US" sz="7200" b="1" dirty="0"/>
          </a:p>
        </p:txBody>
      </p:sp>
      <p:sp>
        <p:nvSpPr>
          <p:cNvPr id="3" name="Content Placeholder 2"/>
          <p:cNvSpPr>
            <a:spLocks noGrp="1"/>
          </p:cNvSpPr>
          <p:nvPr>
            <p:ph idx="1"/>
          </p:nvPr>
        </p:nvSpPr>
        <p:spPr/>
        <p:txBody>
          <a:bodyPr/>
          <a:lstStyle/>
          <a:p>
            <a:pPr marL="514350" indent="-514350">
              <a:buFont typeface="+mj-lt"/>
              <a:buAutoNum type="alphaLcParenR"/>
            </a:pPr>
            <a:r>
              <a:rPr lang="en-US" dirty="0" smtClean="0"/>
              <a:t>VECTOR CONTROL: The </a:t>
            </a:r>
            <a:r>
              <a:rPr lang="en-US" dirty="0" err="1" smtClean="0"/>
              <a:t>Aedes</a:t>
            </a:r>
            <a:r>
              <a:rPr lang="en-US" dirty="0" smtClean="0"/>
              <a:t> </a:t>
            </a:r>
            <a:r>
              <a:rPr lang="en-US" dirty="0" err="1" smtClean="0"/>
              <a:t>aegypti</a:t>
            </a:r>
            <a:r>
              <a:rPr lang="en-US" dirty="0" smtClean="0"/>
              <a:t> mosquito a should be the main target of control activities .</a:t>
            </a:r>
          </a:p>
          <a:p>
            <a:pPr marL="514350" indent="-514350">
              <a:buFont typeface="+mj-lt"/>
              <a:buAutoNum type="alphaLcParenR"/>
            </a:pPr>
            <a:r>
              <a:rPr lang="en-US" dirty="0" smtClean="0"/>
              <a:t>VACCINE   No vaccine has yet been developed </a:t>
            </a:r>
            <a:endParaRPr lang="en-US" dirty="0"/>
          </a:p>
        </p:txBody>
      </p:sp>
    </p:spTree>
    <p:extLst>
      <p:ext uri="{BB962C8B-B14F-4D97-AF65-F5344CB8AC3E}">
        <p14:creationId xmlns:p14="http://schemas.microsoft.com/office/powerpoint/2010/main" val="2651113705"/>
      </p:ext>
    </p:extLst>
  </p:cSld>
  <p:clrMapOvr>
    <a:masterClrMapping/>
  </p:clrMapOvr>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349</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Classical Dengue Fever</vt:lpstr>
      <vt:lpstr>PowerPoint Presentation</vt:lpstr>
      <vt:lpstr>Dengue Hemorrhagic Fever</vt:lpstr>
      <vt:lpstr>Clinical Diagnosis</vt:lpstr>
      <vt:lpstr>Chikungunya Fever</vt:lpstr>
      <vt:lpstr>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D-Doc</dc:creator>
  <cp:lastModifiedBy>D-Doc</cp:lastModifiedBy>
  <cp:revision>212</cp:revision>
  <dcterms:created xsi:type="dcterms:W3CDTF">2019-02-17T07:29:20Z</dcterms:created>
  <dcterms:modified xsi:type="dcterms:W3CDTF">2007-12-31T21:57:49Z</dcterms:modified>
</cp:coreProperties>
</file>