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2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E2EE-FCD4-446F-A818-19D101169DC4}" type="datetimeFigureOut">
              <a:rPr lang="en-US" smtClean="0"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5282-3DB7-486E-AC78-310F642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SEXUALLY TRANSMITTED DISEASE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610600" cy="36576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tx1"/>
                </a:solidFill>
              </a:rPr>
              <a:t>The sexually transmitted diseases (STD) are a group of communicable diseases that are transmitted predominantly y sexual contact and caused by a wide range of bacterial, viral, </a:t>
            </a:r>
            <a:r>
              <a:rPr lang="en-US" sz="3600" dirty="0" err="1" smtClean="0">
                <a:solidFill>
                  <a:schemeClr val="tx1"/>
                </a:solidFill>
              </a:rPr>
              <a:t>protozoal</a:t>
            </a:r>
            <a:r>
              <a:rPr lang="en-US" sz="3600" dirty="0" smtClean="0">
                <a:solidFill>
                  <a:schemeClr val="tx1"/>
                </a:solidFill>
              </a:rPr>
              <a:t> an fungal and </a:t>
            </a:r>
            <a:r>
              <a:rPr lang="en-US" sz="3600" dirty="0" err="1" smtClean="0">
                <a:solidFill>
                  <a:schemeClr val="tx1"/>
                </a:solidFill>
              </a:rPr>
              <a:t>ectoparasites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 of transmission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276600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Sexual transmission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Blood contact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foetal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transmission: mother – to – child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transmissioin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Clinical Manifestations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clinical features of HIV infection have been classified into four broad categories (12)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infection with the virus and development of antibodies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Asymptomatic carrier state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AIDS –related complex (ARC)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DIAGNOSIS OF AIDS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Major signs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eight loss ≥ 10% of body weight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hronic Diarrhoea for more than 1 month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prolonged fever for more than 1 month (intermittent of constant)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Minor signs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ersistent cough for more than 1 month 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a.b</a:t>
            </a:r>
            <a:endParaRPr lang="en-US" sz="2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eneralized pruritic dermatitis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istory of herpes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zoster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ropharyngeal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candidiasis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hronic progressive of disseminated herpes simplex infection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eneralized lymphadenopathy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8382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CLINICAL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Laboratory findings with HIV infection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243351"/>
              </p:ext>
            </p:extLst>
          </p:nvPr>
        </p:nvGraphicFramePr>
        <p:xfrm>
          <a:off x="457200" y="1600200"/>
          <a:ext cx="82296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007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Significance</a:t>
                      </a:r>
                      <a:endParaRPr lang="en-US" b="1" dirty="0"/>
                    </a:p>
                  </a:txBody>
                  <a:tcPr/>
                </a:tc>
              </a:tr>
              <a:tr h="811369">
                <a:tc>
                  <a:txBody>
                    <a:bodyPr/>
                    <a:lstStyle/>
                    <a:p>
                      <a:r>
                        <a:rPr lang="en-US" dirty="0" smtClean="0"/>
                        <a:t>HIV enzyme linked  </a:t>
                      </a:r>
                      <a:r>
                        <a:rPr lang="en-US" dirty="0" err="1" smtClean="0"/>
                        <a:t>immunosorbent</a:t>
                      </a:r>
                      <a:r>
                        <a:rPr lang="en-US" baseline="0" dirty="0" smtClean="0"/>
                        <a:t> assay (ELISA)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Screening test for</a:t>
                      </a:r>
                      <a:r>
                        <a:rPr lang="en-US" baseline="0" dirty="0" smtClean="0"/>
                        <a:t> HIV infection</a:t>
                      </a:r>
                      <a:endParaRPr lang="en-US" dirty="0"/>
                    </a:p>
                  </a:txBody>
                  <a:tcPr/>
                </a:tc>
              </a:tr>
              <a:tr h="470079">
                <a:tc>
                  <a:txBody>
                    <a:bodyPr/>
                    <a:lstStyle/>
                    <a:p>
                      <a:r>
                        <a:rPr lang="en-US" dirty="0" smtClean="0"/>
                        <a:t>Western blot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Confirmatory</a:t>
                      </a:r>
                      <a:r>
                        <a:rPr lang="en-US" baseline="0" dirty="0" smtClean="0"/>
                        <a:t> test for HIV</a:t>
                      </a:r>
                      <a:endParaRPr lang="en-US" dirty="0"/>
                    </a:p>
                  </a:txBody>
                  <a:tcPr/>
                </a:tc>
              </a:tr>
              <a:tr h="470079">
                <a:tc>
                  <a:txBody>
                    <a:bodyPr/>
                    <a:lstStyle/>
                    <a:p>
                      <a:r>
                        <a:rPr lang="en-US" dirty="0" smtClean="0"/>
                        <a:t>CBC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0079"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  <a:r>
                        <a:rPr lang="en-US" baseline="0" dirty="0" smtClean="0"/>
                        <a:t> CD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 lymphocyte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Predictor of HIV </a:t>
                      </a:r>
                      <a:r>
                        <a:rPr lang="en-US" dirty="0" err="1" smtClean="0"/>
                        <a:t>progession</a:t>
                      </a:r>
                      <a:endParaRPr lang="en-US" dirty="0"/>
                    </a:p>
                  </a:txBody>
                  <a:tcPr/>
                </a:tc>
              </a:tr>
              <a:tr h="470079">
                <a:tc gridSpan="2">
                  <a:txBody>
                    <a:bodyPr/>
                    <a:lstStyle/>
                    <a:p>
                      <a:r>
                        <a:rPr lang="en-US" baseline="0" dirty="0" smtClean="0"/>
                        <a:t>CD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 lymphocyte percentage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007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HIV viral load tests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0079">
                <a:tc gridSpan="2">
                  <a:txBody>
                    <a:bodyPr/>
                    <a:lstStyle/>
                    <a:p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Microglobulin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007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p24 antigen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of AIDS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EDUCATION: avoiding indiscriminate sex, using condoms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OF BLOODBORNE HIV TRANSMISSION : All blood should be screened for HIV 1 &amp; HIV 2 before transfusion.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Antiretroviral treatment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COMBINATION THERAPY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Antiretroviral therapy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161642"/>
              </p:ext>
            </p:extLst>
          </p:nvPr>
        </p:nvGraphicFramePr>
        <p:xfrm>
          <a:off x="457200" y="990600"/>
          <a:ext cx="82296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576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Drug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Nucleoside analogs</a:t>
                      </a:r>
                      <a:endParaRPr lang="en-US" sz="1400" b="1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Zidovudine</a:t>
                      </a:r>
                      <a:r>
                        <a:rPr lang="en-US" sz="1200" baseline="0" dirty="0" smtClean="0"/>
                        <a:t> (AZT)    (</a:t>
                      </a:r>
                      <a:r>
                        <a:rPr lang="en-US" sz="1200" baseline="0" dirty="0" err="1" smtClean="0"/>
                        <a:t>Retrovir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Didanosine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ddl</a:t>
                      </a:r>
                      <a:r>
                        <a:rPr lang="en-US" sz="1200" dirty="0" smtClean="0"/>
                        <a:t>)</a:t>
                      </a:r>
                      <a:r>
                        <a:rPr lang="en-US" sz="1200" baseline="0" dirty="0" smtClean="0"/>
                        <a:t>   (</a:t>
                      </a:r>
                      <a:r>
                        <a:rPr lang="en-US" sz="1200" baseline="0" dirty="0" err="1" smtClean="0"/>
                        <a:t>Videx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Zalcitabine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ddC</a:t>
                      </a:r>
                      <a:r>
                        <a:rPr lang="en-US" sz="1200" dirty="0" smtClean="0"/>
                        <a:t>)     (</a:t>
                      </a:r>
                      <a:r>
                        <a:rPr lang="en-US" sz="1200" dirty="0" err="1" smtClean="0"/>
                        <a:t>Hivid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Stavudine</a:t>
                      </a:r>
                      <a:r>
                        <a:rPr lang="en-US" sz="1200" dirty="0" smtClean="0"/>
                        <a:t> (d4T) (</a:t>
                      </a:r>
                      <a:r>
                        <a:rPr lang="en-US" sz="1200" dirty="0" err="1" smtClean="0"/>
                        <a:t>Zerit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Lamivudine (3TC) (</a:t>
                      </a:r>
                      <a:r>
                        <a:rPr lang="en-US" sz="1200" dirty="0" err="1" smtClean="0"/>
                        <a:t>Epvir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Abacavir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ziagen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Nucleotide analog</a:t>
                      </a:r>
                      <a:endParaRPr lang="en-US" sz="1400" b="1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Tenofovir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Viread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Protease inhibitors</a:t>
                      </a:r>
                      <a:endParaRPr lang="en-US" sz="1400" b="1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Saquinavir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invirase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Ritonavir (</a:t>
                      </a:r>
                      <a:r>
                        <a:rPr lang="en-US" sz="1200" dirty="0" err="1" smtClean="0"/>
                        <a:t>Novir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Indinavir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Crixivan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Nelfinavir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Veracept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Amprenavir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Agenerase</a:t>
                      </a:r>
                      <a:r>
                        <a:rPr lang="en-US" sz="1200" dirty="0" smtClean="0"/>
                        <a:t>) 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Lopinavir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baseline="0" dirty="0" smtClean="0"/>
                        <a:t> ritonavir (</a:t>
                      </a:r>
                      <a:r>
                        <a:rPr lang="en-US" sz="1200" baseline="0" dirty="0" err="1" smtClean="0"/>
                        <a:t>Kaletra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Nonnucleside</a:t>
                      </a:r>
                      <a:r>
                        <a:rPr lang="en-US" sz="1400" b="1" dirty="0" smtClean="0"/>
                        <a:t> reverse transcriptase inhibitors</a:t>
                      </a:r>
                      <a:r>
                        <a:rPr lang="en-US" sz="1400" b="1" baseline="0" dirty="0" smtClean="0"/>
                        <a:t> (NNRTs)</a:t>
                      </a:r>
                      <a:endParaRPr lang="en-US" sz="1400" b="1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Nevirapine</a:t>
                      </a:r>
                      <a:r>
                        <a:rPr lang="en-US" sz="1200" dirty="0" smtClean="0"/>
                        <a:t>  ( </a:t>
                      </a:r>
                      <a:r>
                        <a:rPr lang="en-US" sz="1200" dirty="0" err="1" smtClean="0"/>
                        <a:t>Viramune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Delavirdine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Rescriptor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Efavirenz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sustive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Post exposure prophylactic treatment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2697163"/>
          </a:xfrm>
        </p:spPr>
        <p:txBody>
          <a:bodyPr/>
          <a:lstStyle/>
          <a:p>
            <a:r>
              <a:rPr lang="en-US" dirty="0" smtClean="0"/>
              <a:t>(PEP) for HIV refers to antiretroviral drug treatment started within hours following accidental exposure to the virus.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combination of treatment with AZT (200mg 3 time daily ) plus Lamivudine (3 TC) (150 mg twice daily) for 4 weeks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“source” individual has advanced AIDS, the protease inhibitor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nelfinavir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(750 mg times daily ) should be added to the AZT/ 3TC remain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“source” individual has failed on AZT/3tc therapy (e.g., no benefit or intolerance),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stavudine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(d4T)plus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should be used instead of AZT/3TC.</a:t>
            </a:r>
          </a:p>
          <a:p>
            <a:pPr marL="514350" indent="-514350">
              <a:buFont typeface="+mj-lt"/>
              <a:buAutoNum type="alphaL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20113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Common syndromes and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sequelae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for which sexual transmission is of epidemiological importance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Male urethritis</a:t>
            </a:r>
          </a:p>
          <a:p>
            <a:r>
              <a:rPr lang="en-US" sz="2400" dirty="0" smtClean="0"/>
              <a:t>Lower genital syndromes in women: vaginitis/ cervicitis/urethritis </a:t>
            </a:r>
          </a:p>
          <a:p>
            <a:r>
              <a:rPr lang="en-US" sz="2400" dirty="0" smtClean="0"/>
              <a:t>Genital ulceration</a:t>
            </a:r>
          </a:p>
          <a:p>
            <a:r>
              <a:rPr lang="en-US" sz="2400" dirty="0" err="1" smtClean="0"/>
              <a:t>Proctitis</a:t>
            </a:r>
            <a:r>
              <a:rPr lang="en-US" sz="2400" dirty="0" smtClean="0"/>
              <a:t>/colitis</a:t>
            </a:r>
          </a:p>
          <a:p>
            <a:r>
              <a:rPr lang="en-US" sz="2400" dirty="0" err="1" smtClean="0"/>
              <a:t>Salpingitis</a:t>
            </a:r>
            <a:endParaRPr lang="en-US" sz="2400" dirty="0" smtClean="0"/>
          </a:p>
          <a:p>
            <a:r>
              <a:rPr lang="en-US" sz="2400" dirty="0" smtClean="0"/>
              <a:t>Epididymitis/</a:t>
            </a:r>
            <a:r>
              <a:rPr lang="en-US" sz="2400" dirty="0" err="1" smtClean="0"/>
              <a:t>orchitis</a:t>
            </a:r>
            <a:endParaRPr lang="en-US" sz="2400" dirty="0" smtClean="0"/>
          </a:p>
          <a:p>
            <a:r>
              <a:rPr lang="en-US" sz="2400" dirty="0" smtClean="0"/>
              <a:t>Infertility/ectopic pregnancy</a:t>
            </a:r>
          </a:p>
          <a:p>
            <a:r>
              <a:rPr lang="en-US" sz="2400" dirty="0" smtClean="0"/>
              <a:t>Postnatal and perinatal morbidity</a:t>
            </a:r>
          </a:p>
          <a:p>
            <a:r>
              <a:rPr lang="en-US" sz="2400" dirty="0" smtClean="0"/>
              <a:t>Hepatitis/hepatic carcinoma</a:t>
            </a:r>
          </a:p>
          <a:p>
            <a:r>
              <a:rPr lang="en-US" sz="2400" dirty="0" smtClean="0"/>
              <a:t>Genital carcinoma</a:t>
            </a:r>
          </a:p>
          <a:p>
            <a:r>
              <a:rPr lang="en-US" sz="2400" dirty="0" smtClean="0"/>
              <a:t>Acquired </a:t>
            </a:r>
            <a:r>
              <a:rPr lang="en-US" sz="2400" dirty="0" err="1" smtClean="0"/>
              <a:t>Immuno</a:t>
            </a:r>
            <a:r>
              <a:rPr lang="en-US" sz="2400" dirty="0" smtClean="0"/>
              <a:t> deficiency Syndrome (AIDS)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sexually transmitted pathogens and the diseases caused by them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4745"/>
              </p:ext>
            </p:extLst>
          </p:nvPr>
        </p:nvGraphicFramePr>
        <p:xfrm>
          <a:off x="381000" y="1331753"/>
          <a:ext cx="8229600" cy="515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105400"/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Pathogen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Diseases or syndrome</a:t>
                      </a:r>
                      <a:endParaRPr lang="en-US" sz="1400" dirty="0"/>
                    </a:p>
                  </a:txBody>
                  <a:tcPr/>
                </a:tc>
              </a:tr>
              <a:tr h="5309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Neisseria </a:t>
                      </a:r>
                      <a:r>
                        <a:rPr lang="en-US" sz="1400" dirty="0" err="1" smtClean="0"/>
                        <a:t>gonorrhoeae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Gonorrhoea</a:t>
                      </a:r>
                      <a:r>
                        <a:rPr lang="en-US" sz="1400" dirty="0" smtClean="0"/>
                        <a:t>, urethritis, cervicitis, epididymitis,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salpingitis</a:t>
                      </a:r>
                      <a:r>
                        <a:rPr lang="en-US" sz="1400" baseline="0" dirty="0" smtClean="0"/>
                        <a:t>, PID, neonatal conjunctivitis</a:t>
                      </a:r>
                      <a:endParaRPr lang="en-US" sz="1400" dirty="0"/>
                    </a:p>
                  </a:txBody>
                  <a:tcPr/>
                </a:tc>
              </a:tr>
              <a:tr h="30763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Treponema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pallidum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Syphilis</a:t>
                      </a:r>
                      <a:endParaRPr lang="en-US" sz="1400" dirty="0"/>
                    </a:p>
                  </a:txBody>
                  <a:tcPr/>
                </a:tc>
              </a:tr>
              <a:tr h="30763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Haemohilus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ducreyi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Chancccroid</a:t>
                      </a:r>
                      <a:endParaRPr lang="en-US" sz="1400" dirty="0"/>
                    </a:p>
                  </a:txBody>
                  <a:tcPr/>
                </a:tc>
              </a:tr>
              <a:tr h="75854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Chlamydia</a:t>
                      </a:r>
                      <a:r>
                        <a:rPr lang="en-US" sz="1400" baseline="0" dirty="0" smtClean="0"/>
                        <a:t> trachomatis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LGV,</a:t>
                      </a:r>
                      <a:r>
                        <a:rPr lang="en-US" sz="1400" baseline="0" dirty="0" smtClean="0"/>
                        <a:t> urethritis, cervicitis. </a:t>
                      </a:r>
                      <a:r>
                        <a:rPr lang="en-US" sz="1400" baseline="0" dirty="0" err="1" smtClean="0"/>
                        <a:t>Proctitis</a:t>
                      </a:r>
                      <a:r>
                        <a:rPr lang="en-US" sz="1400" baseline="0" dirty="0" smtClean="0"/>
                        <a:t>, epididymitis, infant pneumonia, Reiter's syndrome, PID neonatal conjunctivitis</a:t>
                      </a:r>
                      <a:endParaRPr lang="en-US" sz="1400" dirty="0"/>
                    </a:p>
                  </a:txBody>
                  <a:tcPr/>
                </a:tc>
              </a:tr>
              <a:tr h="5309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Calymmatobacterium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granulomatis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Donovanosis</a:t>
                      </a:r>
                      <a:r>
                        <a:rPr lang="en-US" sz="1400" dirty="0" smtClean="0"/>
                        <a:t> (granuloma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inguinale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0763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Herpes simplex</a:t>
                      </a:r>
                      <a:r>
                        <a:rPr lang="en-US" sz="1400" baseline="0" dirty="0" smtClean="0"/>
                        <a:t> virus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Genital herpes</a:t>
                      </a:r>
                      <a:endParaRPr lang="en-US" sz="1400" dirty="0"/>
                    </a:p>
                  </a:txBody>
                  <a:tcPr/>
                </a:tc>
              </a:tr>
              <a:tr h="2954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Hepatitis B virus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Acute and chronic hepatitis </a:t>
                      </a:r>
                    </a:p>
                  </a:txBody>
                  <a:tcPr/>
                </a:tc>
              </a:tr>
              <a:tr h="30763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Human papillomaviruses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Genital</a:t>
                      </a:r>
                      <a:r>
                        <a:rPr lang="en-US" sz="1400" baseline="0" dirty="0" smtClean="0"/>
                        <a:t> and anal warts</a:t>
                      </a:r>
                      <a:endParaRPr lang="en-US" sz="1400" dirty="0"/>
                    </a:p>
                  </a:txBody>
                  <a:tcPr/>
                </a:tc>
              </a:tr>
              <a:tr h="386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Human </a:t>
                      </a:r>
                      <a:r>
                        <a:rPr lang="en-US" sz="1400" dirty="0" err="1" smtClean="0"/>
                        <a:t>immuno</a:t>
                      </a:r>
                      <a:r>
                        <a:rPr lang="en-US" sz="1400" dirty="0" smtClean="0"/>
                        <a:t> deficiency</a:t>
                      </a:r>
                      <a:r>
                        <a:rPr lang="en-US" sz="1400" baseline="0" dirty="0" smtClean="0"/>
                        <a:t> virus(HIV)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AIDS</a:t>
                      </a:r>
                      <a:endParaRPr lang="en-US" sz="1400" dirty="0"/>
                    </a:p>
                  </a:txBody>
                  <a:tcPr/>
                </a:tc>
              </a:tr>
              <a:tr h="33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Molluscum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contagiosum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Genital </a:t>
                      </a:r>
                      <a:r>
                        <a:rPr lang="en-US" sz="1400" dirty="0" err="1" smtClean="0"/>
                        <a:t>molluscum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contagiosum</a:t>
                      </a:r>
                      <a:endParaRPr lang="en-US" sz="1400" dirty="0" smtClean="0"/>
                    </a:p>
                  </a:txBody>
                  <a:tcPr/>
                </a:tc>
              </a:tr>
              <a:tr h="386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Candida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albicans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Vaginitis</a:t>
                      </a:r>
                      <a:endParaRPr lang="en-US" sz="1400" dirty="0"/>
                    </a:p>
                  </a:txBody>
                  <a:tcPr/>
                </a:tc>
              </a:tr>
              <a:tr h="386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Trichomonas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vaginalis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Vaginitis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Social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Prostitution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Broken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Sexual disharmony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Urbanization and </a:t>
            </a:r>
            <a:r>
              <a:rPr lang="en-US" dirty="0" err="1" smtClean="0"/>
              <a:t>industralization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International travel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Changing behavioral patterns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Social stigma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Alcoholism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Complications of STD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Complications of pregnancy ,Congenital syphilis, Congenital cytomegalovirus infection, Prematurity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Complications in infants, blindness, conjunctivitis,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Others, PID, urethritis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Of STDs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Intervention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 and Evaluation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SUPPORT COMPONENTS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STD clinic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Laboratory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health 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Legislation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AIDS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AIDS, the acquired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immuno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deficiency syndrome (sometimes called “slim disease”) is a fatal illness caused by a retrovirus known as the human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immuno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deficiency virus (HIV) which breaks down the body’s immune system, leaving the victim vulnerable to a host of life threatening opportunistic infections, neurological disorder, or unusual malignancies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EPIDEMOLOGICAL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830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Agent factors: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AGENT: Human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immuno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deficiency virus(HIV)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RESERVOIR OF INFECTION: case and carriers 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SOURCE OF INFECTION: blood, semen and CSF.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Host factors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AGE: 20-49 years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SEX: homosexual or bisexual men, multiple sexual partner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HIGH RISK GROUPS :Male homosexual and bisexual heterosexual partner (including prostitutes), intravenous drug abusers, transfusion recipients of blood and blood products, hemophiliacs and clients of STD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754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SEXUALLY TRANSMITTED DISEASE</vt:lpstr>
      <vt:lpstr>Common syndromes and sequelae for which sexual transmission is of epidemiological importance</vt:lpstr>
      <vt:lpstr>Important sexually transmitted pathogens and the diseases caused by them</vt:lpstr>
      <vt:lpstr>Social factors</vt:lpstr>
      <vt:lpstr>Complications of STD</vt:lpstr>
      <vt:lpstr>Control Of STDs</vt:lpstr>
      <vt:lpstr>SUPPORT COMPONENTS</vt:lpstr>
      <vt:lpstr>AIDS</vt:lpstr>
      <vt:lpstr>EPIDEMOLOGICAL FEATURES</vt:lpstr>
      <vt:lpstr>Mode of transmission</vt:lpstr>
      <vt:lpstr>Clinical Manifestations</vt:lpstr>
      <vt:lpstr>DIAGNOSIS OF AIDS</vt:lpstr>
      <vt:lpstr>Laboratory findings with HIV infection</vt:lpstr>
      <vt:lpstr>Control of AIDS</vt:lpstr>
      <vt:lpstr>Antiretroviral therapy </vt:lpstr>
      <vt:lpstr>Post exposure prophylactic treatment</vt:lpstr>
      <vt:lpstr>Objective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D-Doc</dc:creator>
  <cp:lastModifiedBy>D-Doc</cp:lastModifiedBy>
  <cp:revision>140</cp:revision>
  <dcterms:created xsi:type="dcterms:W3CDTF">2019-02-17T07:29:20Z</dcterms:created>
  <dcterms:modified xsi:type="dcterms:W3CDTF">2007-12-31T23:10:48Z</dcterms:modified>
</cp:coreProperties>
</file>