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7132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2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5741"/>
            <a:ext cx="7772400" cy="1528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41828"/>
            <a:ext cx="6400800" cy="18227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5637"/>
            <a:ext cx="2057400" cy="60858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637"/>
            <a:ext cx="6019800" cy="60858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83381"/>
            <a:ext cx="7772400" cy="14166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23117"/>
            <a:ext cx="7772400" cy="15602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4283"/>
            <a:ext cx="4038600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64283"/>
            <a:ext cx="4038600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6589"/>
            <a:ext cx="4040188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1971"/>
            <a:ext cx="4040188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6589"/>
            <a:ext cx="4041775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61971"/>
            <a:ext cx="4041775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3985"/>
            <a:ext cx="3008313" cy="120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3985"/>
            <a:ext cx="5111750" cy="60875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92571"/>
            <a:ext cx="3008313" cy="4878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2846"/>
            <a:ext cx="5486400" cy="589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37314"/>
            <a:ext cx="5486400" cy="4279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82280"/>
            <a:ext cx="5486400" cy="837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636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283"/>
            <a:ext cx="8229600" cy="470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0899"/>
            <a:ext cx="21336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0899"/>
            <a:ext cx="28956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0899"/>
            <a:ext cx="21336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007"/>
            <a:ext cx="7772400" cy="118877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Diphtheria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85031"/>
            <a:ext cx="8305800" cy="443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Diphtheria, an acute contagious diseases caused by </a:t>
            </a:r>
            <a:r>
              <a:rPr lang="en-US" dirty="0" err="1"/>
              <a:t>Corynebacterium</a:t>
            </a:r>
            <a:r>
              <a:rPr lang="en-US" dirty="0"/>
              <a:t> diphtheria (</a:t>
            </a:r>
            <a:r>
              <a:rPr lang="en-US" dirty="0" err="1"/>
              <a:t>Klebs</a:t>
            </a:r>
            <a:r>
              <a:rPr lang="en-US" dirty="0"/>
              <a:t>-Loffler bacillus) bacteria that have been </a:t>
            </a:r>
            <a:r>
              <a:rPr lang="en-US" dirty="0" smtClean="0"/>
              <a:t>infected </a:t>
            </a:r>
            <a:r>
              <a:rPr lang="en-US" dirty="0"/>
              <a:t>by a bacteriophage, &amp; characterize by formation of a grayish white false membrane .</a:t>
            </a:r>
          </a:p>
        </p:txBody>
      </p:sp>
    </p:spTree>
    <p:extLst>
      <p:ext uri="{BB962C8B-B14F-4D97-AF65-F5344CB8AC3E}">
        <p14:creationId xmlns:p14="http://schemas.microsoft.com/office/powerpoint/2010/main" val="3507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88773"/>
            <a:ext cx="8229600" cy="190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It is an acute infectious neurotoxic disease caused by exotoxin of Clostridium </a:t>
            </a:r>
            <a:r>
              <a:rPr lang="en-US" dirty="0" err="1" smtClean="0"/>
              <a:t>tetani</a:t>
            </a:r>
            <a:r>
              <a:rPr lang="en-US" dirty="0" smtClean="0"/>
              <a:t> and characterized by intermittent tonic spasms of voluntary muscles especially the </a:t>
            </a:r>
            <a:r>
              <a:rPr lang="en-US" dirty="0" err="1" smtClean="0"/>
              <a:t>messeter</a:t>
            </a:r>
            <a:r>
              <a:rPr lang="en-US" dirty="0" smtClean="0"/>
              <a:t>, facial muscles, muscles of the back, neck, lower limb &amp; abdomen.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853055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Agent Factors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3804074"/>
            <a:ext cx="8534400" cy="3011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Agent: </a:t>
            </a:r>
            <a:r>
              <a:rPr lang="en-US" dirty="0" smtClean="0"/>
              <a:t>Clostridium </a:t>
            </a:r>
            <a:r>
              <a:rPr lang="en-US" dirty="0" err="1" smtClean="0"/>
              <a:t>tetani</a:t>
            </a:r>
            <a:r>
              <a:rPr lang="en-US" dirty="0" smtClean="0"/>
              <a:t>; Morphology </a:t>
            </a:r>
            <a:r>
              <a:rPr lang="en-US" dirty="0" smtClean="0">
                <a:sym typeface="Wingdings" pitchFamily="2" charset="2"/>
              </a:rPr>
              <a:t> These are gram positive, non AFB, spore bearing , anaerobic rods with rounded ends; the spore is larger then the body giving it a characteristic drum stick appearance; they are no capsulated, motile with </a:t>
            </a:r>
            <a:r>
              <a:rPr lang="en-US" dirty="0" err="1" smtClean="0">
                <a:sym typeface="Wingdings" pitchFamily="2" charset="2"/>
              </a:rPr>
              <a:t>peritrichous</a:t>
            </a:r>
            <a:r>
              <a:rPr lang="en-US" dirty="0" smtClean="0">
                <a:sym typeface="Wingdings" pitchFamily="2" charset="2"/>
              </a:rPr>
              <a:t> flagella. </a:t>
            </a:r>
          </a:p>
          <a:p>
            <a:pPr algn="l"/>
            <a:r>
              <a:rPr lang="en-US" b="1" dirty="0" smtClean="0">
                <a:sym typeface="Wingdings" pitchFamily="2" charset="2"/>
              </a:rPr>
              <a:t>Toxin: </a:t>
            </a:r>
            <a:r>
              <a:rPr lang="en-US" dirty="0" err="1" smtClean="0">
                <a:sym typeface="Wingdings" pitchFamily="2" charset="2"/>
              </a:rPr>
              <a:t>Cl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tetani</a:t>
            </a:r>
            <a:r>
              <a:rPr lang="en-US" dirty="0" smtClean="0">
                <a:sym typeface="Wingdings" pitchFamily="2" charset="2"/>
              </a:rPr>
              <a:t> produces a very powerful exotoxin consisting of two factors, </a:t>
            </a:r>
            <a:r>
              <a:rPr lang="en-US" dirty="0" err="1" smtClean="0">
                <a:sym typeface="Wingdings" pitchFamily="2" charset="2"/>
              </a:rPr>
              <a:t>Tetanospanmin</a:t>
            </a:r>
            <a:r>
              <a:rPr lang="en-US" dirty="0" smtClean="0">
                <a:sym typeface="Wingdings" pitchFamily="2" charset="2"/>
              </a:rPr>
              <a:t> (neurotoxin) &amp; </a:t>
            </a:r>
            <a:r>
              <a:rPr lang="en-US" dirty="0" err="1" smtClean="0">
                <a:sym typeface="Wingdings" pitchFamily="2" charset="2"/>
              </a:rPr>
              <a:t>Tetanolysin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Factors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743534"/>
            <a:ext cx="8229600" cy="4200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Age: Usually a disease of 8-40 years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Sex: Higher incidence in males but females are more exposed especially during the delivery or abortion.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481"/>
            <a:ext cx="8229600" cy="1188773"/>
          </a:xfrm>
        </p:spPr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94519"/>
            <a:ext cx="8229600" cy="3169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The most frequent symptom is stiffness of the jaw (lockjaw). Other symptom include difficulty in swallowing, restlessness, irritability. Stiffness of the neck , arms or legs reflexes are often exaggerated. Characteristic painful, generalized tonic spasm with profuse sweating are sore throat, chilliness &amp; tonic spasm with profuse sweating are precipitated by minor disturbances like a draft, sudden noise  flick of light etc.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21080"/>
            <a:ext cx="8229600" cy="293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Generalized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Localized tetanus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Cephalic tetanus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Splanchnic tetanus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Modified tetanus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Tetanus </a:t>
            </a:r>
            <a:r>
              <a:rPr lang="en-US" dirty="0" err="1" smtClean="0"/>
              <a:t>neonatorum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170061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Types of Tetanus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9252"/>
            <a:ext cx="8229600" cy="1188773"/>
          </a:xfrm>
        </p:spPr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975519"/>
            <a:ext cx="8839200" cy="5389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Active immunization preparations available are – </a:t>
            </a:r>
          </a:p>
          <a:p>
            <a:pPr marL="857250" indent="-857250" algn="l">
              <a:buAutoNum type="romanLcParenBoth"/>
            </a:pPr>
            <a:r>
              <a:rPr lang="en-US" dirty="0" err="1" smtClean="0"/>
              <a:t>Pentavalent</a:t>
            </a:r>
            <a:r>
              <a:rPr lang="en-US" dirty="0" smtClean="0"/>
              <a:t> vaccine (</a:t>
            </a:r>
            <a:r>
              <a:rPr lang="en-US" dirty="0" err="1" smtClean="0"/>
              <a:t>Penta</a:t>
            </a:r>
            <a:r>
              <a:rPr lang="en-US" dirty="0" smtClean="0"/>
              <a:t>) </a:t>
            </a:r>
          </a:p>
          <a:p>
            <a:pPr marL="857250" indent="-857250" algn="l">
              <a:buAutoNum type="romanLcParenBoth"/>
            </a:pPr>
            <a:r>
              <a:rPr lang="en-US" dirty="0" smtClean="0"/>
              <a:t>Combined vaccine (DPT); 0.5 ml 3 doses at 6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wk</a:t>
            </a:r>
            <a:r>
              <a:rPr lang="en-US" dirty="0" smtClean="0"/>
              <a:t>, 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wk</a:t>
            </a:r>
            <a:r>
              <a:rPr lang="en-US" dirty="0" smtClean="0"/>
              <a:t> &amp; 14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wk</a:t>
            </a:r>
            <a:r>
              <a:rPr lang="en-US" dirty="0" smtClean="0"/>
              <a:t> intra muscular at the upper &amp; outer quadrant of the thigh followed by a booster at 18 months , a 2</a:t>
            </a:r>
            <a:r>
              <a:rPr lang="en-US" baseline="30000" dirty="0" smtClean="0"/>
              <a:t>nd</a:t>
            </a:r>
            <a:r>
              <a:rPr lang="en-US" dirty="0" smtClean="0"/>
              <a:t> booster at 5-6 years &amp; a 3</a:t>
            </a:r>
            <a:r>
              <a:rPr lang="en-US" baseline="30000" dirty="0" smtClean="0"/>
              <a:t>rd</a:t>
            </a:r>
            <a:r>
              <a:rPr lang="en-US" dirty="0" smtClean="0"/>
              <a:t> booster at 10 years </a:t>
            </a:r>
          </a:p>
          <a:p>
            <a:pPr marL="857250" indent="-857250" algn="l">
              <a:buFontTx/>
              <a:buAutoNum type="romanLcParenBoth"/>
            </a:pPr>
            <a:r>
              <a:rPr lang="en-US" dirty="0" smtClean="0"/>
              <a:t>Tetanus Toxoid (TT) : 0.5 ml intra muscularly at the thigh, 5 doses , TT</a:t>
            </a:r>
            <a:r>
              <a:rPr lang="en-US" baseline="-25000" dirty="0" smtClean="0"/>
              <a:t>1</a:t>
            </a:r>
            <a:r>
              <a:rPr lang="en-US" dirty="0" smtClean="0"/>
              <a:t> – 0 day</a:t>
            </a:r>
          </a:p>
          <a:p>
            <a:pPr algn="l"/>
            <a:r>
              <a:rPr lang="en-US" dirty="0" smtClean="0"/>
              <a:t>TT</a:t>
            </a:r>
            <a:r>
              <a:rPr lang="en-US" baseline="-25000" dirty="0" smtClean="0"/>
              <a:t>2</a:t>
            </a:r>
            <a:r>
              <a:rPr lang="en-US" dirty="0" smtClean="0"/>
              <a:t> 1 month after </a:t>
            </a:r>
            <a:r>
              <a:rPr lang="en-US" dirty="0"/>
              <a:t>TT</a:t>
            </a:r>
            <a:r>
              <a:rPr lang="en-US" baseline="-25000" dirty="0"/>
              <a:t>1</a:t>
            </a:r>
            <a:r>
              <a:rPr lang="en-US" dirty="0" smtClean="0"/>
              <a:t> TT</a:t>
            </a:r>
            <a:r>
              <a:rPr lang="en-US" baseline="-25000" dirty="0" smtClean="0"/>
              <a:t>3</a:t>
            </a:r>
            <a:r>
              <a:rPr lang="en-US" dirty="0" smtClean="0"/>
              <a:t> – 6 months after </a:t>
            </a:r>
            <a:r>
              <a:rPr lang="en-US" dirty="0"/>
              <a:t>TT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6-12 months later, booster every 10 years.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Passive Immunization : BY Tetanus Immunoglobulin (</a:t>
            </a:r>
            <a:r>
              <a:rPr lang="en-US" dirty="0" err="1" smtClean="0"/>
              <a:t>Tig</a:t>
            </a:r>
            <a:r>
              <a:rPr lang="en-US" dirty="0" smtClean="0"/>
              <a:t>) or Anti tetanus serum (ATS)-equine.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767"/>
            <a:ext cx="8229600" cy="19020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The bacilli multiply locally &amp; elaborate a powerful exotoxin which is responsible for: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3055"/>
            <a:ext cx="8229600" cy="427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itchFamily="2" charset="2"/>
              <a:buChar char="§"/>
            </a:pPr>
            <a:r>
              <a:rPr lang="en-US" dirty="0" smtClean="0"/>
              <a:t>Formation of grayish or yellowish membrane (false membrane).</a:t>
            </a: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dirty="0" smtClean="0"/>
              <a:t>Marked congestion, oedema, local tissue destruction.</a:t>
            </a: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dirty="0" smtClean="0"/>
              <a:t>Enlargement of regional lymph nodes.</a:t>
            </a:r>
          </a:p>
          <a:p>
            <a:pPr marL="571500" indent="-571500" algn="l">
              <a:buFont typeface="Wingdings" pitchFamily="2" charset="2"/>
              <a:buChar char="§"/>
            </a:pPr>
            <a:r>
              <a:rPr lang="en-US" dirty="0" smtClean="0"/>
              <a:t>Sign- symptom of </a:t>
            </a:r>
            <a:r>
              <a:rPr lang="en-US" dirty="0" err="1" smtClean="0"/>
              <a:t>toxaemia</a:t>
            </a:r>
            <a:r>
              <a:rPr lang="en-US" dirty="0" smtClean="0"/>
              <a:t>.</a:t>
            </a:r>
          </a:p>
          <a:p>
            <a:pPr marL="571500" indent="-571500" algn="l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0270"/>
          </a:xfrm>
        </p:spPr>
        <p:txBody>
          <a:bodyPr/>
          <a:lstStyle/>
          <a:p>
            <a:r>
              <a:rPr lang="en-US" dirty="0" smtClean="0"/>
              <a:t>Agent factors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64282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871767"/>
            <a:ext cx="8839200" cy="626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b="1" dirty="0" err="1" smtClean="0"/>
              <a:t>Corynebacterium</a:t>
            </a:r>
            <a:r>
              <a:rPr lang="en-US" b="1" dirty="0" smtClean="0"/>
              <a:t> </a:t>
            </a:r>
            <a:r>
              <a:rPr lang="en-US" b="1" dirty="0" err="1" smtClean="0"/>
              <a:t>diphtheriae</a:t>
            </a:r>
            <a:r>
              <a:rPr lang="en-US" b="1" dirty="0" smtClean="0"/>
              <a:t>: </a:t>
            </a:r>
            <a:r>
              <a:rPr lang="en-US" dirty="0" smtClean="0"/>
              <a:t>gram positive , non-motile, produces exotoxin;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3 types : </a:t>
            </a:r>
            <a:r>
              <a:rPr lang="en-US" dirty="0" smtClean="0"/>
              <a:t>gravis, </a:t>
            </a:r>
            <a:r>
              <a:rPr lang="en-US" dirty="0" err="1" smtClean="0"/>
              <a:t>mitis</a:t>
            </a:r>
            <a:r>
              <a:rPr lang="en-US" dirty="0" smtClean="0"/>
              <a:t> &amp; </a:t>
            </a:r>
            <a:r>
              <a:rPr lang="en-US" dirty="0" err="1" smtClean="0"/>
              <a:t>intermedius</a:t>
            </a:r>
            <a:r>
              <a:rPr lang="en-US" dirty="0" smtClean="0"/>
              <a:t> 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Source of infections: case: clinical &amp; subclinical cases; mild or silent infections are more dangerous with regard to the spread of infection. Carrier: may be temporary (1 month) or chromic (1 year); Nasal or throat ; Immunization does not prevent carrier state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Infectious material: </a:t>
            </a:r>
            <a:r>
              <a:rPr lang="en-US" dirty="0" smtClean="0"/>
              <a:t>nasopharyngeal secretion, discharges from skin lesion, contaminated fomite, infected dust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Period of infectivity: </a:t>
            </a:r>
            <a:r>
              <a:rPr lang="en-US" dirty="0" smtClean="0"/>
              <a:t>14-28 days from the onset of the disease; a case/carrier is considered non communicable when at least 2 cultures (nasal/throat) at 24 house apart are negative for diphtheria bacilli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Mode of transmission: </a:t>
            </a:r>
            <a:r>
              <a:rPr lang="en-US" dirty="0" smtClean="0"/>
              <a:t>droplet infection, direct transmission from person to person through infected cutaneous lesion and fomites </a:t>
            </a:r>
            <a:r>
              <a:rPr lang="en-US" dirty="0" err="1" smtClean="0"/>
              <a:t>e.g</a:t>
            </a:r>
            <a:r>
              <a:rPr lang="en-US" dirty="0" smtClean="0"/>
              <a:t> cups, toys, pencils , thermometers etc.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636"/>
            <a:ext cx="8229600" cy="1061640"/>
          </a:xfrm>
        </p:spPr>
        <p:txBody>
          <a:bodyPr/>
          <a:lstStyle/>
          <a:p>
            <a:r>
              <a:rPr lang="en-US" dirty="0" smtClean="0"/>
              <a:t>Incubation period: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395158"/>
            <a:ext cx="8229600" cy="106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Host factors</a:t>
            </a:r>
          </a:p>
          <a:p>
            <a:pPr algn="l"/>
            <a:r>
              <a:rPr lang="en-US" b="1" dirty="0" smtClean="0"/>
              <a:t>Agent: </a:t>
            </a:r>
            <a:r>
              <a:rPr lang="en-US" dirty="0" smtClean="0"/>
              <a:t>children aged 1-5 years </a:t>
            </a:r>
          </a:p>
          <a:p>
            <a:pPr algn="l"/>
            <a:r>
              <a:rPr lang="en-US" b="1" dirty="0" smtClean="0"/>
              <a:t>sex: </a:t>
            </a:r>
            <a:r>
              <a:rPr lang="en-US" dirty="0" smtClean="0"/>
              <a:t>both sexes equally </a:t>
            </a:r>
            <a:r>
              <a:rPr lang="en-US" b="1" dirty="0" smtClean="0"/>
              <a:t>Immunity: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504679"/>
            <a:ext cx="8229600" cy="4231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Clinical features: </a:t>
            </a:r>
            <a:r>
              <a:rPr lang="en-US" dirty="0" smtClean="0"/>
              <a:t>Presents as a febrile membranous pharyngitis with, signs of toxicity </a:t>
            </a:r>
            <a:r>
              <a:rPr lang="en-US" dirty="0" err="1" smtClean="0"/>
              <a:t>e.g</a:t>
            </a:r>
            <a:r>
              <a:rPr lang="en-US" dirty="0" smtClean="0"/>
              <a:t> weakness, tachycardia, agitation, neck oedema, airway obstruction, myocarditis, polyneuritis.</a:t>
            </a:r>
          </a:p>
          <a:p>
            <a:pPr algn="l"/>
            <a:r>
              <a:rPr lang="en-US" b="1" dirty="0"/>
              <a:t>Nasal diphtheria</a:t>
            </a:r>
            <a:r>
              <a:rPr lang="en-US" b="1" dirty="0" smtClean="0"/>
              <a:t>: </a:t>
            </a:r>
            <a:r>
              <a:rPr lang="en-US" dirty="0" smtClean="0"/>
              <a:t>unilateral </a:t>
            </a:r>
            <a:r>
              <a:rPr lang="en-US" dirty="0" err="1" smtClean="0"/>
              <a:t>sero-sanguinous</a:t>
            </a:r>
            <a:r>
              <a:rPr lang="en-US" dirty="0" smtClean="0"/>
              <a:t> nasal discharge often tinged with blood that crust around the external nares.</a:t>
            </a:r>
            <a:endParaRPr lang="en-US" b="1" dirty="0" smtClean="0"/>
          </a:p>
          <a:p>
            <a:pPr algn="l"/>
            <a:r>
              <a:rPr lang="en-US" b="1" dirty="0" smtClean="0"/>
              <a:t>Laryngeal diphtheria: </a:t>
            </a:r>
            <a:r>
              <a:rPr lang="en-US" dirty="0" smtClean="0"/>
              <a:t>usually a result of extension of the membrane from the pharynx. Husky voice, high pitched croupy cough &amp; later dyspnoea &amp; cyanosis; danger of respiratory obstruction leads to fatality.</a:t>
            </a:r>
          </a:p>
          <a:p>
            <a:pPr algn="l"/>
            <a:r>
              <a:rPr lang="en-US" b="1" dirty="0" smtClean="0"/>
              <a:t>Pharyngeal diphtheria: </a:t>
            </a:r>
            <a:r>
              <a:rPr lang="en-US" dirty="0" smtClean="0"/>
              <a:t>sore throat, difficulty in swallowing, fever, marked </a:t>
            </a:r>
            <a:r>
              <a:rPr lang="en-US" dirty="0" err="1" smtClean="0"/>
              <a:t>tonsillar</a:t>
            </a:r>
            <a:r>
              <a:rPr lang="en-US" dirty="0" smtClean="0"/>
              <a:t> &amp; pharyngeal inflammation; presence of a false, bacteria, epithelial cells, mononuclear cells, polymorphs; site: localized, over posterior portion of pharynx; regional lymphadenopathy (bull neck) patients which along with regional lymphadenopathy  give characteristic bull neck appearance.</a:t>
            </a:r>
          </a:p>
          <a:p>
            <a:pPr algn="l"/>
            <a:r>
              <a:rPr lang="en-US" dirty="0" smtClean="0"/>
              <a:t>Cutaneous diphtheria: associated with persons with burns &amp; poor personal hygiene; ulcer punched out with undermined edges, covered with greyish white to brownish adherent membrane. </a:t>
            </a:r>
          </a:p>
          <a:p>
            <a:pPr algn="l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1280319"/>
            <a:ext cx="7772400" cy="5297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Systemic effect of toxin absorption</a:t>
            </a:r>
          </a:p>
          <a:p>
            <a:pPr algn="l"/>
            <a:r>
              <a:rPr lang="en-US" dirty="0" smtClean="0"/>
              <a:t> 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Myocarditis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Polyneuritis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Renal failure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Shock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Thrombocytopenia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Mechanical airway obstruction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err="1" smtClean="0"/>
              <a:t>Cvs:arrhythmia</a:t>
            </a:r>
            <a:r>
              <a:rPr lang="en-US" dirty="0" smtClean="0"/>
              <a:t>,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Cardiac failure;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err="1" smtClean="0"/>
              <a:t>Cns</a:t>
            </a:r>
            <a:r>
              <a:rPr lang="en-US" dirty="0" smtClean="0"/>
              <a:t>: palatal palsy,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Paralysis of accommodation (10</a:t>
            </a:r>
            <a:r>
              <a:rPr lang="en-US" baseline="30000" dirty="0" smtClean="0"/>
              <a:t>th</a:t>
            </a:r>
            <a:r>
              <a:rPr lang="en-US" dirty="0" smtClean="0"/>
              <a:t> day)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Weakness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err="1" smtClean="0"/>
              <a:t>Paraeshesia</a:t>
            </a:r>
            <a:r>
              <a:rPr lang="en-US" dirty="0" smtClean="0"/>
              <a:t> of limbs(2 weeks).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85031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dirty="0" smtClean="0"/>
              <a:t>Isolation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Antitoxin: </a:t>
            </a:r>
            <a:r>
              <a:rPr lang="en-US" dirty="0" smtClean="0"/>
              <a:t>for mild cases (4000-8000 horse serum i/v); for moderate cases (16000- 32000 horse serum i/v); for sever cases (80000-120000 horse serum i/v); antitoxin toxicity : (a) immediate anaphylactic  reaction dyspnoea , pallor, collapse, death(b) delayed (7-12 days) serum sickness-fever, urticarial, joint  pain.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Antibiotic: </a:t>
            </a:r>
            <a:r>
              <a:rPr lang="en-US" dirty="0" smtClean="0"/>
              <a:t>Benzyl penicillin 600mg 6hourly  I/V for 7 days; Procaine penicillin -1.2gm 6 hourly I/V for 7 day; Tab: penicillin 1200gm 6 hourly I/V  for 4 days : Tab. Amoxicillin 500 mg 6 hourly I/V for 7 days.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Notify health authority.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Treat complication: </a:t>
            </a:r>
            <a:r>
              <a:rPr lang="en-US" dirty="0" smtClean="0"/>
              <a:t>for respiratory obstruction tracheostomy; myocarditis, polyneuritis: accordingly.</a:t>
            </a:r>
            <a:endParaRPr lang="en-US" b="1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Immunization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641639"/>
            <a:ext cx="8763000" cy="523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Combined vaccine : </a:t>
            </a:r>
            <a:r>
              <a:rPr lang="en-US" dirty="0" err="1" smtClean="0"/>
              <a:t>Pentavalent</a:t>
            </a:r>
            <a:r>
              <a:rPr lang="en-US" dirty="0" smtClean="0"/>
              <a:t>  DPT,DT; </a:t>
            </a:r>
            <a:r>
              <a:rPr lang="en-US" dirty="0" err="1" smtClean="0"/>
              <a:t>Penta</a:t>
            </a:r>
            <a:r>
              <a:rPr lang="en-US" dirty="0" smtClean="0"/>
              <a:t>/DPT: 3 doses 0.5ml each, 1 month apart, start age: 6 weeks, I/M, lateral aspect of mid-thigh: Pertussis component in the DPT is not recommended after age 6 So, children who did not receive DPT (5 years or more) are advised DT vaccine :2 doses. 4 weeks apart, booster 6 month -12 months later; Antisera: Diphtheria antitoxin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SCHICK TEST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347276"/>
            <a:ext cx="8229600" cy="177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It is an intra dermal test which tests 2 things: (i) </a:t>
            </a:r>
            <a:r>
              <a:rPr lang="en-US" smtClean="0"/>
              <a:t>The presence </a:t>
            </a:r>
            <a:r>
              <a:rPr lang="en-US" dirty="0" smtClean="0"/>
              <a:t>of antitoxin as well as the immunity status of the individual 9ii) The state of hypersensitivity to diphtheria toxin.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5990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Test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052416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Intradermal injection of 0.2 ml Schick test toxin into the right forearm: as test arm: Intradermal injection o f0.2ml Schick test toxin into the left forearm; as control arm.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15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05779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It is an acute, infectious, vaccine  preventable disease caused by </a:t>
            </a:r>
            <a:r>
              <a:rPr lang="en-US" dirty="0" err="1" smtClean="0"/>
              <a:t>Bordetella</a:t>
            </a:r>
            <a:r>
              <a:rPr lang="en-US" dirty="0" smtClean="0"/>
              <a:t> Pertussis characterized by mild fever, irritating cough gradually becoming paroxysmal with the characteristic “whoop”.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73804"/>
            <a:ext cx="8229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Agent factors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Agent: </a:t>
            </a:r>
            <a:r>
              <a:rPr lang="en-US" dirty="0" err="1" smtClean="0"/>
              <a:t>Bordetella</a:t>
            </a:r>
            <a:r>
              <a:rPr lang="en-US" dirty="0" smtClean="0"/>
              <a:t> Pertussis: elaborates exotoxin &amp; endotoxin;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121080"/>
            <a:ext cx="8610600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Host Factors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b="1" dirty="0" smtClean="0"/>
              <a:t>Agent: </a:t>
            </a:r>
            <a:r>
              <a:rPr lang="en-US" dirty="0" smtClean="0"/>
              <a:t>disease of infant &amp; preschool children. Highest below 5 years and highest mortality is found among less than 6 months;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1166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Diphtheria</vt:lpstr>
      <vt:lpstr>The bacilli multiply locally &amp; elaborate a powerful exotoxin which is responsible for: </vt:lpstr>
      <vt:lpstr>Agent factors</vt:lpstr>
      <vt:lpstr>Incubation period:</vt:lpstr>
      <vt:lpstr>Complication</vt:lpstr>
      <vt:lpstr>Treatment</vt:lpstr>
      <vt:lpstr>Immunization</vt:lpstr>
      <vt:lpstr>SCHICK TEST</vt:lpstr>
      <vt:lpstr>Definition</vt:lpstr>
      <vt:lpstr>Definition</vt:lpstr>
      <vt:lpstr>Host Factors</vt:lpstr>
      <vt:lpstr>Clinical features</vt:lpstr>
      <vt:lpstr>Prevention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Diphtheria</dc:title>
  <dc:creator>D-Doc</dc:creator>
  <cp:lastModifiedBy>D-Doc</cp:lastModifiedBy>
  <cp:revision>158</cp:revision>
  <dcterms:created xsi:type="dcterms:W3CDTF">2006-08-16T00:00:00Z</dcterms:created>
  <dcterms:modified xsi:type="dcterms:W3CDTF">2007-12-31T20:04:13Z</dcterms:modified>
</cp:coreProperties>
</file>