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9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066801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b="1" dirty="0" smtClean="0"/>
              <a:t>Mumps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371601"/>
            <a:ext cx="8839200" cy="381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itchFamily="2" charset="2"/>
              <a:buChar char="v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Definition: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 acute infectious disease cause by RNA virus which has an affinity fore glandular &amp; nervous tissue characterized by enlargement and tenderness of both parotid  glands. Agent factors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96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067800" cy="990600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Wingdings" pitchFamily="2" charset="2"/>
              <a:buChar char="v"/>
            </a:pPr>
            <a:r>
              <a:rPr lang="en-US" b="1" dirty="0" smtClean="0"/>
              <a:t>Agent : </a:t>
            </a:r>
            <a:r>
              <a:rPr lang="en-US" dirty="0" err="1" smtClean="0"/>
              <a:t>Myxovirus</a:t>
            </a:r>
            <a:r>
              <a:rPr lang="en-US" dirty="0" smtClean="0"/>
              <a:t> </a:t>
            </a:r>
            <a:r>
              <a:rPr lang="en-US" dirty="0" err="1" smtClean="0"/>
              <a:t>Parotiditis</a:t>
            </a:r>
            <a:r>
              <a:rPr lang="en-US" dirty="0" smtClean="0"/>
              <a:t> (RNA virus).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1752600"/>
            <a:ext cx="9067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2057400"/>
            <a:ext cx="9067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itchFamily="2" charset="2"/>
              <a:buChar char="v"/>
            </a:pPr>
            <a:r>
              <a:rPr lang="en-US" b="1" dirty="0" smtClean="0"/>
              <a:t>Infective Material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" y="1371600"/>
            <a:ext cx="9067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itchFamily="2" charset="2"/>
              <a:buChar char="v"/>
            </a:pPr>
            <a:r>
              <a:rPr lang="en-US" b="1" dirty="0" err="1" smtClean="0"/>
              <a:t>Sourc</a:t>
            </a:r>
            <a:r>
              <a:rPr lang="en-US" b="1" dirty="0" smtClean="0"/>
              <a:t> of infection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2819400"/>
            <a:ext cx="9067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itchFamily="2" charset="2"/>
              <a:buChar char="v"/>
            </a:pPr>
            <a:r>
              <a:rPr lang="en-US" b="1" dirty="0" smtClean="0"/>
              <a:t>Reservoir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" y="3733800"/>
            <a:ext cx="9067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itchFamily="2" charset="2"/>
              <a:buChar char="v"/>
            </a:pPr>
            <a:r>
              <a:rPr lang="en-US" b="1" dirty="0" smtClean="0"/>
              <a:t>P/communicability.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4800600"/>
            <a:ext cx="9067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itchFamily="2" charset="2"/>
              <a:buChar char="v"/>
            </a:pPr>
            <a:r>
              <a:rPr lang="en-US" sz="3600" b="1" dirty="0" smtClean="0"/>
              <a:t>Maximum infectivity just before &amp; at the onset of </a:t>
            </a:r>
            <a:r>
              <a:rPr lang="en-US" sz="3600" b="1" dirty="0" err="1" smtClean="0"/>
              <a:t>parotitis</a:t>
            </a:r>
            <a:r>
              <a:rPr lang="en-US" sz="3600" b="1" dirty="0" smtClean="0"/>
              <a:t>.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052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v"/>
            </a:pPr>
            <a:r>
              <a:rPr lang="en-US" sz="3600" dirty="0" smtClean="0"/>
              <a:t>Age</a:t>
            </a:r>
            <a:r>
              <a:rPr lang="en-US" dirty="0" smtClean="0"/>
              <a:t> : 5-15 years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828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itchFamily="2" charset="2"/>
              <a:buChar char="v"/>
            </a:pPr>
            <a:r>
              <a:rPr lang="en-US" sz="2800" dirty="0" smtClean="0"/>
              <a:t>Immunity: One attack confers life long immunity; infants are safe up to 6 months because of maternal antibody; Mumps virus crosses placenta &amp; may infect the fetus; No evidence of congenital </a:t>
            </a:r>
            <a:r>
              <a:rPr lang="en-US" sz="2800" dirty="0" err="1" smtClean="0"/>
              <a:t>malfor</a:t>
            </a:r>
            <a:r>
              <a:rPr lang="en-US" sz="2800" dirty="0" smtClean="0"/>
              <a:t> </a:t>
            </a:r>
            <a:r>
              <a:rPr lang="en-US" sz="2800" dirty="0" err="1" smtClean="0"/>
              <a:t>mation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3657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itchFamily="2" charset="2"/>
              <a:buChar char="v"/>
            </a:pPr>
            <a:r>
              <a:rPr lang="en-US" dirty="0" smtClean="0"/>
              <a:t>Mode of transmission: </a:t>
            </a:r>
          </a:p>
          <a:p>
            <a:pPr marL="571500" indent="-571500" algn="l">
              <a:buFont typeface="Wingdings" pitchFamily="2" charset="2"/>
              <a:buChar char="ü"/>
            </a:pPr>
            <a:r>
              <a:rPr lang="en-US" dirty="0" smtClean="0"/>
              <a:t>Droplet infection</a:t>
            </a:r>
          </a:p>
          <a:p>
            <a:pPr marL="571500" indent="-571500" algn="l">
              <a:buFont typeface="Wingdings" pitchFamily="2" charset="2"/>
              <a:buChar char="ü"/>
            </a:pPr>
            <a:r>
              <a:rPr lang="en-US" dirty="0" smtClean="0"/>
              <a:t>After direct contact with an infected person.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510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itchFamily="2" charset="2"/>
              <a:buChar char="v"/>
            </a:pPr>
            <a:r>
              <a:rPr lang="en-US" dirty="0" smtClean="0"/>
              <a:t>Incubation period: 2-3 weeks (average 18 years). </a:t>
            </a:r>
          </a:p>
        </p:txBody>
      </p:sp>
    </p:spTree>
    <p:extLst>
      <p:ext uri="{BB962C8B-B14F-4D97-AF65-F5344CB8AC3E}">
        <p14:creationId xmlns:p14="http://schemas.microsoft.com/office/powerpoint/2010/main" val="391594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229600" cy="114300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v"/>
            </a:pPr>
            <a:r>
              <a:rPr lang="en-US" dirty="0" smtClean="0"/>
              <a:t>Clinical features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990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3048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Calibri" pitchFamily="34" charset="0"/>
              <a:buChar char="—"/>
            </a:pPr>
            <a:r>
              <a:rPr lang="en-US" sz="2600" dirty="0" smtClean="0"/>
              <a:t>Prodromal: fever, malaise, headache, anorexia(12-48hours).</a:t>
            </a:r>
          </a:p>
          <a:p>
            <a:pPr marL="571500" indent="-571500" algn="l">
              <a:buFont typeface="Calibri" pitchFamily="34" charset="0"/>
              <a:buChar char="—"/>
            </a:pPr>
            <a:r>
              <a:rPr lang="en-US" sz="2600" dirty="0" smtClean="0"/>
              <a:t>Severe pain over parotid gland with unilateral/ bilateral parotid swelling.</a:t>
            </a:r>
          </a:p>
          <a:p>
            <a:pPr marL="571500" indent="-571500" algn="l">
              <a:buFont typeface="Calibri" pitchFamily="34" charset="0"/>
              <a:buChar char="—"/>
            </a:pPr>
            <a:r>
              <a:rPr lang="en-US" sz="2600" dirty="0" smtClean="0"/>
              <a:t>Enlarged parotid glands obscure the angle of the mandible &amp; may elevate the ear lobe</a:t>
            </a:r>
          </a:p>
          <a:p>
            <a:pPr marL="571500" indent="-571500" algn="l">
              <a:buFont typeface="Calibri" pitchFamily="34" charset="0"/>
              <a:buChar char="—"/>
            </a:pPr>
            <a:r>
              <a:rPr lang="en-US" sz="2600" dirty="0" smtClean="0"/>
              <a:t>Pain is much more excruciation with liquid swallowing than the solid foods.</a:t>
            </a:r>
          </a:p>
          <a:p>
            <a:pPr marL="571500" indent="-571500" algn="l">
              <a:buFont typeface="Calibri" pitchFamily="34" charset="0"/>
              <a:buChar char="—"/>
            </a:pPr>
            <a:r>
              <a:rPr lang="en-US" sz="2600" dirty="0" smtClean="0"/>
              <a:t>Parotid swelling is usually preceded by truisms and pain near the angle of jaw.</a:t>
            </a:r>
          </a:p>
          <a:p>
            <a:pPr marL="571500" indent="-571500" algn="l">
              <a:buFont typeface="Calibri" pitchFamily="34" charset="0"/>
              <a:buChar char="—"/>
            </a:pPr>
            <a:r>
              <a:rPr lang="en-US" sz="2600" dirty="0" smtClean="0"/>
              <a:t>The submandibular salivary glands may also be involved.</a:t>
            </a:r>
          </a:p>
          <a:p>
            <a:pPr marL="571500" indent="-571500" algn="l">
              <a:buFont typeface="Calibri" pitchFamily="34" charset="0"/>
              <a:buChar char="—"/>
            </a:pPr>
            <a:r>
              <a:rPr lang="en-US" sz="2600" dirty="0" smtClean="0"/>
              <a:t>Uncomplicated cases resolve completely within 10 days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7903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itchFamily="2" charset="2"/>
              <a:buChar char="v"/>
            </a:pPr>
            <a:r>
              <a:rPr lang="en-US" dirty="0" smtClean="0"/>
              <a:t>Complications: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2296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Calibri" pitchFamily="34" charset="0"/>
              <a:buChar char="—"/>
            </a:pPr>
            <a:r>
              <a:rPr lang="en-US" dirty="0" smtClean="0"/>
              <a:t>Meningitis:</a:t>
            </a:r>
          </a:p>
          <a:p>
            <a:pPr marL="571500" indent="-571500" algn="l">
              <a:buFont typeface="Calibri" pitchFamily="34" charset="0"/>
              <a:buChar char="—"/>
            </a:pPr>
            <a:r>
              <a:rPr lang="en-US" dirty="0" smtClean="0"/>
              <a:t>Encephalitis:</a:t>
            </a:r>
          </a:p>
          <a:p>
            <a:pPr marL="571500" indent="-571500" algn="l">
              <a:buFont typeface="Calibri" pitchFamily="34" charset="0"/>
              <a:buChar char="—"/>
            </a:pPr>
            <a:r>
              <a:rPr lang="en-US" dirty="0" smtClean="0"/>
              <a:t>Hearing Loss:</a:t>
            </a:r>
          </a:p>
          <a:p>
            <a:pPr marL="571500" indent="-571500" algn="l">
              <a:buFont typeface="Calibri" pitchFamily="34" charset="0"/>
              <a:buChar char="—"/>
            </a:pPr>
            <a:r>
              <a:rPr lang="en-US" dirty="0" err="1" smtClean="0"/>
              <a:t>Orchitis</a:t>
            </a:r>
            <a:r>
              <a:rPr lang="en-US" dirty="0" smtClean="0"/>
              <a:t> and </a:t>
            </a:r>
            <a:r>
              <a:rPr lang="en-US" dirty="0" err="1" smtClean="0"/>
              <a:t>oophorits</a:t>
            </a:r>
            <a:r>
              <a:rPr lang="en-US" dirty="0" smtClean="0"/>
              <a:t>;</a:t>
            </a:r>
          </a:p>
          <a:p>
            <a:pPr marL="571500" indent="-571500" algn="l">
              <a:buFont typeface="Calibri" pitchFamily="34" charset="0"/>
              <a:buChar char="—"/>
            </a:pPr>
            <a:r>
              <a:rPr lang="en-US" dirty="0" smtClean="0"/>
              <a:t>Pancreatitis:</a:t>
            </a:r>
          </a:p>
          <a:p>
            <a:pPr marL="571500" indent="-571500" algn="l">
              <a:buFont typeface="Calibri" pitchFamily="34" charset="0"/>
              <a:buChar char="—"/>
            </a:pPr>
            <a:r>
              <a:rPr lang="en-US" dirty="0" smtClean="0"/>
              <a:t>Arthralgia:</a:t>
            </a:r>
          </a:p>
          <a:p>
            <a:pPr marL="571500" indent="-571500" algn="l">
              <a:buFont typeface="Calibri" pitchFamily="34" charset="0"/>
              <a:buChar char="—"/>
            </a:pPr>
            <a:r>
              <a:rPr lang="en-US" dirty="0" smtClean="0"/>
              <a:t>Myocarditis:</a:t>
            </a:r>
          </a:p>
          <a:p>
            <a:pPr marL="571500" indent="-571500" algn="l">
              <a:buFont typeface="Calibri" pitchFamily="34" charset="0"/>
              <a:buChar char="—"/>
            </a:pPr>
            <a:r>
              <a:rPr lang="en-US" dirty="0" smtClean="0"/>
              <a:t>Transient Renal Dysfunction:</a:t>
            </a:r>
          </a:p>
          <a:p>
            <a:pPr marL="571500" indent="-571500" algn="l">
              <a:buFont typeface="Calibri" pitchFamily="34" charset="0"/>
              <a:buChar char="—"/>
            </a:pPr>
            <a:r>
              <a:rPr lang="en-US" dirty="0" smtClean="0"/>
              <a:t>Insulin Dependent</a:t>
            </a:r>
          </a:p>
          <a:p>
            <a:pPr marL="571500" indent="-571500" algn="l">
              <a:buFont typeface="Calibri" pitchFamily="34" charset="0"/>
              <a:buChar char="—"/>
            </a:pPr>
            <a:r>
              <a:rPr lang="en-US" dirty="0" smtClean="0"/>
              <a:t>Abortion </a:t>
            </a:r>
          </a:p>
          <a:p>
            <a:pPr marL="571500" indent="-571500" algn="l">
              <a:buFont typeface="Calibri" pitchFamily="34" charset="0"/>
              <a:buChar char="—"/>
            </a:pPr>
            <a:r>
              <a:rPr lang="en-US" dirty="0" smtClean="0"/>
              <a:t>Thyroiditis </a:t>
            </a:r>
          </a:p>
          <a:p>
            <a:pPr marL="571500" indent="-571500" algn="l">
              <a:buFont typeface="Calibri" pitchFamily="34" charset="0"/>
              <a:buChar char="—"/>
            </a:pPr>
            <a:r>
              <a:rPr lang="en-US" dirty="0" smtClean="0"/>
              <a:t>Mastitis , Hepatitis, Polyarthritis.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49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63880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v"/>
            </a:pPr>
            <a:r>
              <a:rPr lang="en-US" dirty="0" smtClean="0"/>
              <a:t>Treatment: Maintain oral hygiene as mouth remains very dry from lack saliva; Maintain nutrition; Symptomatic treatment ; Analgesics for ; pain; For </a:t>
            </a:r>
            <a:r>
              <a:rPr lang="en-US" dirty="0" err="1" smtClean="0"/>
              <a:t>orchitis</a:t>
            </a:r>
            <a:r>
              <a:rPr lang="en-US" dirty="0" smtClean="0"/>
              <a:t>: prednisolone 40 mg for 4 days;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5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71500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v"/>
            </a:pPr>
            <a:r>
              <a:rPr lang="en-US" dirty="0" smtClean="0"/>
              <a:t>Prevention: (i) Vaccination; Live attenuated vaccine; 0.5 ml, single dose, I/M or as combined vaccine (MMR)</a:t>
            </a:r>
            <a:br>
              <a:rPr lang="en-US" dirty="0" smtClean="0"/>
            </a:br>
            <a:r>
              <a:rPr lang="en-US" dirty="0" smtClean="0"/>
              <a:t>(ii) Immunoglobulin: Mumps </a:t>
            </a:r>
            <a:r>
              <a:rPr lang="en-US" dirty="0" err="1" smtClean="0"/>
              <a:t>Ig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1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68</TotalTime>
  <Words>301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Mumps</vt:lpstr>
      <vt:lpstr>Agent : Myxovirus Parotiditis (RNA virus). </vt:lpstr>
      <vt:lpstr>Age : 5-15 years</vt:lpstr>
      <vt:lpstr>Clinical features</vt:lpstr>
      <vt:lpstr>Complications:</vt:lpstr>
      <vt:lpstr>Treatment: Maintain oral hygiene as mouth remains very dry from lack saliva; Maintain nutrition; Symptomatic treatment ; Analgesics for ; pain; For orchitis: prednisolone 40 mg for 4 days;</vt:lpstr>
      <vt:lpstr>Prevention: (i) Vaccination; Live attenuated vaccine; 0.5 ml, single dose, I/M or as combined vaccine (MMR) (ii) Immunoglobulin: Mumps Ig.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Mumps</dc:title>
  <dc:creator>D-Doc</dc:creator>
  <cp:lastModifiedBy>D-Doc</cp:lastModifiedBy>
  <cp:revision>61</cp:revision>
  <dcterms:created xsi:type="dcterms:W3CDTF">2006-08-16T00:00:00Z</dcterms:created>
  <dcterms:modified xsi:type="dcterms:W3CDTF">2007-12-31T20:10:40Z</dcterms:modified>
</cp:coreProperties>
</file>