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3FC954-3798-4FFF-962B-0595E0EE614A}" type="datetimeFigureOut">
              <a:rPr lang="en-US" smtClean="0"/>
              <a:t>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385431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FC954-3798-4FFF-962B-0595E0EE614A}" type="datetimeFigureOut">
              <a:rPr lang="en-US" smtClean="0"/>
              <a:t>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309723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FC954-3798-4FFF-962B-0595E0EE614A}" type="datetimeFigureOut">
              <a:rPr lang="en-US" smtClean="0"/>
              <a:t>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140625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FC954-3798-4FFF-962B-0595E0EE614A}" type="datetimeFigureOut">
              <a:rPr lang="en-US" smtClean="0"/>
              <a:t>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95243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3FC954-3798-4FFF-962B-0595E0EE614A}" type="datetimeFigureOut">
              <a:rPr lang="en-US" smtClean="0"/>
              <a:t>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415764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3FC954-3798-4FFF-962B-0595E0EE614A}" type="datetimeFigureOut">
              <a:rPr lang="en-US" smtClean="0"/>
              <a:t>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80426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3FC954-3798-4FFF-962B-0595E0EE614A}" type="datetimeFigureOut">
              <a:rPr lang="en-US" smtClean="0"/>
              <a:t>1/1/2008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73177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3FC954-3798-4FFF-962B-0595E0EE614A}" type="datetimeFigureOut">
              <a:rPr lang="en-US" smtClean="0"/>
              <a:t>1/1/2008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147384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FC954-3798-4FFF-962B-0595E0EE614A}" type="datetimeFigureOut">
              <a:rPr lang="en-US" smtClean="0"/>
              <a:t>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224696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FC954-3798-4FFF-962B-0595E0EE614A}" type="datetimeFigureOut">
              <a:rPr lang="en-US" smtClean="0"/>
              <a:t>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42593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FC954-3798-4FFF-962B-0595E0EE614A}" type="datetimeFigureOut">
              <a:rPr lang="en-US" smtClean="0"/>
              <a:t>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E7308-638A-4732-ABD7-508578B769FB}" type="slidenum">
              <a:rPr lang="en-US" smtClean="0"/>
              <a:t>‹#›</a:t>
            </a:fld>
            <a:endParaRPr lang="en-US"/>
          </a:p>
        </p:txBody>
      </p:sp>
    </p:spTree>
    <p:extLst>
      <p:ext uri="{BB962C8B-B14F-4D97-AF65-F5344CB8AC3E}">
        <p14:creationId xmlns:p14="http://schemas.microsoft.com/office/powerpoint/2010/main" val="278182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FC954-3798-4FFF-962B-0595E0EE614A}" type="datetimeFigureOut">
              <a:rPr lang="en-US" smtClean="0"/>
              <a:t>1/1/2008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E7308-638A-4732-ABD7-508578B769FB}" type="slidenum">
              <a:rPr lang="en-US" smtClean="0"/>
              <a:t>‹#›</a:t>
            </a:fld>
            <a:endParaRPr lang="en-US"/>
          </a:p>
        </p:txBody>
      </p:sp>
    </p:spTree>
    <p:extLst>
      <p:ext uri="{BB962C8B-B14F-4D97-AF65-F5344CB8AC3E}">
        <p14:creationId xmlns:p14="http://schemas.microsoft.com/office/powerpoint/2010/main" val="143653486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14399"/>
          </a:xfrm>
        </p:spPr>
        <p:txBody>
          <a:bodyPr>
            <a:normAutofit/>
          </a:bodyPr>
          <a:lstStyle/>
          <a:p>
            <a:r>
              <a:rPr lang="en-US" b="1" u="sng" dirty="0"/>
              <a:t>Risk factor for CHD</a:t>
            </a:r>
            <a:r>
              <a:rPr lang="en-US" b="1" u="sng" dirty="0" smtClean="0"/>
              <a:t>:</a:t>
            </a:r>
            <a:endParaRPr lang="en-US" dirty="0"/>
          </a:p>
        </p:txBody>
      </p:sp>
      <p:sp>
        <p:nvSpPr>
          <p:cNvPr id="5" name="Rectangle 1"/>
          <p:cNvSpPr>
            <a:spLocks noGrp="1" noChangeArrowheads="1"/>
          </p:cNvSpPr>
          <p:nvPr>
            <p:ph type="subTitle" idx="1"/>
          </p:nvPr>
        </p:nvSpPr>
        <p:spPr bwMode="auto">
          <a:xfrm>
            <a:off x="675480" y="4439334"/>
            <a:ext cx="76303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spcBef>
                <a:spcPct val="0"/>
              </a:spcBef>
              <a:spcAft>
                <a:spcPct val="0"/>
              </a:spcAft>
            </a:pPr>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50733858"/>
              </p:ext>
            </p:extLst>
          </p:nvPr>
        </p:nvGraphicFramePr>
        <p:xfrm>
          <a:off x="838200" y="1219200"/>
          <a:ext cx="7223760" cy="4545330"/>
        </p:xfrm>
        <a:graphic>
          <a:graphicData uri="http://schemas.openxmlformats.org/drawingml/2006/table">
            <a:tbl>
              <a:tblPr firstRow="1" firstCol="1" bandRow="1">
                <a:tableStyleId>{5C22544A-7EE6-4342-B048-85BDC9FD1C3A}</a:tableStyleId>
              </a:tblPr>
              <a:tblGrid>
                <a:gridCol w="3068740"/>
                <a:gridCol w="4155020"/>
              </a:tblGrid>
              <a:tr h="544830">
                <a:tc>
                  <a:txBody>
                    <a:bodyPr/>
                    <a:lstStyle/>
                    <a:p>
                      <a:pPr marL="342900" marR="0" lvl="0" indent="-342900">
                        <a:spcBef>
                          <a:spcPts val="0"/>
                        </a:spcBef>
                        <a:spcAft>
                          <a:spcPts val="0"/>
                        </a:spcAft>
                        <a:buFont typeface="+mj-lt"/>
                        <a:buAutoNum type="alphaUcParenR"/>
                      </a:pPr>
                      <a:r>
                        <a:rPr lang="en-US" sz="2400" dirty="0">
                          <a:effectLst/>
                        </a:rPr>
                        <a:t>Non-</a:t>
                      </a:r>
                      <a:r>
                        <a:rPr lang="en-US" sz="2400" dirty="0" err="1">
                          <a:effectLst/>
                        </a:rPr>
                        <a:t>modifibale</a:t>
                      </a:r>
                      <a:r>
                        <a:rPr lang="en-US" sz="2400" dirty="0">
                          <a:effectLst/>
                        </a:rPr>
                        <a:t> /fixed factors</a:t>
                      </a:r>
                      <a:endParaRPr lang="en-US" sz="24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mj-lt"/>
                        <a:buAutoNum type="alphaUcParenR"/>
                      </a:pPr>
                      <a:r>
                        <a:rPr lang="en-US" sz="2400">
                          <a:effectLst/>
                        </a:rPr>
                        <a:t>Modifiable factors</a:t>
                      </a:r>
                      <a:endParaRPr lang="en-US" sz="2400">
                        <a:effectLst/>
                        <a:latin typeface="Calibri"/>
                        <a:ea typeface="Calibri"/>
                        <a:cs typeface="Times New Roman"/>
                      </a:endParaRPr>
                    </a:p>
                  </a:txBody>
                  <a:tcPr marL="68580" marR="68580" marT="0" marB="0"/>
                </a:tc>
              </a:tr>
              <a:tr h="3813810">
                <a:tc>
                  <a:txBody>
                    <a:bodyPr/>
                    <a:lstStyle/>
                    <a:p>
                      <a:pPr marL="342900" marR="0" lvl="0" indent="-342900">
                        <a:spcBef>
                          <a:spcPts val="0"/>
                        </a:spcBef>
                        <a:spcAft>
                          <a:spcPts val="0"/>
                        </a:spcAft>
                        <a:buFont typeface="Wingdings"/>
                        <a:buChar char=""/>
                      </a:pPr>
                      <a:r>
                        <a:rPr lang="en-US" sz="2400" dirty="0">
                          <a:effectLst/>
                        </a:rPr>
                        <a:t>Age – increase with age.</a:t>
                      </a:r>
                    </a:p>
                    <a:p>
                      <a:pPr marL="342900" marR="0" lvl="0" indent="-342900">
                        <a:spcBef>
                          <a:spcPts val="0"/>
                        </a:spcBef>
                        <a:spcAft>
                          <a:spcPts val="0"/>
                        </a:spcAft>
                        <a:buFont typeface="Wingdings"/>
                        <a:buChar char=""/>
                      </a:pPr>
                      <a:r>
                        <a:rPr lang="en-US" sz="2400" dirty="0">
                          <a:effectLst/>
                        </a:rPr>
                        <a:t>Sex – More in male</a:t>
                      </a:r>
                    </a:p>
                    <a:p>
                      <a:pPr marL="342900" marR="0" lvl="0" indent="-342900">
                        <a:spcBef>
                          <a:spcPts val="0"/>
                        </a:spcBef>
                        <a:spcAft>
                          <a:spcPts val="0"/>
                        </a:spcAft>
                        <a:buFont typeface="Wingdings"/>
                        <a:buChar char=""/>
                      </a:pPr>
                      <a:r>
                        <a:rPr lang="en-US" sz="2400" dirty="0">
                          <a:effectLst/>
                        </a:rPr>
                        <a:t>Family history</a:t>
                      </a:r>
                    </a:p>
                    <a:p>
                      <a:pPr marL="342900" marR="0" lvl="0" indent="-342900">
                        <a:spcBef>
                          <a:spcPts val="0"/>
                        </a:spcBef>
                        <a:spcAft>
                          <a:spcPts val="0"/>
                        </a:spcAft>
                        <a:buFont typeface="Wingdings"/>
                        <a:buChar char=""/>
                      </a:pPr>
                      <a:r>
                        <a:rPr lang="en-US" sz="2400" dirty="0">
                          <a:effectLst/>
                        </a:rPr>
                        <a:t>Genetic factors</a:t>
                      </a:r>
                    </a:p>
                    <a:p>
                      <a:pPr marL="342900" marR="0" lvl="0" indent="-342900">
                        <a:spcBef>
                          <a:spcPts val="0"/>
                        </a:spcBef>
                        <a:spcAft>
                          <a:spcPts val="0"/>
                        </a:spcAft>
                        <a:buFont typeface="Wingdings"/>
                        <a:buChar char=""/>
                      </a:pPr>
                      <a:r>
                        <a:rPr lang="en-US" sz="2400" dirty="0">
                          <a:effectLst/>
                        </a:rPr>
                        <a:t>Personality (?)</a:t>
                      </a:r>
                      <a:endParaRPr lang="en-US" sz="24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Wingdings"/>
                        <a:buChar char=""/>
                      </a:pPr>
                      <a:r>
                        <a:rPr lang="en-US" sz="2400" dirty="0">
                          <a:effectLst/>
                        </a:rPr>
                        <a:t>Cigarette smoking</a:t>
                      </a:r>
                    </a:p>
                    <a:p>
                      <a:pPr marL="342900" marR="0" lvl="0" indent="-342900">
                        <a:spcBef>
                          <a:spcPts val="0"/>
                        </a:spcBef>
                        <a:spcAft>
                          <a:spcPts val="0"/>
                        </a:spcAft>
                        <a:buFont typeface="Wingdings"/>
                        <a:buChar char=""/>
                      </a:pPr>
                      <a:r>
                        <a:rPr lang="en-US" sz="2400" dirty="0">
                          <a:effectLst/>
                        </a:rPr>
                        <a:t>High blood pressure (Hypertension)</a:t>
                      </a:r>
                    </a:p>
                    <a:p>
                      <a:pPr marL="342900" marR="0" lvl="0" indent="-342900">
                        <a:spcBef>
                          <a:spcPts val="0"/>
                        </a:spcBef>
                        <a:spcAft>
                          <a:spcPts val="0"/>
                        </a:spcAft>
                        <a:buFont typeface="Wingdings"/>
                        <a:buChar char=""/>
                      </a:pPr>
                      <a:r>
                        <a:rPr lang="en-US" sz="2400" dirty="0">
                          <a:effectLst/>
                        </a:rPr>
                        <a:t>Elevated serum cholesterol (Hyperlipidemia)</a:t>
                      </a:r>
                    </a:p>
                    <a:p>
                      <a:pPr marL="342900" marR="0" lvl="0" indent="-342900">
                        <a:spcBef>
                          <a:spcPts val="0"/>
                        </a:spcBef>
                        <a:spcAft>
                          <a:spcPts val="0"/>
                        </a:spcAft>
                        <a:buFont typeface="Wingdings"/>
                        <a:buChar char=""/>
                      </a:pPr>
                      <a:r>
                        <a:rPr lang="en-US" sz="2400" dirty="0">
                          <a:effectLst/>
                        </a:rPr>
                        <a:t>Diabetes.</a:t>
                      </a:r>
                    </a:p>
                    <a:p>
                      <a:pPr marL="342900" marR="0" lvl="0" indent="-342900">
                        <a:spcBef>
                          <a:spcPts val="0"/>
                        </a:spcBef>
                        <a:spcAft>
                          <a:spcPts val="0"/>
                        </a:spcAft>
                        <a:buFont typeface="Wingdings"/>
                        <a:buChar char=""/>
                      </a:pPr>
                      <a:r>
                        <a:rPr lang="en-US" sz="2400" dirty="0">
                          <a:effectLst/>
                        </a:rPr>
                        <a:t>Obesity</a:t>
                      </a:r>
                    </a:p>
                    <a:p>
                      <a:pPr marL="342900" marR="0" lvl="0" indent="-342900">
                        <a:spcBef>
                          <a:spcPts val="0"/>
                        </a:spcBef>
                        <a:spcAft>
                          <a:spcPts val="0"/>
                        </a:spcAft>
                        <a:buFont typeface="Wingdings"/>
                        <a:buChar char=""/>
                      </a:pPr>
                      <a:r>
                        <a:rPr lang="en-US" sz="2400" dirty="0">
                          <a:effectLst/>
                        </a:rPr>
                        <a:t>Sedentary habits</a:t>
                      </a:r>
                    </a:p>
                    <a:p>
                      <a:pPr marL="342900" marR="0" lvl="0" indent="-342900">
                        <a:spcBef>
                          <a:spcPts val="0"/>
                        </a:spcBef>
                        <a:spcAft>
                          <a:spcPts val="0"/>
                        </a:spcAft>
                        <a:buFont typeface="Wingdings"/>
                        <a:buChar char=""/>
                      </a:pPr>
                      <a:r>
                        <a:rPr lang="en-US" sz="2400" dirty="0">
                          <a:effectLst/>
                        </a:rPr>
                        <a:t>Stress</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797965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8610600" cy="6553199"/>
          </a:xfrm>
        </p:spPr>
        <p:txBody>
          <a:bodyPr>
            <a:normAutofit fontScale="90000"/>
          </a:bodyPr>
          <a:lstStyle/>
          <a:p>
            <a:pPr lvl="0"/>
            <a:r>
              <a:rPr lang="en-US" b="1" u="sng" dirty="0"/>
              <a:t>Modifiable factors: </a:t>
            </a:r>
            <a:r>
              <a:rPr lang="en-US" dirty="0"/>
              <a:t/>
            </a:r>
            <a:br>
              <a:rPr lang="en-US" dirty="0"/>
            </a:br>
            <a:r>
              <a:rPr lang="en-US" dirty="0"/>
              <a:t>Obesity.</a:t>
            </a:r>
            <a:br>
              <a:rPr lang="en-US" dirty="0"/>
            </a:br>
            <a:r>
              <a:rPr lang="en-US" dirty="0"/>
              <a:t>Salt intake</a:t>
            </a:r>
            <a:br>
              <a:rPr lang="en-US" dirty="0"/>
            </a:br>
            <a:r>
              <a:rPr lang="en-US" dirty="0"/>
              <a:t>Saturated fat intake</a:t>
            </a:r>
            <a:br>
              <a:rPr lang="en-US" dirty="0"/>
            </a:br>
            <a:r>
              <a:rPr lang="en-US" dirty="0"/>
              <a:t>Alcohol taking</a:t>
            </a:r>
            <a:br>
              <a:rPr lang="en-US" dirty="0"/>
            </a:br>
            <a:r>
              <a:rPr lang="en-US" dirty="0"/>
              <a:t>↓ Physical activity.</a:t>
            </a:r>
            <a:br>
              <a:rPr lang="en-US" dirty="0"/>
            </a:br>
            <a:r>
              <a:rPr lang="en-US" dirty="0"/>
              <a:t>Environmental stress.</a:t>
            </a:r>
            <a:br>
              <a:rPr lang="en-US" dirty="0"/>
            </a:br>
            <a:r>
              <a:rPr lang="en-US" dirty="0"/>
              <a:t>Other factors: OCP, noise, vibration, temperature, humidity.</a:t>
            </a:r>
            <a:br>
              <a:rPr lang="en-US" dirty="0"/>
            </a:br>
            <a:endParaRPr lang="en-US" dirty="0"/>
          </a:p>
        </p:txBody>
      </p:sp>
    </p:spTree>
    <p:extLst>
      <p:ext uri="{BB962C8B-B14F-4D97-AF65-F5344CB8AC3E}">
        <p14:creationId xmlns:p14="http://schemas.microsoft.com/office/powerpoint/2010/main" val="1363253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8839200" cy="6857999"/>
          </a:xfrm>
        </p:spPr>
        <p:txBody>
          <a:bodyPr>
            <a:normAutofit/>
          </a:bodyPr>
          <a:lstStyle/>
          <a:p>
            <a:r>
              <a:rPr lang="en-US" sz="2800" b="1" u="sng" dirty="0"/>
              <a:t>Prevention of HTN:</a:t>
            </a:r>
            <a:r>
              <a:rPr lang="en-US" sz="2800" dirty="0"/>
              <a:t/>
            </a:r>
            <a:br>
              <a:rPr lang="en-US" sz="2800" dirty="0"/>
            </a:br>
            <a:r>
              <a:rPr lang="en-US" sz="2800" b="1" u="sng" dirty="0"/>
              <a:t>Primary prevention:</a:t>
            </a:r>
            <a:r>
              <a:rPr lang="en-US" sz="2800" dirty="0"/>
              <a:t/>
            </a:r>
            <a:br>
              <a:rPr lang="en-US" sz="2800" dirty="0"/>
            </a:br>
            <a:r>
              <a:rPr lang="en-US" sz="2800" b="1" u="sng" dirty="0"/>
              <a:t>Population strategy:</a:t>
            </a:r>
            <a:r>
              <a:rPr lang="en-US" sz="2800" dirty="0"/>
              <a:t> This involves a multifactorial approach, based on the following </a:t>
            </a:r>
            <a:r>
              <a:rPr lang="en-US" sz="2800" dirty="0" err="1"/>
              <a:t>nonpharmacotherapeutic</a:t>
            </a:r>
            <a:r>
              <a:rPr lang="en-US" sz="2800" dirty="0"/>
              <a:t> interventions-</a:t>
            </a:r>
            <a:br>
              <a:rPr lang="en-US" sz="2800" dirty="0"/>
            </a:br>
            <a:r>
              <a:rPr lang="en-US" sz="2800" dirty="0"/>
              <a:t>Nutrition</a:t>
            </a:r>
            <a:br>
              <a:rPr lang="en-US" sz="2800" dirty="0"/>
            </a:br>
            <a:r>
              <a:rPr lang="en-US" sz="2800" dirty="0"/>
              <a:t>Reduction of salt intake (less than 5 </a:t>
            </a:r>
            <a:r>
              <a:rPr lang="en-US" sz="2800" dirty="0" err="1"/>
              <a:t>gm</a:t>
            </a:r>
            <a:r>
              <a:rPr lang="en-US" sz="2800" dirty="0"/>
              <a:t>/day).</a:t>
            </a:r>
            <a:br>
              <a:rPr lang="en-US" sz="2800" dirty="0"/>
            </a:br>
            <a:r>
              <a:rPr lang="en-US" sz="2800" dirty="0"/>
              <a:t>Moderate fat intake</a:t>
            </a:r>
            <a:br>
              <a:rPr lang="en-US" sz="2800" dirty="0"/>
            </a:br>
            <a:r>
              <a:rPr lang="en-US" sz="2800" dirty="0"/>
              <a:t>Avoidance of alcohol.</a:t>
            </a:r>
            <a:br>
              <a:rPr lang="en-US" sz="2800" dirty="0"/>
            </a:br>
            <a:r>
              <a:rPr lang="en-US" sz="2800" dirty="0"/>
              <a:t>Restriction of energy intake appropriate to body needs.</a:t>
            </a:r>
            <a:br>
              <a:rPr lang="en-US" sz="2800" dirty="0"/>
            </a:br>
            <a:r>
              <a:rPr lang="en-US" sz="2800" dirty="0"/>
              <a:t>Weight reduction.</a:t>
            </a:r>
            <a:br>
              <a:rPr lang="en-US" sz="2800" dirty="0"/>
            </a:br>
            <a:r>
              <a:rPr lang="en-US" sz="2800" dirty="0"/>
              <a:t>Exercise promotion Behavioral changes.</a:t>
            </a:r>
            <a:br>
              <a:rPr lang="en-US" sz="2800" dirty="0"/>
            </a:br>
            <a:r>
              <a:rPr lang="en-US" sz="2800" dirty="0"/>
              <a:t>Health education.</a:t>
            </a:r>
            <a:br>
              <a:rPr lang="en-US" sz="2800" dirty="0"/>
            </a:br>
            <a:r>
              <a:rPr lang="en-US" sz="2800" dirty="0"/>
              <a:t>Self-care</a:t>
            </a:r>
          </a:p>
        </p:txBody>
      </p:sp>
    </p:spTree>
    <p:extLst>
      <p:ext uri="{BB962C8B-B14F-4D97-AF65-F5344CB8AC3E}">
        <p14:creationId xmlns:p14="http://schemas.microsoft.com/office/powerpoint/2010/main" val="3050027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7999"/>
          </a:xfrm>
        </p:spPr>
        <p:txBody>
          <a:bodyPr>
            <a:normAutofit/>
          </a:bodyPr>
          <a:lstStyle/>
          <a:p>
            <a:pPr lvl="0"/>
            <a:r>
              <a:rPr lang="en-US" sz="2800" b="1" u="sng" dirty="0"/>
              <a:t>High risk strategy:</a:t>
            </a:r>
            <a:r>
              <a:rPr lang="en-US" sz="2800" dirty="0"/>
              <a:t/>
            </a:r>
            <a:br>
              <a:rPr lang="en-US" sz="2800" dirty="0"/>
            </a:br>
            <a:r>
              <a:rPr lang="en-US" sz="2800" b="1" u="sng" dirty="0"/>
              <a:t>Secondary prevention:</a:t>
            </a:r>
            <a:r>
              <a:rPr lang="en-US" sz="2800" dirty="0"/>
              <a:t/>
            </a:r>
            <a:br>
              <a:rPr lang="en-US" sz="2800" dirty="0"/>
            </a:br>
            <a:r>
              <a:rPr lang="en-US" sz="2800" dirty="0"/>
              <a:t>Early case detection</a:t>
            </a:r>
            <a:br>
              <a:rPr lang="en-US" sz="2800" dirty="0"/>
            </a:br>
            <a:r>
              <a:rPr lang="en-US" sz="2800" dirty="0"/>
              <a:t>Treatment.</a:t>
            </a:r>
            <a:br>
              <a:rPr lang="en-US" sz="2800" dirty="0"/>
            </a:br>
            <a:r>
              <a:rPr lang="en-US" sz="2800" dirty="0"/>
              <a:t>Patient compliance.</a:t>
            </a:r>
            <a:br>
              <a:rPr lang="en-US" sz="2800" dirty="0"/>
            </a:br>
            <a:r>
              <a:rPr lang="en-US" sz="2800" dirty="0"/>
              <a:t> </a:t>
            </a:r>
            <a:br>
              <a:rPr lang="en-US" sz="2800" dirty="0"/>
            </a:br>
            <a:r>
              <a:rPr lang="en-US" sz="2800" b="1" u="sng" dirty="0"/>
              <a:t>Stroke:</a:t>
            </a:r>
            <a:r>
              <a:rPr lang="en-US" sz="2800" dirty="0"/>
              <a:t/>
            </a:r>
            <a:br>
              <a:rPr lang="en-US" sz="2800" dirty="0"/>
            </a:br>
            <a:r>
              <a:rPr lang="en-US" sz="2800" dirty="0"/>
              <a:t>           Who defined stroke as “rapidly developed clinical signs of focal (or global) disturbance of cerebral function; lasting more than 24 hours or leading to death, with no apparent cause other than vascular origin”.</a:t>
            </a:r>
            <a:br>
              <a:rPr lang="en-US" sz="2800" dirty="0"/>
            </a:br>
            <a:endParaRPr lang="en-US" sz="2800" dirty="0"/>
          </a:p>
        </p:txBody>
      </p:sp>
    </p:spTree>
    <p:extLst>
      <p:ext uri="{BB962C8B-B14F-4D97-AF65-F5344CB8AC3E}">
        <p14:creationId xmlns:p14="http://schemas.microsoft.com/office/powerpoint/2010/main" val="279102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
            <a:ext cx="8763000" cy="6705600"/>
          </a:xfrm>
        </p:spPr>
        <p:txBody>
          <a:bodyPr>
            <a:normAutofit/>
          </a:bodyPr>
          <a:lstStyle/>
          <a:p>
            <a:r>
              <a:rPr lang="en-US" sz="2800" b="1" u="sng" dirty="0"/>
              <a:t>Syndromes of stroke:</a:t>
            </a:r>
            <a:r>
              <a:rPr lang="en-US" sz="2800" dirty="0"/>
              <a:t/>
            </a:r>
            <a:br>
              <a:rPr lang="en-US" sz="2800" dirty="0"/>
            </a:br>
            <a:r>
              <a:rPr lang="en-US" sz="2800" b="1" u="sng" dirty="0" err="1"/>
              <a:t>Ischaemic</a:t>
            </a:r>
            <a:r>
              <a:rPr lang="en-US" sz="2800" b="1" u="sng" dirty="0"/>
              <a:t> Stroke:</a:t>
            </a:r>
            <a:r>
              <a:rPr lang="en-US" sz="2800" dirty="0"/>
              <a:t/>
            </a:r>
            <a:br>
              <a:rPr lang="en-US" sz="2800" dirty="0"/>
            </a:br>
            <a:r>
              <a:rPr lang="en-US" sz="2800" dirty="0"/>
              <a:t>Lacunar infarct</a:t>
            </a:r>
            <a:br>
              <a:rPr lang="en-US" sz="2800" dirty="0"/>
            </a:br>
            <a:r>
              <a:rPr lang="en-US" sz="2800" dirty="0"/>
              <a:t>Carotid circulation obstruction</a:t>
            </a:r>
            <a:br>
              <a:rPr lang="en-US" sz="2800" dirty="0"/>
            </a:br>
            <a:r>
              <a:rPr lang="en-US" sz="2800" dirty="0" err="1"/>
              <a:t>Vertebrobasilar</a:t>
            </a:r>
            <a:r>
              <a:rPr lang="en-US" sz="2800" dirty="0"/>
              <a:t> obstruction</a:t>
            </a:r>
            <a:br>
              <a:rPr lang="en-US" sz="2800" dirty="0"/>
            </a:br>
            <a:r>
              <a:rPr lang="en-US" sz="2800" b="1" u="sng" dirty="0" err="1"/>
              <a:t>Haemorrhagic</a:t>
            </a:r>
            <a:r>
              <a:rPr lang="en-US" sz="2800" b="1" u="sng" dirty="0"/>
              <a:t> stroke:</a:t>
            </a:r>
            <a:r>
              <a:rPr lang="en-US" sz="2800" dirty="0"/>
              <a:t/>
            </a:r>
            <a:br>
              <a:rPr lang="en-US" sz="2800" dirty="0"/>
            </a:br>
            <a:r>
              <a:rPr lang="en-US" sz="2800" dirty="0"/>
              <a:t>Spontaneous </a:t>
            </a:r>
            <a:r>
              <a:rPr lang="en-US" sz="2800" dirty="0" err="1"/>
              <a:t>intracerebral</a:t>
            </a:r>
            <a:r>
              <a:rPr lang="en-US" sz="2800" dirty="0"/>
              <a:t> </a:t>
            </a:r>
            <a:r>
              <a:rPr lang="en-US" sz="2800" dirty="0" err="1"/>
              <a:t>haemorrhage</a:t>
            </a:r>
            <a:r>
              <a:rPr lang="en-US" sz="2800" dirty="0"/>
              <a:t/>
            </a:r>
            <a:br>
              <a:rPr lang="en-US" sz="2800" dirty="0"/>
            </a:br>
            <a:r>
              <a:rPr lang="en-US" sz="2800" dirty="0"/>
              <a:t>Subarachnoid </a:t>
            </a:r>
            <a:r>
              <a:rPr lang="en-US" sz="2800" dirty="0" err="1"/>
              <a:t>haemorrhage</a:t>
            </a:r>
            <a:r>
              <a:rPr lang="en-US" sz="2800" dirty="0"/>
              <a:t/>
            </a:r>
            <a:br>
              <a:rPr lang="en-US" sz="2800" dirty="0"/>
            </a:br>
            <a:r>
              <a:rPr lang="en-US" sz="2800" dirty="0"/>
              <a:t>Intracranial aneurysm</a:t>
            </a:r>
            <a:br>
              <a:rPr lang="en-US" sz="2800" dirty="0"/>
            </a:br>
            <a:r>
              <a:rPr lang="en-US" sz="2800" dirty="0" err="1"/>
              <a:t>Arteriovenous</a:t>
            </a:r>
            <a:r>
              <a:rPr lang="en-US" sz="2800" dirty="0"/>
              <a:t> malformations</a:t>
            </a:r>
            <a:br>
              <a:rPr lang="en-US" sz="2800" dirty="0"/>
            </a:br>
            <a:endParaRPr lang="en-US" sz="2800" dirty="0"/>
          </a:p>
        </p:txBody>
      </p:sp>
    </p:spTree>
    <p:extLst>
      <p:ext uri="{BB962C8B-B14F-4D97-AF65-F5344CB8AC3E}">
        <p14:creationId xmlns:p14="http://schemas.microsoft.com/office/powerpoint/2010/main" val="3945274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
            <a:ext cx="8839200" cy="6705600"/>
          </a:xfrm>
        </p:spPr>
        <p:txBody>
          <a:bodyPr>
            <a:noAutofit/>
          </a:bodyPr>
          <a:lstStyle/>
          <a:p>
            <a:r>
              <a:rPr lang="en-US" sz="2800" b="1" u="sng" dirty="0"/>
              <a:t>Control of stroke:</a:t>
            </a:r>
            <a:r>
              <a:rPr lang="en-US" sz="2800" dirty="0"/>
              <a:t/>
            </a:r>
            <a:br>
              <a:rPr lang="en-US" sz="2800" dirty="0"/>
            </a:br>
            <a:r>
              <a:rPr lang="en-US" sz="2800" dirty="0"/>
              <a:t>Control of arterial hypertension</a:t>
            </a:r>
            <a:br>
              <a:rPr lang="en-US" sz="2800" dirty="0"/>
            </a:br>
            <a:r>
              <a:rPr lang="en-US" sz="2800" dirty="0"/>
              <a:t>Early detection and treatment of transient </a:t>
            </a:r>
            <a:r>
              <a:rPr lang="en-US" sz="2800" dirty="0" err="1"/>
              <a:t>ischaemic</a:t>
            </a:r>
            <a:r>
              <a:rPr lang="en-US" sz="2800" dirty="0"/>
              <a:t> attack(TIA).</a:t>
            </a:r>
            <a:br>
              <a:rPr lang="en-US" sz="2800" dirty="0"/>
            </a:br>
            <a:r>
              <a:rPr lang="en-US" sz="2800" dirty="0"/>
              <a:t>Control of diabetes.</a:t>
            </a:r>
            <a:br>
              <a:rPr lang="en-US" sz="2800" dirty="0"/>
            </a:br>
            <a:r>
              <a:rPr lang="en-US" sz="2800" dirty="0"/>
              <a:t>Elimination of smoking.</a:t>
            </a:r>
            <a:br>
              <a:rPr lang="en-US" sz="2800" dirty="0"/>
            </a:br>
            <a:r>
              <a:rPr lang="en-US" sz="2800" dirty="0"/>
              <a:t>Prevention and management of other risk factors.</a:t>
            </a:r>
            <a:br>
              <a:rPr lang="en-US" sz="2800" dirty="0"/>
            </a:br>
            <a:r>
              <a:rPr lang="en-US" sz="2800" dirty="0"/>
              <a:t>Treatment of acute stroke to control complications.</a:t>
            </a:r>
            <a:br>
              <a:rPr lang="en-US" sz="2800" dirty="0"/>
            </a:br>
            <a:r>
              <a:rPr lang="en-US" sz="2800" dirty="0"/>
              <a:t>Facilities for the long-term health personnel and of the public</a:t>
            </a:r>
            <a:r>
              <a:rPr lang="en-US" sz="2800" dirty="0" smtClean="0"/>
              <a:t>.</a:t>
            </a:r>
            <a:r>
              <a:rPr lang="en-US" sz="2800" dirty="0"/>
              <a:t/>
            </a:r>
            <a:br>
              <a:rPr lang="en-US" sz="2800" dirty="0"/>
            </a:br>
            <a:r>
              <a:rPr lang="en-US" sz="2800" b="1" u="sng" dirty="0"/>
              <a:t>Diabetes mellitus:</a:t>
            </a:r>
            <a:r>
              <a:rPr lang="en-US" sz="2800" dirty="0"/>
              <a:t/>
            </a:r>
            <a:br>
              <a:rPr lang="en-US" sz="2800" dirty="0"/>
            </a:br>
            <a:r>
              <a:rPr lang="en-US" sz="2800" dirty="0"/>
              <a:t>		Diabetes mellitus is a clinical syndrome characterized by </a:t>
            </a:r>
            <a:r>
              <a:rPr lang="en-US" sz="2800" dirty="0" err="1"/>
              <a:t>hyperglycaemia</a:t>
            </a:r>
            <a:r>
              <a:rPr lang="en-US" sz="2800" dirty="0"/>
              <a:t> due to absolute (reduced insulin secretion) or relative (reduced insulin </a:t>
            </a:r>
            <a:r>
              <a:rPr lang="en-US" sz="2800" dirty="0" err="1"/>
              <a:t>ction</a:t>
            </a:r>
            <a:r>
              <a:rPr lang="en-US" sz="2800" dirty="0"/>
              <a:t>) </a:t>
            </a:r>
            <a:r>
              <a:rPr lang="en-US" sz="2800" dirty="0" err="1"/>
              <a:t>dediciency</a:t>
            </a:r>
            <a:r>
              <a:rPr lang="en-US" sz="2800" dirty="0"/>
              <a:t> of insulin.</a:t>
            </a:r>
            <a:br>
              <a:rPr lang="en-US" sz="2800" dirty="0"/>
            </a:br>
            <a:endParaRPr lang="en-US" sz="2800" dirty="0"/>
          </a:p>
        </p:txBody>
      </p:sp>
    </p:spTree>
    <p:extLst>
      <p:ext uri="{BB962C8B-B14F-4D97-AF65-F5344CB8AC3E}">
        <p14:creationId xmlns:p14="http://schemas.microsoft.com/office/powerpoint/2010/main" val="4143635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r>
              <a:rPr lang="en-US" sz="2800" b="1" u="sng" dirty="0"/>
              <a:t>Clinical Classification of diabetes mellitus (WHO classification):</a:t>
            </a:r>
            <a:r>
              <a:rPr lang="en-US" sz="2800" dirty="0"/>
              <a:t/>
            </a:r>
            <a:br>
              <a:rPr lang="en-US" sz="2800" dirty="0"/>
            </a:br>
            <a:r>
              <a:rPr lang="en-US" sz="2800" b="1" dirty="0"/>
              <a:t>Diabetes mellitus (DM).</a:t>
            </a:r>
            <a:r>
              <a:rPr lang="en-US" sz="2800" dirty="0"/>
              <a:t/>
            </a:r>
            <a:br>
              <a:rPr lang="en-US" sz="2800" dirty="0"/>
            </a:br>
            <a:r>
              <a:rPr lang="en-US" sz="2800" dirty="0"/>
              <a:t>Insulin-dependent diabetes mellitus (IDDM, Type-1)</a:t>
            </a:r>
            <a:br>
              <a:rPr lang="en-US" sz="2800" dirty="0"/>
            </a:br>
            <a:r>
              <a:rPr lang="en-US" sz="2800" dirty="0"/>
              <a:t>Non-insulin dependent diabetes mellitus(NIDDM, Type-2).</a:t>
            </a:r>
            <a:br>
              <a:rPr lang="en-US" sz="2800" dirty="0"/>
            </a:br>
            <a:r>
              <a:rPr lang="en-US" sz="2800" dirty="0"/>
              <a:t>Malnutrition related diabetes mellitus (MRDM)</a:t>
            </a:r>
            <a:br>
              <a:rPr lang="en-US" sz="2800" dirty="0"/>
            </a:br>
            <a:r>
              <a:rPr lang="en-US" sz="2800" dirty="0"/>
              <a:t>Other types (secondary to pancreatic, hormonal, drug-induced, genetic and other abnormalities).</a:t>
            </a:r>
            <a:br>
              <a:rPr lang="en-US" sz="2800" dirty="0"/>
            </a:br>
            <a:r>
              <a:rPr lang="en-US" sz="2800" b="1" dirty="0"/>
              <a:t>Impaired glucose tolerance(IGT).</a:t>
            </a:r>
            <a:r>
              <a:rPr lang="en-US" sz="2800" dirty="0"/>
              <a:t/>
            </a:r>
            <a:br>
              <a:rPr lang="en-US" sz="2800" dirty="0"/>
            </a:br>
            <a:r>
              <a:rPr lang="en-US" sz="2800" b="1" dirty="0"/>
              <a:t>Gestational diabetes mellitus(GDM).</a:t>
            </a:r>
            <a:endParaRPr lang="en-US" sz="2800" dirty="0"/>
          </a:p>
        </p:txBody>
      </p:sp>
    </p:spTree>
    <p:extLst>
      <p:ext uri="{BB962C8B-B14F-4D97-AF65-F5344CB8AC3E}">
        <p14:creationId xmlns:p14="http://schemas.microsoft.com/office/powerpoint/2010/main" val="1551537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067800" cy="6857999"/>
          </a:xfrm>
        </p:spPr>
        <p:txBody>
          <a:bodyPr>
            <a:normAutofit/>
          </a:bodyPr>
          <a:lstStyle/>
          <a:p>
            <a:r>
              <a:rPr lang="en-US" sz="2800" b="1" dirty="0"/>
              <a:t>Risk factors for DM:</a:t>
            </a:r>
            <a:r>
              <a:rPr lang="en-US" sz="2800" dirty="0"/>
              <a:t/>
            </a:r>
            <a:br>
              <a:rPr lang="en-US" sz="2800" dirty="0"/>
            </a:br>
            <a:r>
              <a:rPr lang="en-US" sz="2800" dirty="0"/>
              <a:t>Family history of DM.</a:t>
            </a:r>
            <a:br>
              <a:rPr lang="en-US" sz="2800" dirty="0"/>
            </a:br>
            <a:r>
              <a:rPr lang="en-US" sz="2800" dirty="0"/>
              <a:t>More diet.</a:t>
            </a:r>
            <a:br>
              <a:rPr lang="en-US" sz="2800" dirty="0"/>
            </a:br>
            <a:r>
              <a:rPr lang="en-US" sz="2800" dirty="0"/>
              <a:t>Less physical activity i.e. sedentary lifestyle.</a:t>
            </a:r>
            <a:br>
              <a:rPr lang="en-US" sz="2800" dirty="0"/>
            </a:br>
            <a:r>
              <a:rPr lang="en-US" sz="2800" dirty="0"/>
              <a:t>Obesity.</a:t>
            </a:r>
            <a:br>
              <a:rPr lang="en-US" sz="2800" dirty="0"/>
            </a:br>
            <a:r>
              <a:rPr lang="en-US" sz="2800" dirty="0"/>
              <a:t>Heart disease, </a:t>
            </a:r>
            <a:r>
              <a:rPr lang="en-US" sz="2800" dirty="0" err="1"/>
              <a:t>valvular</a:t>
            </a:r>
            <a:r>
              <a:rPr lang="en-US" sz="2800" dirty="0"/>
              <a:t> disease.</a:t>
            </a:r>
            <a:br>
              <a:rPr lang="en-US" sz="2800" dirty="0"/>
            </a:br>
            <a:r>
              <a:rPr lang="en-US" sz="2800" dirty="0"/>
              <a:t>Age group 40 years and above.</a:t>
            </a:r>
            <a:br>
              <a:rPr lang="en-US" sz="2800" dirty="0"/>
            </a:br>
            <a:r>
              <a:rPr lang="en-US" sz="2800" dirty="0"/>
              <a:t>Cataract in relatively early age.</a:t>
            </a:r>
            <a:br>
              <a:rPr lang="en-US" sz="2800" dirty="0"/>
            </a:br>
            <a:r>
              <a:rPr lang="en-US" sz="2800" dirty="0"/>
              <a:t>Repeated infection, malnutrition in early age.</a:t>
            </a:r>
            <a:br>
              <a:rPr lang="en-US" sz="2800" dirty="0"/>
            </a:br>
            <a:r>
              <a:rPr lang="en-US" sz="2800" dirty="0"/>
              <a:t>Low socioeconomic condition.</a:t>
            </a:r>
            <a:br>
              <a:rPr lang="en-US" sz="2800" dirty="0"/>
            </a:br>
            <a:r>
              <a:rPr lang="en-US" sz="2800" dirty="0"/>
              <a:t>Genetic syndrome: Down syndrome, Turner’s syndrome, and </a:t>
            </a:r>
            <a:r>
              <a:rPr lang="en-US" sz="2800" dirty="0" err="1"/>
              <a:t>Klinefelter</a:t>
            </a:r>
            <a:r>
              <a:rPr lang="en-US" sz="2800" dirty="0"/>
              <a:t>’, syndrome. </a:t>
            </a:r>
          </a:p>
        </p:txBody>
      </p:sp>
    </p:spTree>
    <p:extLst>
      <p:ext uri="{BB962C8B-B14F-4D97-AF65-F5344CB8AC3E}">
        <p14:creationId xmlns:p14="http://schemas.microsoft.com/office/powerpoint/2010/main" val="1117439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705599"/>
          </a:xfrm>
        </p:spPr>
        <p:txBody>
          <a:bodyPr>
            <a:normAutofit fontScale="90000"/>
          </a:bodyPr>
          <a:lstStyle/>
          <a:p>
            <a:r>
              <a:rPr lang="en-US" sz="2800" b="1" u="sng" dirty="0"/>
              <a:t>Prevention and care of diabetes mellitus:</a:t>
            </a:r>
            <a:r>
              <a:rPr lang="en-US" sz="2800" dirty="0"/>
              <a:t/>
            </a:r>
            <a:br>
              <a:rPr lang="en-US" sz="2800" dirty="0"/>
            </a:br>
            <a:r>
              <a:rPr lang="en-US" sz="2800" b="1" u="sng" dirty="0"/>
              <a:t>Primary prevention:</a:t>
            </a:r>
            <a:r>
              <a:rPr lang="en-US" sz="2800" dirty="0"/>
              <a:t/>
            </a:r>
            <a:br>
              <a:rPr lang="en-US" sz="2800" dirty="0"/>
            </a:br>
            <a:r>
              <a:rPr lang="en-US" sz="2800" b="1" u="sng" dirty="0"/>
              <a:t>Population strategy:</a:t>
            </a:r>
            <a:r>
              <a:rPr lang="en-US" sz="2800" dirty="0"/>
              <a:t/>
            </a:r>
            <a:br>
              <a:rPr lang="en-US" sz="2800" dirty="0"/>
            </a:br>
            <a:r>
              <a:rPr lang="en-US" sz="2800" dirty="0"/>
              <a:t>Primordial prevention of emergence of risk factors in countries in which they have not yet appeared.</a:t>
            </a:r>
            <a:br>
              <a:rPr lang="en-US" sz="2800" dirty="0"/>
            </a:br>
            <a:r>
              <a:rPr lang="en-US" sz="2800" dirty="0"/>
              <a:t>Maintenance of normal body weight through adoption of healthy nutritional habits and physical exercise.</a:t>
            </a:r>
            <a:br>
              <a:rPr lang="en-US" sz="2800" dirty="0"/>
            </a:br>
            <a:r>
              <a:rPr lang="en-US" sz="2800" dirty="0"/>
              <a:t>The nutritional habits include an adequate protein intake, a high intake of dietary fiber and avoidance of sweet foods.</a:t>
            </a:r>
            <a:br>
              <a:rPr lang="en-US" sz="2800" dirty="0"/>
            </a:br>
            <a:r>
              <a:rPr lang="en-US" sz="2800" dirty="0"/>
              <a:t>Elimination of protein deficiency and food toxins.</a:t>
            </a:r>
            <a:br>
              <a:rPr lang="en-US" sz="2800" dirty="0"/>
            </a:br>
            <a:r>
              <a:rPr lang="en-US" sz="2800" dirty="0"/>
              <a:t> </a:t>
            </a:r>
            <a:br>
              <a:rPr lang="en-US" sz="2800" dirty="0"/>
            </a:br>
            <a:r>
              <a:rPr lang="en-US" sz="2800" b="1" u="sng" dirty="0"/>
              <a:t>High-risk strategy:</a:t>
            </a:r>
            <a:r>
              <a:rPr lang="en-US" sz="2800" dirty="0"/>
              <a:t/>
            </a:r>
            <a:br>
              <a:rPr lang="en-US" sz="2800" dirty="0"/>
            </a:br>
            <a:r>
              <a:rPr lang="en-US" sz="2800" dirty="0"/>
              <a:t>Avoidance of sedentary life-style, over-nutrition and obesity.</a:t>
            </a:r>
            <a:br>
              <a:rPr lang="en-US" sz="2800" dirty="0"/>
            </a:br>
            <a:r>
              <a:rPr lang="en-US" sz="2800" dirty="0"/>
              <a:t>Avoidance of alcohol.</a:t>
            </a:r>
            <a:br>
              <a:rPr lang="en-US" sz="2800" dirty="0"/>
            </a:br>
            <a:r>
              <a:rPr lang="en-US" sz="2800" dirty="0"/>
              <a:t>Avoidance of </a:t>
            </a:r>
            <a:r>
              <a:rPr lang="en-US" sz="2800" dirty="0" err="1"/>
              <a:t>diabetogenic</a:t>
            </a:r>
            <a:r>
              <a:rPr lang="en-US" sz="2800" dirty="0"/>
              <a:t> drugs such as oral contraceptive.</a:t>
            </a:r>
            <a:br>
              <a:rPr lang="en-US" sz="2800" dirty="0"/>
            </a:br>
            <a:r>
              <a:rPr lang="en-US" sz="2800" dirty="0"/>
              <a:t>Reduction of factors that promote atherosclerosis e.g. smoking high blood pressure, elevated cholesterol and high triglyceride levels.</a:t>
            </a:r>
            <a:br>
              <a:rPr lang="en-US" sz="2800" dirty="0"/>
            </a:br>
            <a:endParaRPr lang="en-US" sz="2800" dirty="0"/>
          </a:p>
        </p:txBody>
      </p:sp>
    </p:spTree>
    <p:extLst>
      <p:ext uri="{BB962C8B-B14F-4D97-AF65-F5344CB8AC3E}">
        <p14:creationId xmlns:p14="http://schemas.microsoft.com/office/powerpoint/2010/main" val="1769518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7999"/>
          </a:xfrm>
        </p:spPr>
        <p:txBody>
          <a:bodyPr>
            <a:normAutofit fontScale="90000"/>
          </a:bodyPr>
          <a:lstStyle/>
          <a:p>
            <a:pPr lvl="0"/>
            <a:r>
              <a:rPr lang="en-US" sz="2800" b="1" u="sng" dirty="0"/>
              <a:t>Secondary prevention:</a:t>
            </a:r>
            <a:r>
              <a:rPr lang="en-US" sz="2800" dirty="0"/>
              <a:t/>
            </a:r>
            <a:br>
              <a:rPr lang="en-US" sz="2800" dirty="0"/>
            </a:br>
            <a:r>
              <a:rPr lang="en-US" sz="2800" dirty="0"/>
              <a:t>Adequate treatment of diabetes mellitus.</a:t>
            </a:r>
            <a:br>
              <a:rPr lang="en-US" sz="2800" dirty="0"/>
            </a:br>
            <a:r>
              <a:rPr lang="en-US" sz="2800" dirty="0"/>
              <a:t>Routine Checkup of blood sugar, urine for protein and ketone bodies, blood pressure, visual acuity and weight should be done periodically. </a:t>
            </a:r>
            <a:br>
              <a:rPr lang="en-US" sz="2800" dirty="0"/>
            </a:br>
            <a:r>
              <a:rPr lang="en-US" sz="2800" dirty="0"/>
              <a:t>There should be and estimation of glycosylated </a:t>
            </a:r>
            <a:r>
              <a:rPr lang="en-US" sz="2800" dirty="0" err="1"/>
              <a:t>haemoglobin</a:t>
            </a:r>
            <a:r>
              <a:rPr lang="en-US" sz="2800" dirty="0"/>
              <a:t> at half-yearly intervals.</a:t>
            </a:r>
            <a:br>
              <a:rPr lang="en-US" sz="2800" dirty="0"/>
            </a:br>
            <a:r>
              <a:rPr lang="en-US" sz="2800" dirty="0"/>
              <a:t>Self-care i.e. the diabetic should take a major responsibility for his own care with medical guidance.</a:t>
            </a:r>
            <a:br>
              <a:rPr lang="en-US" sz="2800" dirty="0"/>
            </a:br>
            <a:r>
              <a:rPr lang="en-US" sz="2800" dirty="0"/>
              <a:t>Home blood glucose monitoring.</a:t>
            </a:r>
            <a:br>
              <a:rPr lang="en-US" sz="2800" dirty="0"/>
            </a:br>
            <a:r>
              <a:rPr lang="en-US" sz="2800" b="1" dirty="0"/>
              <a:t> </a:t>
            </a:r>
            <a:r>
              <a:rPr lang="en-US" sz="2800" dirty="0"/>
              <a:t/>
            </a:r>
            <a:br>
              <a:rPr lang="en-US" sz="2800" dirty="0"/>
            </a:br>
            <a:r>
              <a:rPr lang="en-US" sz="2800" b="1" u="sng"/>
              <a:t>Tertiary prevention:</a:t>
            </a:r>
            <a:r>
              <a:rPr lang="en-US" sz="2800"/>
              <a:t/>
            </a:r>
            <a:br>
              <a:rPr lang="en-US" sz="2800"/>
            </a:br>
            <a:r>
              <a:rPr lang="en-US" sz="2800"/>
              <a:t>Organization of specialized clinics (diabetic clinics) and units for detection and management of complications of diabetes such as blindness, kidney failure, coronary thrombosis, gangrene of lower extremities etc.</a:t>
            </a:r>
            <a:br>
              <a:rPr lang="en-US" sz="2800"/>
            </a:br>
            <a:endParaRPr lang="en-US" sz="2800" dirty="0"/>
          </a:p>
        </p:txBody>
      </p:sp>
    </p:spTree>
    <p:extLst>
      <p:ext uri="{BB962C8B-B14F-4D97-AF65-F5344CB8AC3E}">
        <p14:creationId xmlns:p14="http://schemas.microsoft.com/office/powerpoint/2010/main" val="2337957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8382000" cy="6705599"/>
          </a:xfrm>
        </p:spPr>
        <p:txBody>
          <a:bodyPr>
            <a:normAutofit/>
          </a:bodyPr>
          <a:lstStyle/>
          <a:p>
            <a:r>
              <a:rPr lang="en-US" sz="2800" b="1" u="sng" dirty="0"/>
              <a:t>Preventive Measures of CHD:</a:t>
            </a:r>
            <a:r>
              <a:rPr lang="en-US" sz="2800" dirty="0"/>
              <a:t> For the prevention of CHD. An expert committee of WHO recommended the following strategies – </a:t>
            </a:r>
            <a:br>
              <a:rPr lang="en-US" sz="2800" dirty="0"/>
            </a:br>
            <a:r>
              <a:rPr lang="en-US" sz="2800" b="1" u="sng" dirty="0"/>
              <a:t>Primary prevention:</a:t>
            </a:r>
            <a:r>
              <a:rPr lang="en-US" sz="2800" dirty="0"/>
              <a:t> It involves application of measures to modify the risk factors in the absence of clinical manifestation of the disease. Primary prevention includes – </a:t>
            </a:r>
            <a:br>
              <a:rPr lang="en-US" sz="2800" dirty="0"/>
            </a:br>
            <a:endParaRPr lang="en-US" sz="2800" dirty="0"/>
          </a:p>
        </p:txBody>
      </p:sp>
    </p:spTree>
    <p:extLst>
      <p:ext uri="{BB962C8B-B14F-4D97-AF65-F5344CB8AC3E}">
        <p14:creationId xmlns:p14="http://schemas.microsoft.com/office/powerpoint/2010/main" val="3891235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610600" cy="6400799"/>
          </a:xfrm>
        </p:spPr>
        <p:txBody>
          <a:bodyPr>
            <a:normAutofit/>
          </a:bodyPr>
          <a:lstStyle/>
          <a:p>
            <a:pPr lvl="0"/>
            <a:r>
              <a:rPr lang="en-US" sz="2800" b="1" u="sng" dirty="0"/>
              <a:t>Population strategy:</a:t>
            </a:r>
            <a:r>
              <a:rPr lang="en-US" sz="2800" dirty="0"/>
              <a:t/>
            </a:r>
            <a:br>
              <a:rPr lang="en-US" sz="2800" dirty="0"/>
            </a:br>
            <a:r>
              <a:rPr lang="en-US" sz="2800" b="1" u="sng" dirty="0"/>
              <a:t>Prevention in whole populations:</a:t>
            </a:r>
            <a:r>
              <a:rPr lang="en-US" sz="2800" dirty="0"/>
              <a:t> This strategy should be based on mass approach strategy centers round the following key areas:</a:t>
            </a:r>
            <a:br>
              <a:rPr lang="en-US" sz="2800" dirty="0"/>
            </a:br>
            <a:r>
              <a:rPr lang="en-US" sz="2800" b="1" u="sng" dirty="0"/>
              <a:t>Dietary changes:</a:t>
            </a:r>
            <a:r>
              <a:rPr lang="en-US" sz="2800" dirty="0"/>
              <a:t/>
            </a:r>
            <a:br>
              <a:rPr lang="en-US" sz="2800" dirty="0"/>
            </a:br>
            <a:r>
              <a:rPr lang="en-US" sz="2800" dirty="0"/>
              <a:t>Reduction of fat intake</a:t>
            </a:r>
            <a:br>
              <a:rPr lang="en-US" sz="2800" dirty="0"/>
            </a:br>
            <a:r>
              <a:rPr lang="en-US" sz="2800" dirty="0"/>
              <a:t>Limitation of saturated fat intake</a:t>
            </a:r>
            <a:br>
              <a:rPr lang="en-US" sz="2800" dirty="0"/>
            </a:br>
            <a:r>
              <a:rPr lang="en-US" sz="2800" dirty="0"/>
              <a:t>Reduction of cholesterol below 100 mg per 1000k </a:t>
            </a:r>
            <a:r>
              <a:rPr lang="en-US" sz="2800" dirty="0" err="1"/>
              <a:t>cal</a:t>
            </a:r>
            <a:r>
              <a:rPr lang="en-US" sz="2800" dirty="0"/>
              <a:t> per day.</a:t>
            </a:r>
            <a:br>
              <a:rPr lang="en-US" sz="2800" dirty="0"/>
            </a:br>
            <a:r>
              <a:rPr lang="en-US" sz="2800" dirty="0"/>
              <a:t>Complex CHO intake</a:t>
            </a:r>
            <a:br>
              <a:rPr lang="en-US" sz="2800" dirty="0"/>
            </a:br>
            <a:r>
              <a:rPr lang="en-US" sz="2800" dirty="0"/>
              <a:t>Avoidance of Alcohol</a:t>
            </a:r>
            <a:br>
              <a:rPr lang="en-US" sz="2800" dirty="0"/>
            </a:br>
            <a:endParaRPr lang="en-US" sz="2800" dirty="0"/>
          </a:p>
        </p:txBody>
      </p:sp>
    </p:spTree>
    <p:extLst>
      <p:ext uri="{BB962C8B-B14F-4D97-AF65-F5344CB8AC3E}">
        <p14:creationId xmlns:p14="http://schemas.microsoft.com/office/powerpoint/2010/main" val="3972928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1"/>
            <a:ext cx="8534400" cy="5410200"/>
          </a:xfrm>
        </p:spPr>
        <p:txBody>
          <a:bodyPr>
            <a:noAutofit/>
          </a:bodyPr>
          <a:lstStyle/>
          <a:p>
            <a:pPr lvl="0"/>
            <a:r>
              <a:rPr lang="en-US" sz="2800" b="1" u="sng" dirty="0"/>
              <a:t>Prevention of smoking :</a:t>
            </a:r>
            <a:r>
              <a:rPr lang="en-US" sz="2800" b="1" dirty="0"/>
              <a:t> </a:t>
            </a:r>
            <a:r>
              <a:rPr lang="en-US" sz="2800" dirty="0"/>
              <a:t>by – </a:t>
            </a:r>
            <a:br>
              <a:rPr lang="en-US" sz="2800" dirty="0"/>
            </a:br>
            <a:r>
              <a:rPr lang="en-US" sz="2800" dirty="0"/>
              <a:t>Encouraging </a:t>
            </a:r>
            <a:br>
              <a:rPr lang="en-US" sz="2800" dirty="0"/>
            </a:br>
            <a:r>
              <a:rPr lang="en-US" sz="2800" dirty="0"/>
              <a:t>Effective information to the whole population.</a:t>
            </a:r>
            <a:br>
              <a:rPr lang="en-US" sz="2800" dirty="0"/>
            </a:br>
            <a:r>
              <a:rPr lang="en-US" sz="2800" dirty="0"/>
              <a:t>Health education</a:t>
            </a:r>
            <a:br>
              <a:rPr lang="en-US" sz="2800" dirty="0"/>
            </a:br>
            <a:r>
              <a:rPr lang="en-US" sz="2800" dirty="0"/>
              <a:t>Fiscal measures</a:t>
            </a:r>
            <a:br>
              <a:rPr lang="en-US" sz="2800" dirty="0"/>
            </a:br>
            <a:r>
              <a:rPr lang="en-US" sz="2800" dirty="0"/>
              <a:t>Legislation</a:t>
            </a:r>
            <a:br>
              <a:rPr lang="en-US" sz="2800" dirty="0"/>
            </a:br>
            <a:r>
              <a:rPr lang="en-US" sz="2800" dirty="0"/>
              <a:t>Maintenance blood pressure within normal values in respect of age of sex.</a:t>
            </a:r>
            <a:br>
              <a:rPr lang="en-US" sz="2800" dirty="0"/>
            </a:br>
            <a:r>
              <a:rPr lang="en-US" sz="2800" dirty="0"/>
              <a:t>Regular physical activity.</a:t>
            </a:r>
            <a:br>
              <a:rPr lang="en-US" sz="2800" dirty="0"/>
            </a:br>
            <a:endParaRPr lang="en-US" sz="2800" dirty="0"/>
          </a:p>
        </p:txBody>
      </p:sp>
    </p:spTree>
    <p:extLst>
      <p:ext uri="{BB962C8B-B14F-4D97-AF65-F5344CB8AC3E}">
        <p14:creationId xmlns:p14="http://schemas.microsoft.com/office/powerpoint/2010/main" val="3880771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8991600" cy="6705599"/>
          </a:xfrm>
        </p:spPr>
        <p:txBody>
          <a:bodyPr>
            <a:noAutofit/>
          </a:bodyPr>
          <a:lstStyle/>
          <a:p>
            <a:pPr lvl="0"/>
            <a:r>
              <a:rPr lang="en-US" sz="2800" dirty="0"/>
              <a:t>Primordial prevention in whole population: It involves prevention the emergence &amp; spread of CHD risk factors &amp; life styles that have not yet appeared or become endemic.</a:t>
            </a:r>
            <a:br>
              <a:rPr lang="en-US" sz="2800" dirty="0"/>
            </a:br>
            <a:r>
              <a:rPr lang="en-US" sz="2800" b="1" u="sng" dirty="0"/>
              <a:t>High risk strategy:</a:t>
            </a:r>
            <a:r>
              <a:rPr lang="en-US" sz="2800" dirty="0"/>
              <a:t/>
            </a:r>
            <a:br>
              <a:rPr lang="en-US" sz="2800" dirty="0"/>
            </a:br>
            <a:r>
              <a:rPr lang="en-US" sz="2800" dirty="0"/>
              <a:t>Identify the risk by estimation of serum cholesterol.</a:t>
            </a:r>
            <a:br>
              <a:rPr lang="en-US" sz="2800" dirty="0"/>
            </a:br>
            <a:r>
              <a:rPr lang="en-US" sz="2800" dirty="0"/>
              <a:t>Specific advice e.g. treatment of HTN, avoidance of smoking.</a:t>
            </a:r>
            <a:br>
              <a:rPr lang="en-US" sz="2800" dirty="0"/>
            </a:br>
            <a:r>
              <a:rPr lang="en-US" sz="2800" dirty="0"/>
              <a:t> </a:t>
            </a:r>
            <a:br>
              <a:rPr lang="en-US" sz="2800" dirty="0"/>
            </a:br>
            <a:r>
              <a:rPr lang="en-US" sz="2800" dirty="0"/>
              <a:t>Secondary prevention: It involves measures put into practice after the disease has been apparent so as to prevent recurrence, delay progress &amp; effectively hinder complications. It involves – </a:t>
            </a:r>
            <a:br>
              <a:rPr lang="en-US" sz="2800" dirty="0"/>
            </a:br>
            <a:r>
              <a:rPr lang="en-US" sz="2800" dirty="0"/>
              <a:t>Cessation of smoking.</a:t>
            </a:r>
            <a:br>
              <a:rPr lang="en-US" sz="2800" dirty="0"/>
            </a:br>
            <a:r>
              <a:rPr lang="en-US" sz="2800" dirty="0"/>
              <a:t>Control of HTN &amp; diabetes.</a:t>
            </a:r>
            <a:br>
              <a:rPr lang="en-US" sz="2800" dirty="0"/>
            </a:br>
            <a:r>
              <a:rPr lang="en-US" sz="2800" dirty="0"/>
              <a:t>Healthy nutrition</a:t>
            </a:r>
            <a:br>
              <a:rPr lang="en-US" sz="2800" dirty="0"/>
            </a:br>
            <a:r>
              <a:rPr lang="en-US" sz="2800" dirty="0"/>
              <a:t>Exercise promotion</a:t>
            </a:r>
          </a:p>
        </p:txBody>
      </p:sp>
    </p:spTree>
    <p:extLst>
      <p:ext uri="{BB962C8B-B14F-4D97-AF65-F5344CB8AC3E}">
        <p14:creationId xmlns:p14="http://schemas.microsoft.com/office/powerpoint/2010/main" val="3373918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705599"/>
          </a:xfrm>
        </p:spPr>
        <p:txBody>
          <a:bodyPr>
            <a:normAutofit/>
          </a:bodyPr>
          <a:lstStyle/>
          <a:p>
            <a:pPr lvl="0"/>
            <a:r>
              <a:rPr lang="en-US" sz="2800" b="1" dirty="0"/>
              <a:t>Clinical trial with – </a:t>
            </a:r>
            <a:r>
              <a:rPr lang="en-US" sz="2800" dirty="0"/>
              <a:t/>
            </a:r>
            <a:br>
              <a:rPr lang="en-US" sz="2800" dirty="0"/>
            </a:br>
            <a:r>
              <a:rPr lang="en-US" sz="2800" dirty="0"/>
              <a:t>Beta Blockers</a:t>
            </a:r>
            <a:br>
              <a:rPr lang="en-US" sz="2800" dirty="0"/>
            </a:br>
            <a:r>
              <a:rPr lang="en-US" sz="2800" dirty="0"/>
              <a:t>Anticoagulants </a:t>
            </a:r>
            <a:br>
              <a:rPr lang="en-US" sz="2800" dirty="0"/>
            </a:br>
            <a:r>
              <a:rPr lang="en-US" sz="2800" dirty="0"/>
              <a:t>Lipid lowering agent (</a:t>
            </a:r>
            <a:r>
              <a:rPr lang="en-US" sz="2800" dirty="0" err="1"/>
              <a:t>clofibrate</a:t>
            </a:r>
            <a:r>
              <a:rPr lang="en-US" sz="2800" dirty="0"/>
              <a:t>)</a:t>
            </a:r>
            <a:br>
              <a:rPr lang="en-US" sz="2800" dirty="0"/>
            </a:br>
            <a:r>
              <a:rPr lang="en-US" sz="2800" dirty="0" err="1"/>
              <a:t>Anit</a:t>
            </a:r>
            <a:r>
              <a:rPr lang="en-US" sz="2800" dirty="0"/>
              <a:t>-thrombotic agent (aspirin).</a:t>
            </a:r>
            <a:br>
              <a:rPr lang="en-US" sz="2800" dirty="0"/>
            </a:br>
            <a:r>
              <a:rPr lang="en-US" sz="2800" dirty="0"/>
              <a:t> </a:t>
            </a:r>
            <a:br>
              <a:rPr lang="en-US" sz="2800" dirty="0"/>
            </a:br>
            <a:r>
              <a:rPr lang="en-US" sz="2800" b="1" u="sng" dirty="0"/>
              <a:t>Hypertension</a:t>
            </a:r>
            <a:r>
              <a:rPr lang="en-US" sz="2800" dirty="0"/>
              <a:t>: Hypertension is defined as persistently raised systolic blood pressure of 140 mmHg or greater and diastolic blood pressure of 90 mmHg or greater in subjects who are not taking antihypertensive medication.</a:t>
            </a:r>
            <a:br>
              <a:rPr lang="en-US" sz="2800" dirty="0"/>
            </a:br>
            <a:r>
              <a:rPr lang="en-US" sz="2800" dirty="0"/>
              <a:t>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2127863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915400" cy="6705600"/>
          </a:xfrm>
        </p:spPr>
        <p:txBody>
          <a:bodyPr>
            <a:noAutofit/>
          </a:bodyPr>
          <a:lstStyle/>
          <a:p>
            <a:r>
              <a:rPr lang="en-US" sz="2800" b="1" u="sng" dirty="0"/>
              <a:t>Classification of hypertension:</a:t>
            </a:r>
            <a:r>
              <a:rPr lang="en-US" sz="2800" dirty="0"/>
              <a:t/>
            </a:r>
            <a:br>
              <a:rPr lang="en-US" sz="2800" dirty="0"/>
            </a:br>
            <a:r>
              <a:rPr lang="en-US" sz="2800" b="1" u="sng" dirty="0"/>
              <a:t>Primary / idiopathic/ essential hypertension:</a:t>
            </a:r>
            <a:r>
              <a:rPr lang="en-US" sz="2800" dirty="0"/>
              <a:t> No specific underlying cause id known and comprises more than 90% of all hypertensive patients.</a:t>
            </a:r>
            <a:br>
              <a:rPr lang="en-US" sz="2800" dirty="0"/>
            </a:br>
            <a:r>
              <a:rPr lang="en-US" sz="2800" b="1" u="sng" dirty="0"/>
              <a:t>Secondary hypertension:</a:t>
            </a:r>
            <a:r>
              <a:rPr lang="en-US" sz="2800" dirty="0"/>
              <a:t> underlying cause of secondary hypertension are – </a:t>
            </a:r>
            <a:br>
              <a:rPr lang="en-US" sz="2800" dirty="0"/>
            </a:br>
            <a:r>
              <a:rPr lang="en-US" sz="2800" b="1" dirty="0"/>
              <a:t> </a:t>
            </a:r>
            <a:r>
              <a:rPr lang="en-US" sz="2800" dirty="0"/>
              <a:t/>
            </a:r>
            <a:br>
              <a:rPr lang="en-US" sz="2800" dirty="0"/>
            </a:br>
            <a:r>
              <a:rPr lang="en-US" sz="2800" dirty="0"/>
              <a:t> </a:t>
            </a:r>
            <a:br>
              <a:rPr lang="en-US" sz="2800" dirty="0"/>
            </a:br>
            <a:r>
              <a:rPr lang="en-US" sz="2800" b="1" dirty="0"/>
              <a:t>Renal disease:</a:t>
            </a:r>
            <a:r>
              <a:rPr lang="en-US" sz="2800" dirty="0"/>
              <a:t/>
            </a:r>
            <a:br>
              <a:rPr lang="en-US" sz="2800" dirty="0"/>
            </a:br>
            <a:r>
              <a:rPr lang="en-US" sz="2800" dirty="0"/>
              <a:t>Acute and chronic glomerulonephritis.</a:t>
            </a:r>
            <a:br>
              <a:rPr lang="en-US" sz="2800" dirty="0"/>
            </a:br>
            <a:r>
              <a:rPr lang="en-US" sz="2800" dirty="0"/>
              <a:t>Pyelonephritis.</a:t>
            </a:r>
            <a:br>
              <a:rPr lang="en-US" sz="2800" dirty="0"/>
            </a:br>
            <a:r>
              <a:rPr lang="en-US" sz="2800" dirty="0"/>
              <a:t>Renal vascular disease.</a:t>
            </a:r>
            <a:br>
              <a:rPr lang="en-US" sz="2800" dirty="0"/>
            </a:br>
            <a:r>
              <a:rPr lang="en-US" sz="2800" dirty="0"/>
              <a:t>Polycystic kidney disease</a:t>
            </a:r>
          </a:p>
        </p:txBody>
      </p:sp>
    </p:spTree>
    <p:extLst>
      <p:ext uri="{BB962C8B-B14F-4D97-AF65-F5344CB8AC3E}">
        <p14:creationId xmlns:p14="http://schemas.microsoft.com/office/powerpoint/2010/main" val="2310893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372600" cy="6857999"/>
          </a:xfrm>
        </p:spPr>
        <p:txBody>
          <a:bodyPr>
            <a:noAutofit/>
          </a:bodyPr>
          <a:lstStyle/>
          <a:p>
            <a:pPr lvl="0"/>
            <a:r>
              <a:rPr lang="en-US" sz="2800" b="1" dirty="0"/>
              <a:t>Endocrine disease:</a:t>
            </a:r>
            <a:r>
              <a:rPr lang="en-US" sz="2800" dirty="0"/>
              <a:t/>
            </a:r>
            <a:br>
              <a:rPr lang="en-US" sz="2800" dirty="0"/>
            </a:br>
            <a:r>
              <a:rPr lang="en-US" sz="2800" dirty="0" err="1"/>
              <a:t>Phaeochromocytoma</a:t>
            </a:r>
            <a:r>
              <a:rPr lang="en-US" sz="2800" dirty="0"/>
              <a:t>.</a:t>
            </a:r>
            <a:br>
              <a:rPr lang="en-US" sz="2800" dirty="0"/>
            </a:br>
            <a:r>
              <a:rPr lang="en-US" sz="2800" dirty="0"/>
              <a:t>Cushing’s syndrome.</a:t>
            </a:r>
            <a:br>
              <a:rPr lang="en-US" sz="2800" dirty="0"/>
            </a:br>
            <a:r>
              <a:rPr lang="en-US" sz="2800" dirty="0"/>
              <a:t>Conn’s syndrome.</a:t>
            </a:r>
            <a:br>
              <a:rPr lang="en-US" sz="2800" dirty="0"/>
            </a:br>
            <a:r>
              <a:rPr lang="en-US" sz="2800" dirty="0"/>
              <a:t>Hyperparathyroidism </a:t>
            </a:r>
            <a:br>
              <a:rPr lang="en-US" sz="2800" dirty="0"/>
            </a:br>
            <a:r>
              <a:rPr lang="en-US" sz="2800" dirty="0"/>
              <a:t>Acromegaly.</a:t>
            </a:r>
            <a:br>
              <a:rPr lang="en-US" sz="2800" dirty="0"/>
            </a:br>
            <a:r>
              <a:rPr lang="en-US" sz="2800" dirty="0"/>
              <a:t>Primary hypothyroidism.</a:t>
            </a:r>
            <a:br>
              <a:rPr lang="en-US" sz="2800" dirty="0"/>
            </a:br>
            <a:r>
              <a:rPr lang="en-US" sz="2800" dirty="0"/>
              <a:t>Thyrotoxicosis.</a:t>
            </a:r>
            <a:br>
              <a:rPr lang="en-US" sz="2800" dirty="0"/>
            </a:br>
            <a:r>
              <a:rPr lang="en-US" sz="2800" b="1" dirty="0" err="1"/>
              <a:t>Coarctation</a:t>
            </a:r>
            <a:r>
              <a:rPr lang="en-US" sz="2800" b="1" dirty="0"/>
              <a:t> of aorta.</a:t>
            </a:r>
            <a:r>
              <a:rPr lang="en-US" sz="2800" dirty="0"/>
              <a:t/>
            </a:r>
            <a:br>
              <a:rPr lang="en-US" sz="2800" dirty="0"/>
            </a:br>
            <a:r>
              <a:rPr lang="en-US" sz="2800" b="1" dirty="0"/>
              <a:t>Pregnancy.</a:t>
            </a:r>
            <a:r>
              <a:rPr lang="en-US" sz="2800" dirty="0"/>
              <a:t/>
            </a:r>
            <a:br>
              <a:rPr lang="en-US" sz="2800" dirty="0"/>
            </a:br>
            <a:r>
              <a:rPr lang="en-US" sz="2800" b="1" dirty="0" err="1"/>
              <a:t>Druge</a:t>
            </a:r>
            <a:r>
              <a:rPr lang="en-US" sz="2800" b="1" dirty="0"/>
              <a:t>:</a:t>
            </a:r>
            <a:r>
              <a:rPr lang="en-US" sz="2800" dirty="0"/>
              <a:t/>
            </a:r>
            <a:br>
              <a:rPr lang="en-US" sz="2800" dirty="0"/>
            </a:br>
            <a:r>
              <a:rPr lang="en-US" sz="2800" dirty="0" err="1"/>
              <a:t>Oestrogen</a:t>
            </a:r>
            <a:r>
              <a:rPr lang="en-US" sz="2800" dirty="0"/>
              <a:t> containing oral pill.</a:t>
            </a:r>
            <a:br>
              <a:rPr lang="en-US" sz="2800" dirty="0"/>
            </a:br>
            <a:r>
              <a:rPr lang="en-US" sz="2800" dirty="0"/>
              <a:t>Anabolic steroids</a:t>
            </a:r>
            <a:br>
              <a:rPr lang="en-US" sz="2800" dirty="0"/>
            </a:br>
            <a:r>
              <a:rPr lang="en-US" sz="2800" dirty="0"/>
              <a:t>NSAIDs.</a:t>
            </a:r>
            <a:br>
              <a:rPr lang="en-US" sz="2800" dirty="0"/>
            </a:br>
            <a:endParaRPr lang="en-US" sz="2800" dirty="0"/>
          </a:p>
        </p:txBody>
      </p:sp>
    </p:spTree>
    <p:extLst>
      <p:ext uri="{BB962C8B-B14F-4D97-AF65-F5344CB8AC3E}">
        <p14:creationId xmlns:p14="http://schemas.microsoft.com/office/powerpoint/2010/main" val="1627361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8077200" cy="6172200"/>
          </a:xfrm>
        </p:spPr>
        <p:txBody>
          <a:bodyPr>
            <a:normAutofit/>
          </a:bodyPr>
          <a:lstStyle/>
          <a:p>
            <a:r>
              <a:rPr lang="en-US" sz="2800" b="1" u="sng" dirty="0"/>
              <a:t>Risk factors for hypertension:</a:t>
            </a:r>
            <a:r>
              <a:rPr lang="en-US" sz="2800" dirty="0"/>
              <a:t/>
            </a:r>
            <a:br>
              <a:rPr lang="en-US" sz="2800" dirty="0"/>
            </a:br>
            <a:r>
              <a:rPr lang="en-US" sz="2800" b="1" u="sng" dirty="0"/>
              <a:t>Non-modifiable / fixed factors:</a:t>
            </a:r>
            <a:r>
              <a:rPr lang="en-US" sz="2800" dirty="0"/>
              <a:t/>
            </a:r>
            <a:br>
              <a:rPr lang="en-US" sz="2800" dirty="0"/>
            </a:br>
            <a:r>
              <a:rPr lang="en-US" sz="2800" b="1" u="sng" dirty="0"/>
              <a:t>Age:</a:t>
            </a:r>
            <a:r>
              <a:rPr lang="en-US" sz="2800" dirty="0"/>
              <a:t> blood pressure rises with age in both sexes.</a:t>
            </a:r>
            <a:br>
              <a:rPr lang="en-US" sz="2800" dirty="0"/>
            </a:br>
            <a:r>
              <a:rPr lang="en-US" sz="2800" b="1" u="sng" dirty="0"/>
              <a:t>Genetic factors: </a:t>
            </a:r>
            <a:r>
              <a:rPr lang="en-US" sz="2800" dirty="0"/>
              <a:t>The evidence of genetic factors is based on twin &amp; family studies the BP value of monozygotic are usually more than those of zygotic twins.</a:t>
            </a:r>
            <a:br>
              <a:rPr lang="en-US" sz="2800" dirty="0"/>
            </a:br>
            <a:r>
              <a:rPr lang="en-US" sz="2800" b="1" u="sng" dirty="0"/>
              <a:t>Family history:</a:t>
            </a:r>
            <a:r>
              <a:rPr lang="en-US" sz="2800" dirty="0"/>
              <a:t> Family studies confirmed that the children of normotensive parents have 3% possibility of developing HTN whereas this possibility is 45% in children of two hypertensive parents.</a:t>
            </a:r>
            <a:br>
              <a:rPr lang="en-US" sz="2800" dirty="0"/>
            </a:br>
            <a:endParaRPr lang="en-US" sz="2800" dirty="0"/>
          </a:p>
        </p:txBody>
      </p:sp>
    </p:spTree>
    <p:extLst>
      <p:ext uri="{BB962C8B-B14F-4D97-AF65-F5344CB8AC3E}">
        <p14:creationId xmlns:p14="http://schemas.microsoft.com/office/powerpoint/2010/main" val="3308924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166</Words>
  <Application>Microsoft Office PowerPoint</Application>
  <PresentationFormat>On-screen Show (4:3)</PresentationFormat>
  <Paragraphs>32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Risk factor for CHD:</vt:lpstr>
      <vt:lpstr>Preventive Measures of CHD: For the prevention of CHD. An expert committee of WHO recommended the following strategies –  Primary prevention: It involves application of measures to modify the risk factors in the absence of clinical manifestation of the disease. Primary prevention includes –  </vt:lpstr>
      <vt:lpstr>Population strategy: Prevention in whole populations: This strategy should be based on mass approach strategy centers round the following key areas: Dietary changes: Reduction of fat intake Limitation of saturated fat intake Reduction of cholesterol below 100 mg per 1000k cal per day. Complex CHO intake Avoidance of Alcohol </vt:lpstr>
      <vt:lpstr>Prevention of smoking : by –  Encouraging  Effective information to the whole population. Health education Fiscal measures Legislation Maintenance blood pressure within normal values in respect of age of sex. Regular physical activity. </vt:lpstr>
      <vt:lpstr>Primordial prevention in whole population: It involves prevention the emergence &amp; spread of CHD risk factors &amp; life styles that have not yet appeared or become endemic. High risk strategy: Identify the risk by estimation of serum cholesterol. Specific advice e.g. treatment of HTN, avoidance of smoking.   Secondary prevention: It involves measures put into practice after the disease has been apparent so as to prevent recurrence, delay progress &amp; effectively hinder complications. It involves –  Cessation of smoking. Control of HTN &amp; diabetes. Healthy nutrition Exercise promotion</vt:lpstr>
      <vt:lpstr>Clinical trial with –  Beta Blockers Anticoagulants  Lipid lowering agent (clofibrate) Anit-thrombotic agent (aspirin).   Hypertension: Hypertension is defined as persistently raised systolic blood pressure of 140 mmHg or greater and diastolic blood pressure of 90 mmHg or greater in subjects who are not taking antihypertensive medication.    </vt:lpstr>
      <vt:lpstr>Classification of hypertension: Primary / idiopathic/ essential hypertension: No specific underlying cause id known and comprises more than 90% of all hypertensive patients. Secondary hypertension: underlying cause of secondary hypertension are –      Renal disease: Acute and chronic glomerulonephritis. Pyelonephritis. Renal vascular disease. Polycystic kidney disease</vt:lpstr>
      <vt:lpstr>Endocrine disease: Phaeochromocytoma. Cushing’s syndrome. Conn’s syndrome. Hyperparathyroidism  Acromegaly. Primary hypothyroidism. Thyrotoxicosis. Coarctation of aorta. Pregnancy. Druge: Oestrogen containing oral pill. Anabolic steroids NSAIDs. </vt:lpstr>
      <vt:lpstr>Risk factors for hypertension: Non-modifiable / fixed factors: Age: blood pressure rises with age in both sexes. Genetic factors: The evidence of genetic factors is based on twin &amp; family studies the BP value of monozygotic are usually more than those of zygotic twins. Family history: Family studies confirmed that the children of normotensive parents have 3% possibility of developing HTN whereas this possibility is 45% in children of two hypertensive parents. </vt:lpstr>
      <vt:lpstr>Modifiable factors:  Obesity. Salt intake Saturated fat intake Alcohol taking ↓ Physical activity. Environmental stress. Other factors: OCP, noise, vibration, temperature, humidity. </vt:lpstr>
      <vt:lpstr>Prevention of HTN: Primary prevention: Population strategy: This involves a multifactorial approach, based on the following nonpharmacotherapeutic interventions- Nutrition Reduction of salt intake (less than 5 gm/day). Moderate fat intake Avoidance of alcohol. Restriction of energy intake appropriate to body needs. Weight reduction. Exercise promotion Behavioral changes. Health education. Self-care</vt:lpstr>
      <vt:lpstr>High risk strategy: Secondary prevention: Early case detection Treatment. Patient compliance.   Stroke:            Who defined stroke as “rapidly developed clinical signs of focal (or global) disturbance of cerebral function; lasting more than 24 hours or leading to death, with no apparent cause other than vascular origin”. </vt:lpstr>
      <vt:lpstr>Syndromes of stroke: Ischaemic Stroke: Lacunar infarct Carotid circulation obstruction Vertebrobasilar obstruction Haemorrhagic stroke: Spontaneous intracerebral haemorrhage Subarachnoid haemorrhage Intracranial aneurysm Arteriovenous malformations </vt:lpstr>
      <vt:lpstr>Control of stroke: Control of arterial hypertension Early detection and treatment of transient ischaemic attack(TIA). Control of diabetes. Elimination of smoking. Prevention and management of other risk factors. Treatment of acute stroke to control complications. Facilities for the long-term health personnel and of the public. Diabetes mellitus:   Diabetes mellitus is a clinical syndrome characterized by hyperglycaemia due to absolute (reduced insulin secretion) or relative (reduced insulin ction) dediciency of insulin. </vt:lpstr>
      <vt:lpstr>Clinical Classification of diabetes mellitus (WHO classification): Diabetes mellitus (DM). Insulin-dependent diabetes mellitus (IDDM, Type-1) Non-insulin dependent diabetes mellitus(NIDDM, Type-2). Malnutrition related diabetes mellitus (MRDM) Other types (secondary to pancreatic, hormonal, drug-induced, genetic and other abnormalities). Impaired glucose tolerance(IGT). Gestational diabetes mellitus(GDM).</vt:lpstr>
      <vt:lpstr>Risk factors for DM: Family history of DM. More diet. Less physical activity i.e. sedentary lifestyle. Obesity. Heart disease, valvular disease. Age group 40 years and above. Cataract in relatively early age. Repeated infection, malnutrition in early age. Low socioeconomic condition. Genetic syndrome: Down syndrome, Turner’s syndrome, and Klinefelter’, syndrome. </vt:lpstr>
      <vt:lpstr>Prevention and care of diabetes mellitus: Primary prevention: Population strategy: Primordial prevention of emergence of risk factors in countries in which they have not yet appeared. Maintenance of normal body weight through adoption of healthy nutritional habits and physical exercise. The nutritional habits include an adequate protein intake, a high intake of dietary fiber and avoidance of sweet foods. Elimination of protein deficiency and food toxins.   High-risk strategy: Avoidance of sedentary life-style, over-nutrition and obesity. Avoidance of alcohol. Avoidance of diabetogenic drugs such as oral contraceptive. Reduction of factors that promote atherosclerosis e.g. smoking high blood pressure, elevated cholesterol and high triglyceride levels. </vt:lpstr>
      <vt:lpstr>Secondary prevention: Adequate treatment of diabetes mellitus. Routine Checkup of blood sugar, urine for protein and ketone bodies, blood pressure, visual acuity and weight should be done periodically.  There should be and estimation of glycosylated haemoglobin at half-yearly intervals. Self-care i.e. the diabetic should take a major responsibility for his own care with medical guidance. Home blood glucose monitoring.   Tertiary prevention: Organization of specialized clinics (diabetic clinics) and units for detection and management of complications of diabetes such as blindness, kidney failure, coronary thrombosis, gangrene of lower extremities etc.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D-Doc</dc:creator>
  <cp:lastModifiedBy>D-Doc</cp:lastModifiedBy>
  <cp:revision>27</cp:revision>
  <dcterms:created xsi:type="dcterms:W3CDTF">2007-12-31T21:53:13Z</dcterms:created>
  <dcterms:modified xsi:type="dcterms:W3CDTF">2007-12-31T22:13:25Z</dcterms:modified>
</cp:coreProperties>
</file>