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9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8E50F-9D03-42F8-A2D3-85F83C3E0B30}" type="datetimeFigureOut">
              <a:rPr lang="en-US" smtClean="0"/>
              <a:pPr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6CC9-36EE-4095-BC24-12F01AE3C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3730426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SURVEY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cÖmec~e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©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mv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¯’¨‡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mev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welqKt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6.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Avcbvi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we‡q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KZ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eQi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eq‡m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n‡qwQj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?  &lt; 18   /    19-21/   22-24/    &gt;24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7.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Avcbvi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KZ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eQi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eq‡m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cÖ_g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mšÍvb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n‡qwQj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?  &lt; 18 /   19-21/   22-24/   &gt;24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8.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Avcwb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Rb¥wbqš¿q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c×wZ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e¨envi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K‡ib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?    K.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nu¨v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         L.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bv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9. hw`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K‡i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_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v‡Kb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Z‡e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ai‡bi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?  K.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Mf©wb‡ivaK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Lvevi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ewo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L.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KbWg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M.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Bb‡R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‡±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ej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N.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KcviwU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O.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bic­v›U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10. ¯’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vqx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c×wZ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bqvi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cwiKíbv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Av‡Q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bv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?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Av‡Q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/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bvB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0"/>
            <a:ext cx="91440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11.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cÖmec~e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©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cwiPh©vi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cÖ‡qvRbxqZv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m¤ú‡K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©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Avcwb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Rv‡bb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?      K.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nu¨v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         L.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bv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12. (hw` 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R‡b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_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v‡Kb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Z‡e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)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KLb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†_‡K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cÖmec~e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©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cwiPh©v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wb‡Z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nq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?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K.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Mf©aviY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Kivi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‡_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‡_                      L.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Mf©aviY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Kivi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c~‡e©     M.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Mf©aviY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†_‡K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ïi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“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K‡i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Wwjfvwi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ch©šÍ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N. 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Wwjfvwii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c‡i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13.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Avcwb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cÖmec~e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© ¯^v¯’¨‡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mev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wb‡q‡Qb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?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K. me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ev”Pvi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mgq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L. me©‡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kl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ev”Pvi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mgq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 M.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KL‡bv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bBwb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N.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AwbqwgZ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14.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Kgc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‡¶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KZevi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cÖmec~e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© ¯^v¯’¨‡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mev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wb‡Z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nq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?     K. 1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   L. 2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    M. 3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    N. 4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15.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Mf©Kvjxb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mg‡q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Avcwb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KZevi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GB ¯^v¯’¨‡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mev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wb‡qwQ‡jb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? (me©‡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kl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ev”Pvi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mgq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) K. 1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evi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L. 2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evi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 M. 3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evi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N. 4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evi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O.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KL‡bv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bv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16.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Avcwb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wK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Rv‡bb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GB ¯^v¯’¨‡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mev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†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Kv_vq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wb‡Z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nq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?</a:t>
            </a: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Dc‡Rjv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¯^v¯’¨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Kg‡c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­·                                       L. 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BDwbqb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Dc-¯^v¯’¨†K›`ª    </a:t>
            </a: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KwgDwbwU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wK¬wbK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    N.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cÖvB‡fU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wPwKrmK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      O.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wbR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evwo‡Z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cÖwk¶YcÖvß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avÎx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Øviv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cwiPh©v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endParaRPr lang="en-US" sz="3200" dirty="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17.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Mf©Kvjxb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mg‡q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Avcwb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GB ¯^v¯’¨‡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mev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Kv_vq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wb‡qwQ‡jb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?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Dc‡Rjv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¯^v¯’¨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Kg‡c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­·      L.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BDwbqb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Dc-¯^v¯’¨†K›`ª    M.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KwgDwbwU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wK¬wbK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N.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cÖvB‡fU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O.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wbR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evwo‡Z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cÖwk¶YcÖvß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avÎx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Øviv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cwiPh©v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P.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Ab¨vb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¨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18.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Avcbv‡K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GB ¯^v¯’¨‡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mev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†K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w`‡qwQj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?    K. Wv³vi               L.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c¨viv‡gwW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·                   M.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cÖwk¶cÖvß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avÎx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  N.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Ab¨vb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¨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19.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Avcwb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abyósKv‡ii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wUKv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wb‡qwQ‡jb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?    K.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nu¨v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         L.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bv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.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Ab¨vb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¨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20. hw`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wb‡q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_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v‡Kb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Z‡e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KLb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abyósKv‡ii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wUKv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wb‡q‡Qb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?</a:t>
            </a: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K. 15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eQi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eqm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†_‡K 5wU       L. 15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eQi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eqm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†_‡K 5wUi Kg       M.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cÖwZevi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Mf©avi‡Yi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mgq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2wU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K‡i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N.  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cÖwZevi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Mf©avi‡Yi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mgq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2wUi Kg O)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Ab¨vb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¨</a:t>
            </a: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21. †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Kvb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&amp;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j¶Y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¸‡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jv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Mf©eZx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gv‡q‡`i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Rb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¨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wec`RbK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Avcwb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wK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Rv‡bb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?</a:t>
            </a: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K. †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hvbxc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‡_ i³¶iY        L.cv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dz‡j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hvIqv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M.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wLuPzwb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N. †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Pv‡L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Suvcmv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†`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Lv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O.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gv_v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e¨_v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  P.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fxlY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R¡i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Q)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Ab¨vb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¨</a:t>
            </a: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22.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Avcwb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Mf©Kvjxb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mg‡q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wK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wK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RwUjZvq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f~MwQ‡jb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?</a:t>
            </a: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K. i³k~b¨Zv          L. D”Pi³Pvc           M.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SuywKc~Y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©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Mf©cvZ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    N.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AwZgvÎvq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ewg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0" y="1285860"/>
          <a:ext cx="7786743" cy="2243328"/>
        </p:xfrm>
        <a:graphic>
          <a:graphicData uri="http://schemas.openxmlformats.org/drawingml/2006/table">
            <a:tbl>
              <a:tblPr/>
              <a:tblGrid>
                <a:gridCol w="2595581"/>
                <a:gridCol w="2595581"/>
                <a:gridCol w="2595581"/>
              </a:tblGrid>
              <a:tr h="0"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latin typeface="SutonnyCMJ"/>
                          <a:ea typeface="Times New Roman"/>
                          <a:cs typeface="SutonnyMJ"/>
                        </a:rPr>
                        <a:t>mšÍvb</a:t>
                      </a:r>
                      <a:r>
                        <a:rPr lang="en-US" sz="3200" dirty="0">
                          <a:latin typeface="SutonnyCMJ"/>
                          <a:ea typeface="Times New Roman"/>
                          <a:cs typeface="SutonnyMJ"/>
                        </a:rPr>
                        <a:t> </a:t>
                      </a:r>
                      <a:r>
                        <a:rPr lang="en-US" sz="3200" dirty="0" err="1">
                          <a:latin typeface="SutonnyCMJ"/>
                          <a:ea typeface="Times New Roman"/>
                          <a:cs typeface="SutonnyMJ"/>
                        </a:rPr>
                        <a:t>msL¨v</a:t>
                      </a:r>
                      <a:endParaRPr lang="en-US" sz="3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SutonnyCMJ"/>
                          <a:ea typeface="Times New Roman"/>
                          <a:cs typeface="SutonnyMJ"/>
                        </a:rPr>
                        <a:t>Rb¥¯’vb</a:t>
                      </a:r>
                      <a:endParaRPr lang="en-US" sz="3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SutonnyCMJ"/>
                          <a:ea typeface="Times New Roman"/>
                          <a:cs typeface="SutonnyMJ"/>
                        </a:rPr>
                        <a:t>aib</a:t>
                      </a:r>
                      <a:endParaRPr lang="en-US" sz="3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SutonnyCMJ"/>
                          <a:ea typeface="Times New Roman"/>
                          <a:cs typeface="SutonnyMJ"/>
                        </a:rPr>
                        <a:t>cÖ_g mšÍvb</a:t>
                      </a:r>
                      <a:endParaRPr lang="en-US" sz="3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latin typeface="SutonnyCMJ"/>
                        <a:ea typeface="Times New Roman"/>
                        <a:cs typeface="SutonnyMJ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SutonnyCMJ"/>
                        <a:ea typeface="Times New Roman"/>
                        <a:cs typeface="SutonnyMJ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SutonnyCMJ"/>
                          <a:ea typeface="Times New Roman"/>
                          <a:cs typeface="SutonnyMJ"/>
                        </a:rPr>
                        <a:t>wØZxq mšÍvb</a:t>
                      </a:r>
                      <a:endParaRPr lang="en-US" sz="3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SutonnyCMJ"/>
                        <a:ea typeface="Times New Roman"/>
                        <a:cs typeface="SutonnyMJ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SutonnyCMJ"/>
                        <a:ea typeface="Times New Roman"/>
                        <a:cs typeface="SutonnyMJ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2286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latin typeface="SutonnyCMJ"/>
                          <a:ea typeface="Times New Roman"/>
                          <a:cs typeface="SutonnyMJ"/>
                        </a:rPr>
                        <a:t>Z…Zxq mšÍvb</a:t>
                      </a:r>
                      <a:endParaRPr lang="en-US" sz="3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latin typeface="SutonnyCMJ"/>
                        <a:ea typeface="Times New Roman"/>
                        <a:cs typeface="SutonnyMJ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286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latin typeface="SutonnyCMJ"/>
                        <a:ea typeface="Times New Roman"/>
                        <a:cs typeface="SutonnyMJ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23.Avcbvi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mšÍvb‡`i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Rb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¥¯’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vb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Ges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Wwjfvwii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aibt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- (me©‡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kl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wZbwU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Survey Title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 Survey </a:t>
            </a:r>
            <a:r>
              <a:rPr lang="en-US" b="1" dirty="0"/>
              <a:t>on Socio-demographic Characteristics, </a:t>
            </a:r>
            <a:r>
              <a:rPr lang="en-US" b="1" dirty="0" smtClean="0"/>
              <a:t>Knowledge and Practice of Rural Mothers Regarding Ante-natal Care in a Village of </a:t>
            </a:r>
            <a:r>
              <a:rPr lang="en-US" b="1" dirty="0" err="1" smtClean="0"/>
              <a:t>Ramu</a:t>
            </a:r>
            <a:r>
              <a:rPr lang="en-US" b="1" dirty="0" smtClean="0"/>
              <a:t> </a:t>
            </a:r>
            <a:r>
              <a:rPr lang="en-US" b="1" dirty="0" err="1" smtClean="0"/>
              <a:t>Upazila</a:t>
            </a:r>
            <a:r>
              <a:rPr lang="en-US" b="1" dirty="0" smtClean="0"/>
              <a:t>, Cox’s </a:t>
            </a:r>
            <a:r>
              <a:rPr lang="en-US" b="1" dirty="0" err="1" smtClean="0"/>
              <a:t>Bazar</a:t>
            </a:r>
            <a:r>
              <a:rPr lang="en-US" b="1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Objective ( Completes in a sentence)</a:t>
            </a:r>
          </a:p>
          <a:p>
            <a:r>
              <a:rPr lang="en-US" dirty="0" smtClean="0"/>
              <a:t>Specific Objectives </a:t>
            </a:r>
          </a:p>
          <a:p>
            <a:pPr>
              <a:buNone/>
            </a:pPr>
            <a:r>
              <a:rPr lang="en-US" dirty="0" smtClean="0"/>
              <a:t>( 4 – 5 in number that elaborate the general objective &amp; specific objectives facilitates structuring questionnaire)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General Objective: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To know the demographic characteristics; knowledge &amp; practice of rural mothers regarding ante-natal care in a village of </a:t>
            </a:r>
            <a:r>
              <a:rPr lang="en-US" dirty="0" err="1" smtClean="0"/>
              <a:t>Ramu</a:t>
            </a:r>
            <a:r>
              <a:rPr lang="en-US" dirty="0" smtClean="0"/>
              <a:t> </a:t>
            </a:r>
            <a:r>
              <a:rPr lang="en-US" dirty="0" err="1" smtClean="0"/>
              <a:t>Upazila</a:t>
            </a:r>
            <a:r>
              <a:rPr lang="en-US" dirty="0" smtClean="0"/>
              <a:t>, Cox’s </a:t>
            </a:r>
            <a:r>
              <a:rPr lang="en-US" dirty="0" err="1" smtClean="0"/>
              <a:t>Bazar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Specific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obtain socio-demographic characteristics of the respondents. </a:t>
            </a:r>
          </a:p>
          <a:p>
            <a:pPr lvl="0"/>
            <a:r>
              <a:rPr lang="en-US" dirty="0" smtClean="0"/>
              <a:t>To see knowledge of rural mothers regarding ante-natal care.</a:t>
            </a:r>
          </a:p>
          <a:p>
            <a:pPr lvl="0"/>
            <a:r>
              <a:rPr lang="en-US" dirty="0" smtClean="0"/>
              <a:t>To know the practice regarding ante-natal care services of the respondents during </a:t>
            </a:r>
            <a:r>
              <a:rPr lang="en-US" dirty="0" err="1" smtClean="0"/>
              <a:t>theperiod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To know the reproductive status of the respondents.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Type of Study: Cross sectional type of descriptive study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Place of study: -----village of </a:t>
            </a:r>
            <a:r>
              <a:rPr lang="en-US" dirty="0" err="1" smtClean="0"/>
              <a:t>Ramu</a:t>
            </a:r>
            <a:r>
              <a:rPr lang="en-US" dirty="0" smtClean="0"/>
              <a:t> </a:t>
            </a:r>
            <a:r>
              <a:rPr lang="en-US" dirty="0" err="1" smtClean="0"/>
              <a:t>Upazila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Study population: All the mothers of -----village having their last child of 5 years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Sampling technique: Convenience type of non-probability sampling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Sample size: -----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Research Instruments: Semi-structured questionnaire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Data Collection method: Face to face interview using the questionnaire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Data Analysis: After collection data were screened out for errors and were tabulated and analyzed by simple statistical methods using a computer.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mvaviY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Z_¨vejxt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MÖv‡gi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bvg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:------------------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BDwbqb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:----------------------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Dc‡Rjv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:----------------------------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cwiev‡ii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cªav‡bi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bvg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: ----------------------------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eqm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:------------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ermi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m¤úK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©:---------------------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mv¶vZKvi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MÖnYKvix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wk¶v_©xi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bvg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:-----------------------‡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ivj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: -----------¯^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v¶i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Times New Roman" pitchFamily="18" charset="0"/>
              </a:rPr>
              <a:t>:--------------------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1. ‡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imcÛ‡W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‡›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Ui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bvgt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-------------------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eqm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: &lt; 18 /  18-22 /  23-27/ 28-32 /  33-37 /     &gt;37 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2. K)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wk¶vMZ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hvM¨Zv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: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wbi¶i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/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cÖv_wgK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/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gva¨wgK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/    D”P-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gva¨wgK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Z‡ZvaŸ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©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L) 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ckvt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 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M„wnbx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/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PvKzix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/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e¨emv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/ 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Ab¨vb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CMJ" pitchFamily="2" charset="0"/>
                <a:ea typeface="Times New Roman" pitchFamily="18" charset="0"/>
                <a:cs typeface="SutonnyMJ" pitchFamily="2" charset="0"/>
              </a:rPr>
              <a:t>¨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3. ¯^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vgxi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bvgt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.................................... †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ckvt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PvKzix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/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e¨emv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/   K…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wlKvR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/  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cÖevmx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/  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kªwgK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/  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Ab¨vb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¨</a:t>
            </a: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4. K)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cwiev‡ii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m`m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¨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msL¨v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:---------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Rb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, L)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Avcbvi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mšZvb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msL¨v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: 1-2 /   3-4 /    &gt;4;  </a:t>
            </a:r>
            <a:r>
              <a:rPr lang="en-US" sz="3200" dirty="0" smtClean="0">
                <a:latin typeface="SutonnyMJ" pitchFamily="2" charset="0"/>
                <a:ea typeface="Times New Roman" pitchFamily="18" charset="0"/>
                <a:cs typeface="SutonnyMJ" pitchFamily="2" charset="0"/>
              </a:rPr>
              <a:t>L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) me©‡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kl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mš—v‡bi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eqm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------------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ermi</a:t>
            </a: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5.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cwiev‡ii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gvwmK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Avq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(</a:t>
            </a:r>
            <a:r>
              <a:rPr lang="en-US" sz="3200" dirty="0" err="1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UvKvq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)t- </a:t>
            </a:r>
            <a:endParaRPr lang="en-US" sz="3200" dirty="0" smtClean="0">
              <a:latin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K. </a:t>
            </a:r>
            <a:r>
              <a:rPr lang="en-US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≤</a:t>
            </a:r>
            <a:r>
              <a:rPr lang="en-US" sz="3200" dirty="0" smtClean="0">
                <a:latin typeface="SutonnyCMJ" pitchFamily="2" charset="0"/>
                <a:ea typeface="Times New Roman" pitchFamily="18" charset="0"/>
                <a:cs typeface="SutonnyMJ" pitchFamily="2" charset="0"/>
              </a:rPr>
              <a:t> 3000       L. 3001-6000      M. 6001-9000      N. 9001-12,000       O. &gt;12,000</a:t>
            </a:r>
            <a:endParaRPr lang="en-US" sz="3200" dirty="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967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SURVEY</vt:lpstr>
      <vt:lpstr>Survey Title </vt:lpstr>
      <vt:lpstr>Objective</vt:lpstr>
      <vt:lpstr>General Objective</vt:lpstr>
      <vt:lpstr>Specific Objectives</vt:lpstr>
      <vt:lpstr>Methodology </vt:lpstr>
      <vt:lpstr>Methodology (cont.)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</dc:title>
  <dc:creator>Kalam</dc:creator>
  <cp:lastModifiedBy>Biplob Mahmud</cp:lastModifiedBy>
  <cp:revision>10</cp:revision>
  <dcterms:created xsi:type="dcterms:W3CDTF">2015-11-09T16:45:38Z</dcterms:created>
  <dcterms:modified xsi:type="dcterms:W3CDTF">2015-12-15T06:55:24Z</dcterms:modified>
</cp:coreProperties>
</file>