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73A"/>
    <a:srgbClr val="443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2" autoAdjust="0"/>
    <p:restoredTop sz="81901" autoAdjust="0"/>
  </p:normalViewPr>
  <p:slideViewPr>
    <p:cSldViewPr snapToGrid="0">
      <p:cViewPr>
        <p:scale>
          <a:sx n="75" d="100"/>
          <a:sy n="75" d="100"/>
        </p:scale>
        <p:origin x="2214" y="5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1DEEE-38EF-4455-8F94-6EF5C320778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1CD4D-3BF8-4CC3-ABE6-A8FCD626B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4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1CD4D-3BF8-4CC3-ABE6-A8FCD626B2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3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1CD4D-3BF8-4CC3-ABE6-A8FCD626B2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6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“GENETICS DO NOT WORK THAT WAY. Go read a Biology 101 book. No love, a molecular biologist.”</a:t>
            </a:r>
          </a:p>
          <a:p>
            <a:endParaRPr lang="en-US" dirty="0"/>
          </a:p>
          <a:p>
            <a:r>
              <a:rPr lang="en-US" dirty="0"/>
              <a:t>“Swords were NEVER carried on the back during combat. It’s not just wrong—it’s lazy.”</a:t>
            </a:r>
          </a:p>
          <a:p>
            <a:endParaRPr lang="en-US" dirty="0"/>
          </a:p>
          <a:p>
            <a:r>
              <a:rPr lang="en-US" dirty="0"/>
              <a:t>“The alpha wolf is a myth. Wolves function like families.”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1CD4D-3BF8-4CC3-ABE6-A8FCD626B2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1CD4D-3BF8-4CC3-ABE6-A8FCD626B2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4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4666-4FFF-4C44-88DF-4BD188610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EC081-5AA7-A452-39B1-D912860E8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6D34-4E2D-5F1F-DFDE-E79189EF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9526-CAC5-F369-E44C-F1947192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0CBE2-4668-8786-01C3-D7E02CB39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8AAB-2208-59E9-B314-91D49E2D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883D7-358A-E7E7-85D4-EAE8C3ADC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53C4C-507E-2918-E0CF-E7883D1E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59C4-AFE1-4D65-37F5-D4853A96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109E-19C0-D0D2-84AD-9AB88BB3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3267C-C4BF-9A6D-D206-1943783AF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D46D-296D-5439-FFDD-4D8B6373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0F57A-4441-089E-996A-EE7A6400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435B-3390-FC66-0531-42196227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D986-CF0F-4ECD-6B2E-2D08188B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1A94-A322-A688-E4D1-C893A1ED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5DCA-E24C-AAEF-236C-6FF1E1AA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D44B-148D-C818-D3B0-1C45BBC5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6A890-C600-A7C9-6153-4145F7AC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7720-FEDB-0DBF-ADAE-43D97C9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BCBF-9BC2-310E-FE0F-0123BD0F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6489-85C0-B971-9661-6DA01B47A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E1F3-C354-B7D6-FB03-8D3AA24C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7699-E678-02E9-BE76-DFC968B9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89F4-03E5-64C9-C995-820AE24F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8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D261-430A-B3BB-72E6-36830EE0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81C3-B210-E929-5E94-64FBC1F07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9A4BA-B44B-B66B-8419-07A52C9DA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EFCBB-2C38-A52E-33BF-36D957E3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CD684-7796-D568-0647-C0A5EF8B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D5EF-343A-8846-CB22-471D4B1E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E5D7-121A-2ADA-2CD1-6242B589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4A97-5BA7-4E4D-B52C-5947288E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0726B-D99D-0086-151F-369A8DA37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D0D2A-88D3-F002-838F-F52250614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66540-8B34-E8BC-B29D-DC5849AF3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A971AB-0DBF-AF4B-415D-797AD778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8E37D-AF82-D2E7-D71B-792E33FC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A4DD3-7E39-C21A-67C7-AA5338EA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8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E13B-BACB-8219-8507-7FDF796B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7083FE-D563-8B15-9F17-98B07EAE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8091F-DE2E-7D67-D511-7DF5022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412BF-3D76-65B5-1CAA-C66DBE5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4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D313C-E4DB-B127-D648-1A681364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60DFB-7665-EB4C-522E-AB4A2EB6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E0476-53B1-F9DC-F3ED-659503EB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BBE7-9DCB-94B7-D277-79425BAE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758B-DF7C-DB54-9B5A-4684C1525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F63F3-4880-C582-3D7B-2427FB9CF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CBC1C-1F3C-5196-07B4-B68BD453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F8BE4-74CC-D390-FD62-17898A10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4ECBE-5503-AF44-FB22-52A52DDF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5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E377-FD09-D115-D836-72633489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58ADA-B0A6-7092-7356-671C34EE2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C1E29-D4A8-0391-2C8C-677D79B16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FDFA-C9D6-FB8A-97AE-D23F0CBB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BB05-E566-306F-3B3F-794628A5D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6685F-7190-7F0F-A96E-B6750AFD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F52F8-89DF-9831-8EFD-2CD150D2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89B4E-FC6E-42FF-3E36-EC02E0508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F00D2-BBB4-D439-62CC-984CC6F63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95142-3099-4164-A6EA-05E97391EA31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1301A-F819-1374-EEDD-DA00BA95F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3BAB7-67B4-D93D-ABD5-B05A7E85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F9B1D-C324-471E-AB1E-1CC9D9950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5BAEA1-DBB0-7C65-9DBA-8F13A5072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4838FE-DAD0-D8FC-D2DD-F906A059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85875"/>
            <a:ext cx="12192000" cy="11025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Most Negative Reviewer 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3F042-6A93-07D6-5809-CC9114ED8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9106"/>
            <a:ext cx="9144000" cy="531019"/>
          </a:xfrm>
        </p:spPr>
        <p:txBody>
          <a:bodyPr/>
          <a:lstStyle/>
          <a:p>
            <a:r>
              <a:rPr lang="en-US" b="1" i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Who is this jerk? And what is their problem???</a:t>
            </a:r>
          </a:p>
        </p:txBody>
      </p:sp>
    </p:spTree>
    <p:extLst>
      <p:ext uri="{BB962C8B-B14F-4D97-AF65-F5344CB8AC3E}">
        <p14:creationId xmlns:p14="http://schemas.microsoft.com/office/powerpoint/2010/main" val="39720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A7F43C-46F7-357A-A4C0-336CE3125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627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A71E17-B4B4-9801-EFEA-512D65B4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Dissent in the Age of Algorithms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FD5C45-ED03-F79A-B3F5-67A08A20B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246" y="1967060"/>
            <a:ext cx="6325507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b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Goodreads is designed for consensus.</a:t>
            </a:r>
            <a:endParaRPr lang="en-US" altLang="en-US" sz="2200" dirty="0">
              <a:solidFill>
                <a:srgbClr val="5F573A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Most users rate books they expect to enjoy.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One-star reviews are rare—and often avoided.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Positive reviews get more likes, more visibility.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Negative reviews are </a:t>
            </a:r>
            <a:r>
              <a:rPr lang="en-US" altLang="en-US" sz="2200" b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buried</a:t>
            </a: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by the algorithm.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creates a </a:t>
            </a:r>
            <a:r>
              <a:rPr lang="en-US" altLang="en-US" sz="2200" b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feedback loop of praise</a:t>
            </a: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Critical voices become </a:t>
            </a:r>
            <a:r>
              <a:rPr lang="en-US" altLang="en-US" sz="2200" b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statistical anomalies</a:t>
            </a: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86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14B51-7989-4C51-F1ED-D5664B70B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" y="0"/>
            <a:ext cx="1218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9BFB23-B0E5-C30E-AD52-D5080276D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Finding Reviewer 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963C9C-972F-E8EE-09FE-F9BFFB405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116858" cy="2868574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87DD5DD4-EF78-D8C1-1443-22AE979E08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2210723"/>
            <a:ext cx="515306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36 reviews, written between 2012 and 2017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Average rating: 1.39 stars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29 one-star reviews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Only one five-star review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Not random. Not trolling.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4D4C3-2B9D-A19F-1CC4-CEBB1A03C44A}"/>
              </a:ext>
            </a:extLst>
          </p:cNvPr>
          <p:cNvSpPr txBox="1"/>
          <p:nvPr/>
        </p:nvSpPr>
        <p:spPr>
          <a:xfrm>
            <a:off x="2159000" y="4888304"/>
            <a:ext cx="787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“If I received a review from this user, I think I would actually cry.”</a:t>
            </a:r>
          </a:p>
        </p:txBody>
      </p:sp>
    </p:spTree>
    <p:extLst>
      <p:ext uri="{BB962C8B-B14F-4D97-AF65-F5344CB8AC3E}">
        <p14:creationId xmlns:p14="http://schemas.microsoft.com/office/powerpoint/2010/main" val="360957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A0272B-651F-B8F2-E1B1-E1C9D0F6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" y="0"/>
            <a:ext cx="1218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027739-3603-F980-B3E8-87A710DB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Control, Coercion, and Romance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09BE9DB-043A-E310-A1CE-DB03349A6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11400" y="2459504"/>
            <a:ext cx="756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b="1" i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“Control is not protection.”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b="1" i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“Even when the narrative condemns him, it’s framed as a tragic fall—not proof that he was never safe to begin with.”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200" b="1" i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“You can’t just slap a redemption arc on coercion and call it growth.”</a:t>
            </a:r>
          </a:p>
        </p:txBody>
      </p:sp>
    </p:spTree>
    <p:extLst>
      <p:ext uri="{BB962C8B-B14F-4D97-AF65-F5344CB8AC3E}">
        <p14:creationId xmlns:p14="http://schemas.microsoft.com/office/powerpoint/2010/main" val="4152992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1620EE-B46A-3824-0A93-EE820245F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" y="0"/>
            <a:ext cx="1218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F2A240-8201-AF61-5160-CBC29B4C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Accuracy and Narrative Contract</a:t>
            </a:r>
          </a:p>
        </p:txBody>
      </p:sp>
      <p:pic>
        <p:nvPicPr>
          <p:cNvPr id="7" name="Content Placeholder 6" descr="A dna strand in a dark background">
            <a:extLst>
              <a:ext uri="{FF2B5EF4-FFF2-40B4-BE49-F238E27FC236}">
                <a16:creationId xmlns:a16="http://schemas.microsoft.com/office/drawing/2014/main" id="{22620EAF-8570-DBF3-7EA2-C3E2FBF61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524" y="13494"/>
            <a:ext cx="10981268" cy="6176963"/>
          </a:xfrm>
        </p:spPr>
      </p:pic>
      <p:pic>
        <p:nvPicPr>
          <p:cNvPr id="9" name="Picture 8" descr="A silver sword with a black background&#10;&#10;AI-generated content may be incorrect.">
            <a:extLst>
              <a:ext uri="{FF2B5EF4-FFF2-40B4-BE49-F238E27FC236}">
                <a16:creationId xmlns:a16="http://schemas.microsoft.com/office/drawing/2014/main" id="{27430F80-B2F3-A16A-A5D5-6C44D4538A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06" y="2055813"/>
            <a:ext cx="4072060" cy="3093811"/>
          </a:xfrm>
          <a:prstGeom prst="rect">
            <a:avLst/>
          </a:prstGeom>
        </p:spPr>
      </p:pic>
      <p:pic>
        <p:nvPicPr>
          <p:cNvPr id="11" name="Picture 10" descr="A wolf howling at the moon&#10;&#10;AI-generated content may be incorrect.">
            <a:extLst>
              <a:ext uri="{FF2B5EF4-FFF2-40B4-BE49-F238E27FC236}">
                <a16:creationId xmlns:a16="http://schemas.microsoft.com/office/drawing/2014/main" id="{F3E4B024-E612-4E0D-3A79-F023B40ED1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5" y="2625838"/>
            <a:ext cx="6734629" cy="42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6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607609-093D-4151-5F06-DCAE9D69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80908-5081-7D2C-D2C6-F0A4002B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Identity and Literary Interpretation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8BD9861-9C17-DEAF-04BF-6C540F1CE7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11400" y="1636201"/>
            <a:ext cx="8242344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 race and tokenism (Lady Midnight):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“Christina is not a character. She’s just a prop.”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“She exists only to be inhumanly wise and give advice. This isn’t representation—it’s tokenism.”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5F573A"/>
              </a:solidFill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 bisexual representation (Empire of Storms):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“Believe it or not, not all women need to end up dating a man. And we bisexuals aren’t similar to ‘whores’ nor do we do ‘anything that moves.’”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5F573A"/>
              </a:solidFill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 platformed stereotypes (Throne of Glass):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“This isn’t the first time a marginalized character has been sacrificed for a white protagonist’s growth.”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5F573A"/>
              </a:solidFill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On editorial critique of queerbaiting (The Bane Chronicles):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5F573A"/>
                </a:solidFill>
                <a:effectLst/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“Magnus’s relationships with women are consistently undermined or played for jokes. This isn’t meaningful bisexual representation.”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5F573A"/>
              </a:solidFill>
              <a:effectLst/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3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9136E4-40D4-F6C0-8672-9ABECC25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27198-F18F-25CB-1543-E2CFFAD3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Exception That Proves the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8AC9-4D63-3708-3299-48902095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404" y="2394279"/>
            <a:ext cx="5253596" cy="2069439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“</a:t>
            </a:r>
            <a:r>
              <a:rPr lang="en-US" b="1" i="1" dirty="0" err="1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Keladry</a:t>
            </a:r>
            <a:r>
              <a:rPr lang="en-US" b="1" i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is my </a:t>
            </a:r>
            <a:r>
              <a:rPr lang="en-US" b="1" i="1" dirty="0" err="1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favourite</a:t>
            </a:r>
            <a:r>
              <a:rPr lang="en-US" b="1" i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character from Tamora's world … Her quiet, almost cold </a:t>
            </a:r>
            <a:r>
              <a:rPr lang="en-US" b="1" i="1" dirty="0" err="1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demeanour</a:t>
            </a:r>
            <a:r>
              <a:rPr lang="en-US" b="1" i="1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 is something I greatly identify with.”</a:t>
            </a:r>
          </a:p>
        </p:txBody>
      </p:sp>
      <p:pic>
        <p:nvPicPr>
          <p:cNvPr id="6" name="Content Placeholder 10" descr="A person looking at herself in a mirror&#10;&#10;AI-generated content may be incorrect.">
            <a:extLst>
              <a:ext uri="{FF2B5EF4-FFF2-40B4-BE49-F238E27FC236}">
                <a16:creationId xmlns:a16="http://schemas.microsoft.com/office/drawing/2014/main" id="{E4F54114-9D49-1A9F-2CD5-C4D7C87B3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84" y="1880261"/>
            <a:ext cx="4646216" cy="309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9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E58F51-E26F-E9DB-1BCA-8181D36A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359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96E514-BA3F-8144-C4BF-1D4B1BB8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5F573A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The Critic and the Algorithm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3E22F-0B04-D967-FF3C-DF1605AB0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23" y="1690688"/>
            <a:ext cx="5488546" cy="2411412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rgbClr val="5F573A"/>
                </a:solidFill>
              </a:rPr>
              <a:t>If someone read your work the way she reads...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i="1" dirty="0">
              <a:solidFill>
                <a:srgbClr val="5F573A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dirty="0">
                <a:solidFill>
                  <a:srgbClr val="5F573A"/>
                </a:solidFill>
              </a:rPr>
              <a:t>What would they see?</a:t>
            </a:r>
            <a:br>
              <a:rPr lang="en-US" dirty="0">
                <a:solidFill>
                  <a:srgbClr val="5F573A"/>
                </a:solidFill>
              </a:rPr>
            </a:br>
            <a:r>
              <a:rPr lang="en-US" i="1" dirty="0">
                <a:solidFill>
                  <a:srgbClr val="5F573A"/>
                </a:solidFill>
              </a:rPr>
              <a:t>What would they say?</a:t>
            </a:r>
            <a:br>
              <a:rPr lang="en-US" dirty="0">
                <a:solidFill>
                  <a:srgbClr val="5F573A"/>
                </a:solidFill>
              </a:rPr>
            </a:br>
            <a:r>
              <a:rPr lang="en-US" i="1" dirty="0">
                <a:solidFill>
                  <a:srgbClr val="5F573A"/>
                </a:solidFill>
              </a:rPr>
              <a:t>And would you be ready to hear it?</a:t>
            </a:r>
            <a:endParaRPr lang="en-US" dirty="0">
              <a:solidFill>
                <a:srgbClr val="5F573A"/>
              </a:solidFill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446</Words>
  <Application>Microsoft Office PowerPoint</Application>
  <PresentationFormat>Widescreen</PresentationFormat>
  <Paragraphs>46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Source Sans Pro Light</vt:lpstr>
      <vt:lpstr>Office Theme</vt:lpstr>
      <vt:lpstr>The Most Negative Reviewer on</vt:lpstr>
      <vt:lpstr>Dissent in the Age of Algorithms</vt:lpstr>
      <vt:lpstr>Finding Reviewer X</vt:lpstr>
      <vt:lpstr>Control, Coercion, and Romance</vt:lpstr>
      <vt:lpstr>Accuracy and Narrative Contract</vt:lpstr>
      <vt:lpstr>Identity and Literary Interpretation</vt:lpstr>
      <vt:lpstr>The Exception That Proves the Rule</vt:lpstr>
      <vt:lpstr>The Critic and the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mdelbranson</dc:creator>
  <cp:lastModifiedBy>mdelbranson</cp:lastModifiedBy>
  <cp:revision>9</cp:revision>
  <dcterms:created xsi:type="dcterms:W3CDTF">2025-04-23T20:28:10Z</dcterms:created>
  <dcterms:modified xsi:type="dcterms:W3CDTF">2025-04-24T21:19:06Z</dcterms:modified>
</cp:coreProperties>
</file>