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1" r:id="rId4"/>
    <p:sldMasterId id="2147483674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11309350" cx="20104100"/>
  <p:notesSz cx="7559675" cy="106918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f3Fe2IpvhW4tEagsbRT+TBdV1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5" Type="http://customschemas.google.com/relationships/presentationmetadata" Target="meta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75081f93c_0_4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775081f93c_0_4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48321aecc_8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848321aecc_8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762338f56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762338f56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75081f93c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775081f93c_0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" type="body"/>
          </p:nvPr>
        </p:nvSpPr>
        <p:spPr>
          <a:xfrm>
            <a:off x="1005120" y="2646360"/>
            <a:ext cx="18093239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2" type="body"/>
          </p:nvPr>
        </p:nvSpPr>
        <p:spPr>
          <a:xfrm>
            <a:off x="1005120" y="6072480"/>
            <a:ext cx="18093239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2"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3" type="body"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4" type="body"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" type="body"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2" type="body"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3" type="body"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4" type="body"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5" type="body"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6" type="body"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" type="subTitle"/>
          </p:nvPr>
        </p:nvSpPr>
        <p:spPr>
          <a:xfrm>
            <a:off x="1005120" y="2646360"/>
            <a:ext cx="18093239" cy="655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3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1" type="body"/>
          </p:nvPr>
        </p:nvSpPr>
        <p:spPr>
          <a:xfrm>
            <a:off x="1005120" y="2646360"/>
            <a:ext cx="18093239" cy="65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1" type="body"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2" type="body"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4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6"/>
          <p:cNvSpPr txBox="1"/>
          <p:nvPr>
            <p:ph idx="1" type="subTitle"/>
          </p:nvPr>
        </p:nvSpPr>
        <p:spPr>
          <a:xfrm>
            <a:off x="7242120" y="-222840"/>
            <a:ext cx="5619240" cy="478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7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1"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7"/>
          <p:cNvSpPr txBox="1"/>
          <p:nvPr>
            <p:ph idx="2" type="body"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3" type="body"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" type="subTitle"/>
          </p:nvPr>
        </p:nvSpPr>
        <p:spPr>
          <a:xfrm>
            <a:off x="1005120" y="2646360"/>
            <a:ext cx="18093239" cy="655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8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8"/>
          <p:cNvSpPr txBox="1"/>
          <p:nvPr>
            <p:ph idx="1" type="body"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8"/>
          <p:cNvSpPr txBox="1"/>
          <p:nvPr>
            <p:ph idx="2"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8"/>
          <p:cNvSpPr txBox="1"/>
          <p:nvPr>
            <p:ph idx="3" type="body"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8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9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9"/>
          <p:cNvSpPr txBox="1"/>
          <p:nvPr>
            <p:ph idx="1"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9"/>
          <p:cNvSpPr txBox="1"/>
          <p:nvPr>
            <p:ph idx="2"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9"/>
          <p:cNvSpPr txBox="1"/>
          <p:nvPr>
            <p:ph idx="3" type="body"/>
          </p:nvPr>
        </p:nvSpPr>
        <p:spPr>
          <a:xfrm>
            <a:off x="1005120" y="6072480"/>
            <a:ext cx="18093239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9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0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0"/>
          <p:cNvSpPr txBox="1"/>
          <p:nvPr>
            <p:ph idx="1" type="body"/>
          </p:nvPr>
        </p:nvSpPr>
        <p:spPr>
          <a:xfrm>
            <a:off x="1005120" y="2646360"/>
            <a:ext cx="18093239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0"/>
          <p:cNvSpPr txBox="1"/>
          <p:nvPr>
            <p:ph idx="2" type="body"/>
          </p:nvPr>
        </p:nvSpPr>
        <p:spPr>
          <a:xfrm>
            <a:off x="1005120" y="6072480"/>
            <a:ext cx="18093239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0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1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1"/>
          <p:cNvSpPr txBox="1"/>
          <p:nvPr>
            <p:ph idx="1"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1"/>
          <p:cNvSpPr txBox="1"/>
          <p:nvPr>
            <p:ph idx="2"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1"/>
          <p:cNvSpPr txBox="1"/>
          <p:nvPr>
            <p:ph idx="3" type="body"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1"/>
          <p:cNvSpPr txBox="1"/>
          <p:nvPr>
            <p:ph idx="4" type="body"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1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2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2"/>
          <p:cNvSpPr txBox="1"/>
          <p:nvPr>
            <p:ph idx="1" type="body"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2"/>
          <p:cNvSpPr txBox="1"/>
          <p:nvPr>
            <p:ph idx="2" type="body"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2"/>
          <p:cNvSpPr txBox="1"/>
          <p:nvPr>
            <p:ph idx="3" type="body"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2"/>
          <p:cNvSpPr txBox="1"/>
          <p:nvPr>
            <p:ph idx="4" type="body"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2"/>
          <p:cNvSpPr txBox="1"/>
          <p:nvPr>
            <p:ph idx="5" type="body"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2"/>
          <p:cNvSpPr txBox="1"/>
          <p:nvPr>
            <p:ph idx="6" type="body"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2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3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3"/>
          <p:cNvSpPr txBox="1"/>
          <p:nvPr>
            <p:ph idx="1" type="subTitle"/>
          </p:nvPr>
        </p:nvSpPr>
        <p:spPr>
          <a:xfrm>
            <a:off x="1005120" y="2646360"/>
            <a:ext cx="18093239" cy="655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3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4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4"/>
          <p:cNvSpPr txBox="1"/>
          <p:nvPr>
            <p:ph idx="1" type="body"/>
          </p:nvPr>
        </p:nvSpPr>
        <p:spPr>
          <a:xfrm>
            <a:off x="1005120" y="2646360"/>
            <a:ext cx="18093239" cy="65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4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5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5"/>
          <p:cNvSpPr txBox="1"/>
          <p:nvPr>
            <p:ph idx="1" type="body"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5"/>
          <p:cNvSpPr txBox="1"/>
          <p:nvPr>
            <p:ph idx="2" type="body"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5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6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6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" type="body"/>
          </p:nvPr>
        </p:nvSpPr>
        <p:spPr>
          <a:xfrm>
            <a:off x="1005120" y="2646360"/>
            <a:ext cx="18093239" cy="65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7"/>
          <p:cNvSpPr txBox="1"/>
          <p:nvPr>
            <p:ph idx="1" type="subTitle"/>
          </p:nvPr>
        </p:nvSpPr>
        <p:spPr>
          <a:xfrm>
            <a:off x="7242120" y="-222840"/>
            <a:ext cx="5619240" cy="478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7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8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8"/>
          <p:cNvSpPr txBox="1"/>
          <p:nvPr>
            <p:ph idx="1"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8"/>
          <p:cNvSpPr txBox="1"/>
          <p:nvPr>
            <p:ph idx="2" type="body"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8"/>
          <p:cNvSpPr txBox="1"/>
          <p:nvPr>
            <p:ph idx="3" type="body"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8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9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9"/>
          <p:cNvSpPr txBox="1"/>
          <p:nvPr>
            <p:ph idx="1" type="body"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9"/>
          <p:cNvSpPr txBox="1"/>
          <p:nvPr>
            <p:ph idx="2"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9"/>
          <p:cNvSpPr txBox="1"/>
          <p:nvPr>
            <p:ph idx="3" type="body"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9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0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0"/>
          <p:cNvSpPr txBox="1"/>
          <p:nvPr>
            <p:ph idx="1"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0"/>
          <p:cNvSpPr txBox="1"/>
          <p:nvPr>
            <p:ph idx="2"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50"/>
          <p:cNvSpPr txBox="1"/>
          <p:nvPr>
            <p:ph idx="3" type="body"/>
          </p:nvPr>
        </p:nvSpPr>
        <p:spPr>
          <a:xfrm>
            <a:off x="1005120" y="6072480"/>
            <a:ext cx="18093239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0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1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1"/>
          <p:cNvSpPr txBox="1"/>
          <p:nvPr>
            <p:ph idx="1" type="body"/>
          </p:nvPr>
        </p:nvSpPr>
        <p:spPr>
          <a:xfrm>
            <a:off x="1005120" y="2646360"/>
            <a:ext cx="18093239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1"/>
          <p:cNvSpPr txBox="1"/>
          <p:nvPr>
            <p:ph idx="2" type="body"/>
          </p:nvPr>
        </p:nvSpPr>
        <p:spPr>
          <a:xfrm>
            <a:off x="1005120" y="6072480"/>
            <a:ext cx="18093239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51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2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52"/>
          <p:cNvSpPr txBox="1"/>
          <p:nvPr>
            <p:ph idx="1"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2"/>
          <p:cNvSpPr txBox="1"/>
          <p:nvPr>
            <p:ph idx="2"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2"/>
          <p:cNvSpPr txBox="1"/>
          <p:nvPr>
            <p:ph idx="3" type="body"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52"/>
          <p:cNvSpPr txBox="1"/>
          <p:nvPr>
            <p:ph idx="4" type="body"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2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3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3"/>
          <p:cNvSpPr txBox="1"/>
          <p:nvPr>
            <p:ph idx="1" type="body"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53"/>
          <p:cNvSpPr txBox="1"/>
          <p:nvPr>
            <p:ph idx="2" type="body"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3"/>
          <p:cNvSpPr txBox="1"/>
          <p:nvPr>
            <p:ph idx="3" type="body"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53"/>
          <p:cNvSpPr txBox="1"/>
          <p:nvPr>
            <p:ph idx="4" type="body"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3"/>
          <p:cNvSpPr txBox="1"/>
          <p:nvPr>
            <p:ph idx="5" type="body"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3"/>
          <p:cNvSpPr txBox="1"/>
          <p:nvPr>
            <p:ph idx="6" type="body"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53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4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4"/>
          <p:cNvSpPr txBox="1"/>
          <p:nvPr>
            <p:ph idx="1" type="subTitle"/>
          </p:nvPr>
        </p:nvSpPr>
        <p:spPr>
          <a:xfrm>
            <a:off x="1005120" y="2646360"/>
            <a:ext cx="18093239" cy="655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4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5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5"/>
          <p:cNvSpPr txBox="1"/>
          <p:nvPr>
            <p:ph idx="1" type="body"/>
          </p:nvPr>
        </p:nvSpPr>
        <p:spPr>
          <a:xfrm>
            <a:off x="1005120" y="2646360"/>
            <a:ext cx="18093239" cy="65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5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" type="body"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2" type="body"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6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6"/>
          <p:cNvSpPr txBox="1"/>
          <p:nvPr>
            <p:ph idx="1" type="body"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6"/>
          <p:cNvSpPr txBox="1"/>
          <p:nvPr>
            <p:ph idx="2" type="body"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6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7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57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8"/>
          <p:cNvSpPr txBox="1"/>
          <p:nvPr>
            <p:ph idx="1" type="subTitle"/>
          </p:nvPr>
        </p:nvSpPr>
        <p:spPr>
          <a:xfrm>
            <a:off x="7242120" y="-222840"/>
            <a:ext cx="5619240" cy="478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8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9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9"/>
          <p:cNvSpPr txBox="1"/>
          <p:nvPr>
            <p:ph idx="1"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59"/>
          <p:cNvSpPr txBox="1"/>
          <p:nvPr>
            <p:ph idx="2" type="body"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9"/>
          <p:cNvSpPr txBox="1"/>
          <p:nvPr>
            <p:ph idx="3" type="body"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9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0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60"/>
          <p:cNvSpPr txBox="1"/>
          <p:nvPr>
            <p:ph idx="1" type="body"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60"/>
          <p:cNvSpPr txBox="1"/>
          <p:nvPr>
            <p:ph idx="2"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60"/>
          <p:cNvSpPr txBox="1"/>
          <p:nvPr>
            <p:ph idx="3" type="body"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60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1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61"/>
          <p:cNvSpPr txBox="1"/>
          <p:nvPr>
            <p:ph idx="1"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1"/>
          <p:cNvSpPr txBox="1"/>
          <p:nvPr>
            <p:ph idx="2"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61"/>
          <p:cNvSpPr txBox="1"/>
          <p:nvPr>
            <p:ph idx="3" type="body"/>
          </p:nvPr>
        </p:nvSpPr>
        <p:spPr>
          <a:xfrm>
            <a:off x="1005120" y="6072480"/>
            <a:ext cx="18093239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61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2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2"/>
          <p:cNvSpPr txBox="1"/>
          <p:nvPr>
            <p:ph idx="1" type="body"/>
          </p:nvPr>
        </p:nvSpPr>
        <p:spPr>
          <a:xfrm>
            <a:off x="1005120" y="2646360"/>
            <a:ext cx="18093239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2"/>
          <p:cNvSpPr txBox="1"/>
          <p:nvPr>
            <p:ph idx="2" type="body"/>
          </p:nvPr>
        </p:nvSpPr>
        <p:spPr>
          <a:xfrm>
            <a:off x="1005120" y="6072480"/>
            <a:ext cx="18093239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62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3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3"/>
          <p:cNvSpPr txBox="1"/>
          <p:nvPr>
            <p:ph idx="1"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63"/>
          <p:cNvSpPr txBox="1"/>
          <p:nvPr>
            <p:ph idx="2"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3"/>
          <p:cNvSpPr txBox="1"/>
          <p:nvPr>
            <p:ph idx="3" type="body"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3"/>
          <p:cNvSpPr txBox="1"/>
          <p:nvPr>
            <p:ph idx="4" type="body"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63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4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64"/>
          <p:cNvSpPr txBox="1"/>
          <p:nvPr>
            <p:ph idx="1" type="body"/>
          </p:nvPr>
        </p:nvSpPr>
        <p:spPr>
          <a:xfrm>
            <a:off x="1005120" y="2646360"/>
            <a:ext cx="582588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64"/>
          <p:cNvSpPr txBox="1"/>
          <p:nvPr>
            <p:ph idx="2" type="body"/>
          </p:nvPr>
        </p:nvSpPr>
        <p:spPr>
          <a:xfrm>
            <a:off x="7122600" y="2646360"/>
            <a:ext cx="582588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4"/>
          <p:cNvSpPr txBox="1"/>
          <p:nvPr>
            <p:ph idx="3" type="body"/>
          </p:nvPr>
        </p:nvSpPr>
        <p:spPr>
          <a:xfrm>
            <a:off x="13240080" y="2646360"/>
            <a:ext cx="582588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64"/>
          <p:cNvSpPr txBox="1"/>
          <p:nvPr>
            <p:ph idx="4" type="body"/>
          </p:nvPr>
        </p:nvSpPr>
        <p:spPr>
          <a:xfrm>
            <a:off x="1005120" y="6072480"/>
            <a:ext cx="582588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4"/>
          <p:cNvSpPr txBox="1"/>
          <p:nvPr>
            <p:ph idx="5" type="body"/>
          </p:nvPr>
        </p:nvSpPr>
        <p:spPr>
          <a:xfrm>
            <a:off x="7122600" y="6072480"/>
            <a:ext cx="582588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64"/>
          <p:cNvSpPr txBox="1"/>
          <p:nvPr>
            <p:ph idx="6" type="body"/>
          </p:nvPr>
        </p:nvSpPr>
        <p:spPr>
          <a:xfrm>
            <a:off x="13240080" y="6072480"/>
            <a:ext cx="582588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4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idx="1" type="subTitle"/>
          </p:nvPr>
        </p:nvSpPr>
        <p:spPr>
          <a:xfrm>
            <a:off x="7242120" y="-222840"/>
            <a:ext cx="5619240" cy="478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10276200" y="2646360"/>
            <a:ext cx="8829360" cy="65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3" type="body"/>
          </p:nvPr>
        </p:nvSpPr>
        <p:spPr>
          <a:xfrm>
            <a:off x="1005120" y="607248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" type="body"/>
          </p:nvPr>
        </p:nvSpPr>
        <p:spPr>
          <a:xfrm>
            <a:off x="1005120" y="2646360"/>
            <a:ext cx="8829360" cy="65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2"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3" type="body"/>
          </p:nvPr>
        </p:nvSpPr>
        <p:spPr>
          <a:xfrm>
            <a:off x="10276200" y="607248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" type="body"/>
          </p:nvPr>
        </p:nvSpPr>
        <p:spPr>
          <a:xfrm>
            <a:off x="1005120" y="264636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2" type="body"/>
          </p:nvPr>
        </p:nvSpPr>
        <p:spPr>
          <a:xfrm>
            <a:off x="10276200" y="2646360"/>
            <a:ext cx="882936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3" type="body"/>
          </p:nvPr>
        </p:nvSpPr>
        <p:spPr>
          <a:xfrm>
            <a:off x="1005120" y="6072480"/>
            <a:ext cx="18093239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0" y="0"/>
            <a:ext cx="20103839" cy="11308320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30333E"/>
          </a:solidFill>
          <a:ln>
            <a:noFill/>
          </a:ln>
        </p:spPr>
      </p:sp>
      <p:sp>
        <p:nvSpPr>
          <p:cNvPr id="7" name="Google Shape;7;p11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1005120" y="2601000"/>
            <a:ext cx="18093239" cy="7463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6835320" y="10517760"/>
            <a:ext cx="643284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1"/>
          <p:cNvSpPr txBox="1"/>
          <p:nvPr>
            <p:ph idx="10" type="dt"/>
          </p:nvPr>
        </p:nvSpPr>
        <p:spPr>
          <a:xfrm>
            <a:off x="1005120" y="10517760"/>
            <a:ext cx="462348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14474880" y="10517760"/>
            <a:ext cx="462348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0" y="0"/>
            <a:ext cx="20103839" cy="11308320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464752"/>
          </a:solidFill>
          <a:ln>
            <a:noFill/>
          </a:ln>
        </p:spPr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6835320" y="10517760"/>
            <a:ext cx="643284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Google Shape;76;p13"/>
          <p:cNvSpPr txBox="1"/>
          <p:nvPr>
            <p:ph idx="10" type="dt"/>
          </p:nvPr>
        </p:nvSpPr>
        <p:spPr>
          <a:xfrm>
            <a:off x="1005120" y="10517760"/>
            <a:ext cx="462348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14474880" y="10517760"/>
            <a:ext cx="462348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1005120" y="2646360"/>
            <a:ext cx="18093239" cy="65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/>
        </p:nvSpPr>
        <p:spPr>
          <a:xfrm>
            <a:off x="0" y="0"/>
            <a:ext cx="20103839" cy="11308320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30333E"/>
          </a:solidFill>
          <a:ln>
            <a:noFill/>
          </a:ln>
        </p:spPr>
      </p:sp>
      <p:sp>
        <p:nvSpPr>
          <p:cNvPr id="141" name="Google Shape;141;p15"/>
          <p:cNvSpPr txBox="1"/>
          <p:nvPr>
            <p:ph type="title"/>
          </p:nvPr>
        </p:nvSpPr>
        <p:spPr>
          <a:xfrm>
            <a:off x="5547240" y="298800"/>
            <a:ext cx="900900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2" name="Google Shape;142;p15"/>
          <p:cNvSpPr txBox="1"/>
          <p:nvPr>
            <p:ph idx="11" type="ftr"/>
          </p:nvPr>
        </p:nvSpPr>
        <p:spPr>
          <a:xfrm>
            <a:off x="6835320" y="10517760"/>
            <a:ext cx="643284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Google Shape;143;p15"/>
          <p:cNvSpPr txBox="1"/>
          <p:nvPr>
            <p:ph idx="10" type="dt"/>
          </p:nvPr>
        </p:nvSpPr>
        <p:spPr>
          <a:xfrm>
            <a:off x="1005120" y="10517760"/>
            <a:ext cx="462348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14474880" y="10517760"/>
            <a:ext cx="462348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1005120" y="2646360"/>
            <a:ext cx="18093239" cy="65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/>
          <p:nvPr/>
        </p:nvSpPr>
        <p:spPr>
          <a:xfrm>
            <a:off x="0" y="0"/>
            <a:ext cx="20103839" cy="11308320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30333E"/>
          </a:solidFill>
          <a:ln>
            <a:noFill/>
          </a:ln>
        </p:spPr>
      </p:sp>
      <p:sp>
        <p:nvSpPr>
          <p:cNvPr id="208" name="Google Shape;208;p17"/>
          <p:cNvSpPr txBox="1"/>
          <p:nvPr>
            <p:ph type="title"/>
          </p:nvPr>
        </p:nvSpPr>
        <p:spPr>
          <a:xfrm>
            <a:off x="7242120" y="-222840"/>
            <a:ext cx="5619240" cy="103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1005120" y="2601000"/>
            <a:ext cx="8744760" cy="6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0" name="Google Shape;210;p17"/>
          <p:cNvSpPr txBox="1"/>
          <p:nvPr>
            <p:ph idx="2" type="body"/>
          </p:nvPr>
        </p:nvSpPr>
        <p:spPr>
          <a:xfrm>
            <a:off x="10353600" y="2601000"/>
            <a:ext cx="8744760" cy="6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1" name="Google Shape;211;p17"/>
          <p:cNvSpPr txBox="1"/>
          <p:nvPr>
            <p:ph idx="11" type="ftr"/>
          </p:nvPr>
        </p:nvSpPr>
        <p:spPr>
          <a:xfrm>
            <a:off x="6835320" y="10517760"/>
            <a:ext cx="643284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2" name="Google Shape;212;p17"/>
          <p:cNvSpPr txBox="1"/>
          <p:nvPr>
            <p:ph idx="10" type="dt"/>
          </p:nvPr>
        </p:nvSpPr>
        <p:spPr>
          <a:xfrm>
            <a:off x="1005120" y="10517760"/>
            <a:ext cx="462348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3" name="Google Shape;213;p17"/>
          <p:cNvSpPr txBox="1"/>
          <p:nvPr>
            <p:ph idx="12" type="sldNum"/>
          </p:nvPr>
        </p:nvSpPr>
        <p:spPr>
          <a:xfrm>
            <a:off x="14474880" y="10517760"/>
            <a:ext cx="462348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peapp.herokuapp.com/" TargetMode="External"/><Relationship Id="rId4" Type="http://schemas.openxmlformats.org/officeDocument/2006/relationships/hyperlink" Target="http://drive.google.com/file/d/1dDHPgNfn2PjXmFzABmkRNWcG9WD3h2gu/view" TargetMode="External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"/>
          <p:cNvSpPr txBox="1"/>
          <p:nvPr>
            <p:ph type="title"/>
          </p:nvPr>
        </p:nvSpPr>
        <p:spPr>
          <a:xfrm>
            <a:off x="6341075" y="4933175"/>
            <a:ext cx="8785200" cy="229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900">
                <a:solidFill>
                  <a:schemeClr val="lt1"/>
                </a:solidFill>
              </a:rPr>
              <a:t>An encyclopedia for PPE decontamination strategies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279" name="Google Shape;279;p1"/>
          <p:cNvSpPr txBox="1"/>
          <p:nvPr>
            <p:ph type="title"/>
          </p:nvPr>
        </p:nvSpPr>
        <p:spPr>
          <a:xfrm>
            <a:off x="14692500" y="8230225"/>
            <a:ext cx="5127000" cy="229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4000">
                <a:solidFill>
                  <a:schemeClr val="lt1"/>
                </a:solidFill>
              </a:rPr>
              <a:t>Chest No: HC_003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280" name="Google Shape;280;p1"/>
          <p:cNvSpPr txBox="1"/>
          <p:nvPr>
            <p:ph type="title"/>
          </p:nvPr>
        </p:nvSpPr>
        <p:spPr>
          <a:xfrm>
            <a:off x="4401825" y="-205075"/>
            <a:ext cx="12893400" cy="121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4000">
                <a:solidFill>
                  <a:srgbClr val="FF9900"/>
                </a:solidFill>
              </a:rPr>
              <a:t>Submission for HACCOVID conducted by EXURO</a:t>
            </a:r>
            <a:endParaRPr i="1" sz="4000">
              <a:solidFill>
                <a:srgbClr val="FF9900"/>
              </a:solidFill>
            </a:endParaRPr>
          </a:p>
        </p:txBody>
      </p:sp>
      <p:pic>
        <p:nvPicPr>
          <p:cNvPr id="281" name="Google Shape;28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775" y="2850875"/>
            <a:ext cx="10382385" cy="400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650" y="337500"/>
            <a:ext cx="4538076" cy="1003562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9"/>
          <p:cNvSpPr txBox="1"/>
          <p:nvPr/>
        </p:nvSpPr>
        <p:spPr>
          <a:xfrm>
            <a:off x="1615850" y="10373125"/>
            <a:ext cx="2323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</a:rPr>
              <a:t>Login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369" name="Google Shape;369;p9"/>
          <p:cNvSpPr txBox="1"/>
          <p:nvPr/>
        </p:nvSpPr>
        <p:spPr>
          <a:xfrm>
            <a:off x="9083450" y="10525525"/>
            <a:ext cx="2323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</a:rPr>
              <a:t>Page Admin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370" name="Google Shape;370;p9"/>
          <p:cNvSpPr txBox="1"/>
          <p:nvPr/>
        </p:nvSpPr>
        <p:spPr>
          <a:xfrm>
            <a:off x="15331850" y="10449325"/>
            <a:ext cx="35394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</a:rPr>
              <a:t>Submit Strategy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371" name="Google Shape;37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338" y="206850"/>
            <a:ext cx="4755352" cy="10296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96915" y="206850"/>
            <a:ext cx="4755352" cy="10296923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9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75081f93c_0_44"/>
          <p:cNvSpPr/>
          <p:nvPr/>
        </p:nvSpPr>
        <p:spPr>
          <a:xfrm>
            <a:off x="643850" y="354775"/>
            <a:ext cx="189798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600">
                <a:solidFill>
                  <a:srgbClr val="F96850"/>
                </a:solidFill>
                <a:latin typeface="Montserrat"/>
                <a:ea typeface="Montserrat"/>
                <a:cs typeface="Montserrat"/>
                <a:sym typeface="Montserrat"/>
              </a:rPr>
              <a:t>Project Demo</a:t>
            </a:r>
            <a:endParaRPr b="1" sz="6600">
              <a:solidFill>
                <a:srgbClr val="F96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000">
                <a:solidFill>
                  <a:schemeClr val="lt1"/>
                </a:solidFill>
              </a:rPr>
              <a:t>The website is live at-</a:t>
            </a:r>
            <a:r>
              <a:rPr b="1" lang="en-IN" sz="5000">
                <a:solidFill>
                  <a:srgbClr val="F96850"/>
                </a:solidFill>
              </a:rPr>
              <a:t>  </a:t>
            </a:r>
            <a:r>
              <a:rPr lang="en-IN" sz="4800" u="sng">
                <a:solidFill>
                  <a:schemeClr val="hlink"/>
                </a:solidFill>
                <a:hlinkClick r:id="rId3"/>
              </a:rPr>
              <a:t>https://ppeapp.herokuapp.com/</a:t>
            </a:r>
            <a:endParaRPr sz="4800"/>
          </a:p>
          <a:p>
            <a:pPr indent="0" lvl="0" marL="125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600">
              <a:solidFill>
                <a:srgbClr val="F96850"/>
              </a:solidFill>
            </a:endParaRPr>
          </a:p>
        </p:txBody>
      </p:sp>
      <p:pic>
        <p:nvPicPr>
          <p:cNvPr id="379" name="Google Shape;379;g775081f93c_0_44" title="dem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0025" y="2743350"/>
            <a:ext cx="16699700" cy="79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775081f93c_0_44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48321aecc_8_1"/>
          <p:cNvSpPr/>
          <p:nvPr/>
        </p:nvSpPr>
        <p:spPr>
          <a:xfrm>
            <a:off x="2122125" y="354775"/>
            <a:ext cx="147348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600">
                <a:solidFill>
                  <a:srgbClr val="F96850"/>
                </a:solidFill>
                <a:latin typeface="Montserrat"/>
                <a:ea typeface="Montserrat"/>
                <a:cs typeface="Montserrat"/>
                <a:sym typeface="Montserrat"/>
              </a:rPr>
              <a:t>What’s Next…?</a:t>
            </a:r>
            <a:endParaRPr b="1" i="0" sz="66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g848321aecc_8_1"/>
          <p:cNvSpPr txBox="1"/>
          <p:nvPr/>
        </p:nvSpPr>
        <p:spPr>
          <a:xfrm>
            <a:off x="1875550" y="2715375"/>
            <a:ext cx="16628100" cy="6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5000"/>
              <a:buChar char="●"/>
            </a:pPr>
            <a:r>
              <a:rPr lang="en-IN" sz="5000">
                <a:solidFill>
                  <a:schemeClr val="lt1"/>
                </a:solidFill>
              </a:rPr>
              <a:t>Collect data of local vendors to act as a median between suppliers and buyers</a:t>
            </a:r>
            <a:endParaRPr sz="5000">
              <a:solidFill>
                <a:schemeClr val="lt1"/>
              </a:solidFill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Char char="●"/>
            </a:pPr>
            <a:r>
              <a:rPr lang="en-IN" sz="5000">
                <a:solidFill>
                  <a:schemeClr val="lt1"/>
                </a:solidFill>
              </a:rPr>
              <a:t>Improvisation to help local PPE demand to find local PPE supply, and vice-versa</a:t>
            </a:r>
            <a:endParaRPr sz="5000">
              <a:solidFill>
                <a:schemeClr val="lt1"/>
              </a:solidFill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Char char="●"/>
            </a:pPr>
            <a:r>
              <a:rPr lang="en-IN" sz="5000">
                <a:solidFill>
                  <a:schemeClr val="lt1"/>
                </a:solidFill>
              </a:rPr>
              <a:t>We can use assistance from global partners who can help bring this project to scale to help communities get the resources to protect their healthcare workers.</a:t>
            </a:r>
            <a:endParaRPr sz="5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lt1"/>
              </a:solidFill>
            </a:endParaRPr>
          </a:p>
        </p:txBody>
      </p:sp>
      <p:sp>
        <p:nvSpPr>
          <p:cNvPr id="387" name="Google Shape;387;g848321aecc_8_1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10"/>
          <p:cNvGrpSpPr/>
          <p:nvPr/>
        </p:nvGrpSpPr>
        <p:grpSpPr>
          <a:xfrm>
            <a:off x="20287" y="0"/>
            <a:ext cx="20063520" cy="11309253"/>
            <a:chOff x="20160" y="0"/>
            <a:chExt cx="20063520" cy="10671120"/>
          </a:xfrm>
        </p:grpSpPr>
        <p:sp>
          <p:nvSpPr>
            <p:cNvPr id="393" name="Google Shape;393;p10"/>
            <p:cNvSpPr/>
            <p:nvPr/>
          </p:nvSpPr>
          <p:spPr>
            <a:xfrm>
              <a:off x="20160" y="0"/>
              <a:ext cx="20063520" cy="106711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901760" y="11880"/>
              <a:ext cx="9631440" cy="4800240"/>
            </a:xfrm>
            <a:custGeom>
              <a:rect b="b" l="l" r="r" t="t"/>
              <a:pathLst>
                <a:path extrusionOk="0" h="4800600" w="9631680">
                  <a:moveTo>
                    <a:pt x="5198659" y="4787900"/>
                  </a:moveTo>
                  <a:lnTo>
                    <a:pt x="4432436" y="4787900"/>
                  </a:lnTo>
                  <a:lnTo>
                    <a:pt x="4479898" y="4800600"/>
                  </a:lnTo>
                  <a:lnTo>
                    <a:pt x="5151197" y="4800600"/>
                  </a:lnTo>
                  <a:lnTo>
                    <a:pt x="5198659" y="4787900"/>
                  </a:lnTo>
                  <a:close/>
                  <a:moveTo>
                    <a:pt x="5340263" y="4775200"/>
                  </a:moveTo>
                  <a:lnTo>
                    <a:pt x="4290831" y="4775200"/>
                  </a:lnTo>
                  <a:lnTo>
                    <a:pt x="4337900" y="4787900"/>
                  </a:lnTo>
                  <a:lnTo>
                    <a:pt x="5293194" y="4787900"/>
                  </a:lnTo>
                  <a:lnTo>
                    <a:pt x="5340263" y="4775200"/>
                  </a:lnTo>
                  <a:close/>
                  <a:moveTo>
                    <a:pt x="5433994" y="4762500"/>
                  </a:moveTo>
                  <a:lnTo>
                    <a:pt x="4197101" y="4762500"/>
                  </a:lnTo>
                  <a:lnTo>
                    <a:pt x="4243897" y="4775200"/>
                  </a:lnTo>
                  <a:lnTo>
                    <a:pt x="5387197" y="4775200"/>
                  </a:lnTo>
                  <a:lnTo>
                    <a:pt x="5433994" y="4762500"/>
                  </a:lnTo>
                  <a:close/>
                  <a:moveTo>
                    <a:pt x="5527166" y="4749800"/>
                  </a:moveTo>
                  <a:lnTo>
                    <a:pt x="4103929" y="4749800"/>
                  </a:lnTo>
                  <a:lnTo>
                    <a:pt x="4150444" y="4762500"/>
                  </a:lnTo>
                  <a:lnTo>
                    <a:pt x="5480651" y="4762500"/>
                  </a:lnTo>
                  <a:lnTo>
                    <a:pt x="5527166" y="4749800"/>
                  </a:lnTo>
                  <a:close/>
                  <a:moveTo>
                    <a:pt x="5619761" y="4737100"/>
                  </a:moveTo>
                  <a:lnTo>
                    <a:pt x="4011334" y="4737100"/>
                  </a:lnTo>
                  <a:lnTo>
                    <a:pt x="4057558" y="4749800"/>
                  </a:lnTo>
                  <a:lnTo>
                    <a:pt x="5573536" y="4749800"/>
                  </a:lnTo>
                  <a:lnTo>
                    <a:pt x="5619761" y="4737100"/>
                  </a:lnTo>
                  <a:close/>
                  <a:moveTo>
                    <a:pt x="5757534" y="4711700"/>
                  </a:moveTo>
                  <a:lnTo>
                    <a:pt x="3873560" y="4711700"/>
                  </a:lnTo>
                  <a:lnTo>
                    <a:pt x="3965258" y="4737100"/>
                  </a:lnTo>
                  <a:lnTo>
                    <a:pt x="5665837" y="4737100"/>
                  </a:lnTo>
                  <a:lnTo>
                    <a:pt x="5757534" y="4711700"/>
                  </a:lnTo>
                  <a:close/>
                  <a:moveTo>
                    <a:pt x="9631095" y="0"/>
                  </a:moveTo>
                  <a:lnTo>
                    <a:pt x="0" y="0"/>
                  </a:lnTo>
                  <a:lnTo>
                    <a:pt x="224" y="38100"/>
                  </a:lnTo>
                  <a:lnTo>
                    <a:pt x="934" y="88900"/>
                  </a:lnTo>
                  <a:lnTo>
                    <a:pt x="2115" y="139700"/>
                  </a:lnTo>
                  <a:lnTo>
                    <a:pt x="3765" y="190500"/>
                  </a:lnTo>
                  <a:lnTo>
                    <a:pt x="5880" y="228600"/>
                  </a:lnTo>
                  <a:lnTo>
                    <a:pt x="8460" y="279400"/>
                  </a:lnTo>
                  <a:lnTo>
                    <a:pt x="11502" y="330200"/>
                  </a:lnTo>
                  <a:lnTo>
                    <a:pt x="15003" y="381000"/>
                  </a:lnTo>
                  <a:lnTo>
                    <a:pt x="18962" y="419100"/>
                  </a:lnTo>
                  <a:lnTo>
                    <a:pt x="23376" y="469900"/>
                  </a:lnTo>
                  <a:lnTo>
                    <a:pt x="28244" y="520700"/>
                  </a:lnTo>
                  <a:lnTo>
                    <a:pt x="33562" y="558800"/>
                  </a:lnTo>
                  <a:lnTo>
                    <a:pt x="39329" y="609600"/>
                  </a:lnTo>
                  <a:lnTo>
                    <a:pt x="45542" y="660400"/>
                  </a:lnTo>
                  <a:lnTo>
                    <a:pt x="52199" y="698500"/>
                  </a:lnTo>
                  <a:lnTo>
                    <a:pt x="59299" y="749300"/>
                  </a:lnTo>
                  <a:lnTo>
                    <a:pt x="66838" y="800100"/>
                  </a:lnTo>
                  <a:lnTo>
                    <a:pt x="74815" y="838200"/>
                  </a:lnTo>
                  <a:lnTo>
                    <a:pt x="83227" y="889000"/>
                  </a:lnTo>
                  <a:lnTo>
                    <a:pt x="92073" y="939800"/>
                  </a:lnTo>
                  <a:lnTo>
                    <a:pt x="101349" y="977900"/>
                  </a:lnTo>
                  <a:lnTo>
                    <a:pt x="111055" y="1028700"/>
                  </a:lnTo>
                  <a:lnTo>
                    <a:pt x="121187" y="1066800"/>
                  </a:lnTo>
                  <a:lnTo>
                    <a:pt x="131743" y="1117600"/>
                  </a:lnTo>
                  <a:lnTo>
                    <a:pt x="142722" y="1155700"/>
                  </a:lnTo>
                  <a:lnTo>
                    <a:pt x="154120" y="1206500"/>
                  </a:lnTo>
                  <a:lnTo>
                    <a:pt x="165936" y="1244600"/>
                  </a:lnTo>
                  <a:lnTo>
                    <a:pt x="178168" y="1295400"/>
                  </a:lnTo>
                  <a:lnTo>
                    <a:pt x="190813" y="1333500"/>
                  </a:lnTo>
                  <a:lnTo>
                    <a:pt x="203870" y="1384300"/>
                  </a:lnTo>
                  <a:lnTo>
                    <a:pt x="217335" y="1422400"/>
                  </a:lnTo>
                  <a:lnTo>
                    <a:pt x="231207" y="1473200"/>
                  </a:lnTo>
                  <a:lnTo>
                    <a:pt x="245483" y="1511300"/>
                  </a:lnTo>
                  <a:lnTo>
                    <a:pt x="260162" y="1562100"/>
                  </a:lnTo>
                  <a:lnTo>
                    <a:pt x="275241" y="1600200"/>
                  </a:lnTo>
                  <a:lnTo>
                    <a:pt x="290718" y="1638300"/>
                  </a:lnTo>
                  <a:lnTo>
                    <a:pt x="306590" y="1689100"/>
                  </a:lnTo>
                  <a:lnTo>
                    <a:pt x="322856" y="1727200"/>
                  </a:lnTo>
                  <a:lnTo>
                    <a:pt x="339514" y="1765300"/>
                  </a:lnTo>
                  <a:lnTo>
                    <a:pt x="356560" y="1816100"/>
                  </a:lnTo>
                  <a:lnTo>
                    <a:pt x="373993" y="1854200"/>
                  </a:lnTo>
                  <a:lnTo>
                    <a:pt x="391811" y="1892300"/>
                  </a:lnTo>
                  <a:lnTo>
                    <a:pt x="410011" y="1943100"/>
                  </a:lnTo>
                  <a:lnTo>
                    <a:pt x="428592" y="1981200"/>
                  </a:lnTo>
                  <a:lnTo>
                    <a:pt x="447550" y="2019300"/>
                  </a:lnTo>
                  <a:lnTo>
                    <a:pt x="466885" y="2057400"/>
                  </a:lnTo>
                  <a:lnTo>
                    <a:pt x="486593" y="2108200"/>
                  </a:lnTo>
                  <a:lnTo>
                    <a:pt x="506672" y="2146300"/>
                  </a:lnTo>
                  <a:lnTo>
                    <a:pt x="527121" y="2184400"/>
                  </a:lnTo>
                  <a:lnTo>
                    <a:pt x="547936" y="2222500"/>
                  </a:lnTo>
                  <a:lnTo>
                    <a:pt x="569117" y="2260600"/>
                  </a:lnTo>
                  <a:lnTo>
                    <a:pt x="590660" y="2298700"/>
                  </a:lnTo>
                  <a:lnTo>
                    <a:pt x="612563" y="2349500"/>
                  </a:lnTo>
                  <a:lnTo>
                    <a:pt x="634825" y="2387600"/>
                  </a:lnTo>
                  <a:lnTo>
                    <a:pt x="657442" y="2425700"/>
                  </a:lnTo>
                  <a:lnTo>
                    <a:pt x="680414" y="2463800"/>
                  </a:lnTo>
                  <a:lnTo>
                    <a:pt x="703737" y="2501900"/>
                  </a:lnTo>
                  <a:lnTo>
                    <a:pt x="727409" y="2540000"/>
                  </a:lnTo>
                  <a:lnTo>
                    <a:pt x="751428" y="2578100"/>
                  </a:lnTo>
                  <a:lnTo>
                    <a:pt x="775792" y="2616200"/>
                  </a:lnTo>
                  <a:lnTo>
                    <a:pt x="800499" y="2654300"/>
                  </a:lnTo>
                  <a:lnTo>
                    <a:pt x="825547" y="2692400"/>
                  </a:lnTo>
                  <a:lnTo>
                    <a:pt x="850933" y="2730500"/>
                  </a:lnTo>
                  <a:lnTo>
                    <a:pt x="876655" y="2768600"/>
                  </a:lnTo>
                  <a:lnTo>
                    <a:pt x="902711" y="2794000"/>
                  </a:lnTo>
                  <a:lnTo>
                    <a:pt x="929098" y="2832100"/>
                  </a:lnTo>
                  <a:lnTo>
                    <a:pt x="955815" y="2870200"/>
                  </a:lnTo>
                  <a:lnTo>
                    <a:pt x="982859" y="2908300"/>
                  </a:lnTo>
                  <a:lnTo>
                    <a:pt x="1010229" y="2946400"/>
                  </a:lnTo>
                  <a:lnTo>
                    <a:pt x="1037921" y="2984500"/>
                  </a:lnTo>
                  <a:lnTo>
                    <a:pt x="1065934" y="3009900"/>
                  </a:lnTo>
                  <a:lnTo>
                    <a:pt x="1094265" y="3048000"/>
                  </a:lnTo>
                  <a:lnTo>
                    <a:pt x="1122913" y="3086100"/>
                  </a:lnTo>
                  <a:lnTo>
                    <a:pt x="1151874" y="3111500"/>
                  </a:lnTo>
                  <a:lnTo>
                    <a:pt x="1181148" y="3149600"/>
                  </a:lnTo>
                  <a:lnTo>
                    <a:pt x="1210731" y="3187700"/>
                  </a:lnTo>
                  <a:lnTo>
                    <a:pt x="1240621" y="3213100"/>
                  </a:lnTo>
                  <a:lnTo>
                    <a:pt x="1270817" y="3251200"/>
                  </a:lnTo>
                  <a:lnTo>
                    <a:pt x="1301316" y="3289300"/>
                  </a:lnTo>
                  <a:lnTo>
                    <a:pt x="1332115" y="3314700"/>
                  </a:lnTo>
                  <a:lnTo>
                    <a:pt x="1363213" y="3352800"/>
                  </a:lnTo>
                  <a:lnTo>
                    <a:pt x="1394608" y="3378200"/>
                  </a:lnTo>
                  <a:lnTo>
                    <a:pt x="1426296" y="3416300"/>
                  </a:lnTo>
                  <a:lnTo>
                    <a:pt x="1458277" y="3441700"/>
                  </a:lnTo>
                  <a:lnTo>
                    <a:pt x="1490547" y="3479800"/>
                  </a:lnTo>
                  <a:lnTo>
                    <a:pt x="1555948" y="3530600"/>
                  </a:lnTo>
                  <a:lnTo>
                    <a:pt x="1589075" y="3568700"/>
                  </a:lnTo>
                  <a:lnTo>
                    <a:pt x="1622482" y="3594100"/>
                  </a:lnTo>
                  <a:lnTo>
                    <a:pt x="1656168" y="3632200"/>
                  </a:lnTo>
                  <a:lnTo>
                    <a:pt x="1758876" y="3708400"/>
                  </a:lnTo>
                  <a:lnTo>
                    <a:pt x="1793655" y="3746500"/>
                  </a:lnTo>
                  <a:lnTo>
                    <a:pt x="1828702" y="3771900"/>
                  </a:lnTo>
                  <a:lnTo>
                    <a:pt x="1935426" y="3848100"/>
                  </a:lnTo>
                  <a:lnTo>
                    <a:pt x="2044479" y="3924300"/>
                  </a:lnTo>
                  <a:lnTo>
                    <a:pt x="2081338" y="3962400"/>
                  </a:lnTo>
                  <a:lnTo>
                    <a:pt x="2118446" y="3987800"/>
                  </a:lnTo>
                  <a:lnTo>
                    <a:pt x="2155803" y="4000500"/>
                  </a:lnTo>
                  <a:lnTo>
                    <a:pt x="2269337" y="4076700"/>
                  </a:lnTo>
                  <a:lnTo>
                    <a:pt x="2424052" y="4178300"/>
                  </a:lnTo>
                  <a:lnTo>
                    <a:pt x="2463311" y="4191000"/>
                  </a:lnTo>
                  <a:lnTo>
                    <a:pt x="2542512" y="4241800"/>
                  </a:lnTo>
                  <a:lnTo>
                    <a:pt x="2582449" y="4254500"/>
                  </a:lnTo>
                  <a:lnTo>
                    <a:pt x="2662985" y="4305300"/>
                  </a:lnTo>
                  <a:lnTo>
                    <a:pt x="2703579" y="4318000"/>
                  </a:lnTo>
                  <a:lnTo>
                    <a:pt x="2744388" y="4343400"/>
                  </a:lnTo>
                  <a:lnTo>
                    <a:pt x="2785409" y="4356100"/>
                  </a:lnTo>
                  <a:lnTo>
                    <a:pt x="2826641" y="4381500"/>
                  </a:lnTo>
                  <a:lnTo>
                    <a:pt x="2868081" y="4394200"/>
                  </a:lnTo>
                  <a:lnTo>
                    <a:pt x="2909727" y="4419600"/>
                  </a:lnTo>
                  <a:lnTo>
                    <a:pt x="2993628" y="4445000"/>
                  </a:lnTo>
                  <a:lnTo>
                    <a:pt x="3035878" y="4470400"/>
                  </a:lnTo>
                  <a:lnTo>
                    <a:pt x="3120967" y="4495800"/>
                  </a:lnTo>
                  <a:lnTo>
                    <a:pt x="3163802" y="4521200"/>
                  </a:lnTo>
                  <a:lnTo>
                    <a:pt x="3827943" y="4711700"/>
                  </a:lnTo>
                  <a:lnTo>
                    <a:pt x="5803152" y="4711700"/>
                  </a:lnTo>
                  <a:lnTo>
                    <a:pt x="6467292" y="4521200"/>
                  </a:lnTo>
                  <a:lnTo>
                    <a:pt x="6510127" y="4495800"/>
                  </a:lnTo>
                  <a:lnTo>
                    <a:pt x="6595217" y="4470400"/>
                  </a:lnTo>
                  <a:lnTo>
                    <a:pt x="6637467" y="4445000"/>
                  </a:lnTo>
                  <a:lnTo>
                    <a:pt x="6721368" y="4419600"/>
                  </a:lnTo>
                  <a:lnTo>
                    <a:pt x="6763013" y="4394200"/>
                  </a:lnTo>
                  <a:lnTo>
                    <a:pt x="6804453" y="4381500"/>
                  </a:lnTo>
                  <a:lnTo>
                    <a:pt x="6845685" y="4356100"/>
                  </a:lnTo>
                  <a:lnTo>
                    <a:pt x="6886707" y="4343400"/>
                  </a:lnTo>
                  <a:lnTo>
                    <a:pt x="6927516" y="4318000"/>
                  </a:lnTo>
                  <a:lnTo>
                    <a:pt x="6968110" y="4305300"/>
                  </a:lnTo>
                  <a:lnTo>
                    <a:pt x="7048646" y="4254500"/>
                  </a:lnTo>
                  <a:lnTo>
                    <a:pt x="7088583" y="4241800"/>
                  </a:lnTo>
                  <a:lnTo>
                    <a:pt x="7167783" y="4191000"/>
                  </a:lnTo>
                  <a:lnTo>
                    <a:pt x="7207043" y="4178300"/>
                  </a:lnTo>
                  <a:lnTo>
                    <a:pt x="7361758" y="4076700"/>
                  </a:lnTo>
                  <a:lnTo>
                    <a:pt x="7475292" y="4000500"/>
                  </a:lnTo>
                  <a:lnTo>
                    <a:pt x="7512648" y="3987800"/>
                  </a:lnTo>
                  <a:lnTo>
                    <a:pt x="7549757" y="3962400"/>
                  </a:lnTo>
                  <a:lnTo>
                    <a:pt x="7586616" y="3924300"/>
                  </a:lnTo>
                  <a:lnTo>
                    <a:pt x="7695669" y="3848100"/>
                  </a:lnTo>
                  <a:lnTo>
                    <a:pt x="7802393" y="3771900"/>
                  </a:lnTo>
                  <a:lnTo>
                    <a:pt x="7837439" y="3746500"/>
                  </a:lnTo>
                  <a:lnTo>
                    <a:pt x="7872218" y="3708400"/>
                  </a:lnTo>
                  <a:lnTo>
                    <a:pt x="7974927" y="3632200"/>
                  </a:lnTo>
                  <a:lnTo>
                    <a:pt x="8008613" y="3594100"/>
                  </a:lnTo>
                  <a:lnTo>
                    <a:pt x="8042020" y="3568700"/>
                  </a:lnTo>
                  <a:lnTo>
                    <a:pt x="8075146" y="3530600"/>
                  </a:lnTo>
                  <a:lnTo>
                    <a:pt x="8140547" y="3479800"/>
                  </a:lnTo>
                  <a:lnTo>
                    <a:pt x="8172818" y="3441700"/>
                  </a:lnTo>
                  <a:lnTo>
                    <a:pt x="8204798" y="3416300"/>
                  </a:lnTo>
                  <a:lnTo>
                    <a:pt x="8236487" y="3378200"/>
                  </a:lnTo>
                  <a:lnTo>
                    <a:pt x="8267881" y="3352800"/>
                  </a:lnTo>
                  <a:lnTo>
                    <a:pt x="8298979" y="3314700"/>
                  </a:lnTo>
                  <a:lnTo>
                    <a:pt x="8329779" y="3289300"/>
                  </a:lnTo>
                  <a:lnTo>
                    <a:pt x="8360278" y="3251200"/>
                  </a:lnTo>
                  <a:lnTo>
                    <a:pt x="8390473" y="3213100"/>
                  </a:lnTo>
                  <a:lnTo>
                    <a:pt x="8420364" y="3187700"/>
                  </a:lnTo>
                  <a:lnTo>
                    <a:pt x="8449947" y="3149600"/>
                  </a:lnTo>
                  <a:lnTo>
                    <a:pt x="8479220" y="3111500"/>
                  </a:lnTo>
                  <a:lnTo>
                    <a:pt x="8508182" y="3086100"/>
                  </a:lnTo>
                  <a:lnTo>
                    <a:pt x="8536829" y="3048000"/>
                  </a:lnTo>
                  <a:lnTo>
                    <a:pt x="8565161" y="3009900"/>
                  </a:lnTo>
                  <a:lnTo>
                    <a:pt x="8593174" y="2984500"/>
                  </a:lnTo>
                  <a:lnTo>
                    <a:pt x="8620866" y="2946400"/>
                  </a:lnTo>
                  <a:lnTo>
                    <a:pt x="8648235" y="2908300"/>
                  </a:lnTo>
                  <a:lnTo>
                    <a:pt x="8675280" y="2870200"/>
                  </a:lnTo>
                  <a:lnTo>
                    <a:pt x="8701997" y="2832100"/>
                  </a:lnTo>
                  <a:lnTo>
                    <a:pt x="8728384" y="2794000"/>
                  </a:lnTo>
                  <a:lnTo>
                    <a:pt x="8754440" y="2768600"/>
                  </a:lnTo>
                  <a:lnTo>
                    <a:pt x="8780162" y="2730500"/>
                  </a:lnTo>
                  <a:lnTo>
                    <a:pt x="8805548" y="2692400"/>
                  </a:lnTo>
                  <a:lnTo>
                    <a:pt x="8830595" y="2654300"/>
                  </a:lnTo>
                  <a:lnTo>
                    <a:pt x="8855302" y="2616200"/>
                  </a:lnTo>
                  <a:lnTo>
                    <a:pt x="8879667" y="2578100"/>
                  </a:lnTo>
                  <a:lnTo>
                    <a:pt x="8903686" y="2540000"/>
                  </a:lnTo>
                  <a:lnTo>
                    <a:pt x="8927358" y="2501900"/>
                  </a:lnTo>
                  <a:lnTo>
                    <a:pt x="8950681" y="2463800"/>
                  </a:lnTo>
                  <a:lnTo>
                    <a:pt x="8973652" y="2425700"/>
                  </a:lnTo>
                  <a:lnTo>
                    <a:pt x="8996270" y="2387600"/>
                  </a:lnTo>
                  <a:lnTo>
                    <a:pt x="9018531" y="2349500"/>
                  </a:lnTo>
                  <a:lnTo>
                    <a:pt x="9040435" y="2298700"/>
                  </a:lnTo>
                  <a:lnTo>
                    <a:pt x="9061978" y="2260600"/>
                  </a:lnTo>
                  <a:lnTo>
                    <a:pt x="9083158" y="2222500"/>
                  </a:lnTo>
                  <a:lnTo>
                    <a:pt x="9103974" y="2184400"/>
                  </a:lnTo>
                  <a:lnTo>
                    <a:pt x="9124423" y="2146300"/>
                  </a:lnTo>
                  <a:lnTo>
                    <a:pt x="9144502" y="2108200"/>
                  </a:lnTo>
                  <a:lnTo>
                    <a:pt x="9164210" y="2057400"/>
                  </a:lnTo>
                  <a:lnTo>
                    <a:pt x="9183544" y="2019300"/>
                  </a:lnTo>
                  <a:lnTo>
                    <a:pt x="9202503" y="1981200"/>
                  </a:lnTo>
                  <a:lnTo>
                    <a:pt x="9221084" y="1943100"/>
                  </a:lnTo>
                  <a:lnTo>
                    <a:pt x="9239284" y="1892300"/>
                  </a:lnTo>
                  <a:lnTo>
                    <a:pt x="9257102" y="1854200"/>
                  </a:lnTo>
                  <a:lnTo>
                    <a:pt x="9274535" y="1816100"/>
                  </a:lnTo>
                  <a:lnTo>
                    <a:pt x="9291581" y="1765300"/>
                  </a:lnTo>
                  <a:lnTo>
                    <a:pt x="9308238" y="1727200"/>
                  </a:lnTo>
                  <a:lnTo>
                    <a:pt x="9324504" y="1689100"/>
                  </a:lnTo>
                  <a:lnTo>
                    <a:pt x="9340377" y="1638300"/>
                  </a:lnTo>
                  <a:lnTo>
                    <a:pt x="9355854" y="1600200"/>
                  </a:lnTo>
                  <a:lnTo>
                    <a:pt x="9370933" y="1562100"/>
                  </a:lnTo>
                  <a:lnTo>
                    <a:pt x="9385611" y="1511300"/>
                  </a:lnTo>
                  <a:lnTo>
                    <a:pt x="9399888" y="1473200"/>
                  </a:lnTo>
                  <a:lnTo>
                    <a:pt x="9413760" y="1422400"/>
                  </a:lnTo>
                  <a:lnTo>
                    <a:pt x="9427225" y="1384300"/>
                  </a:lnTo>
                  <a:lnTo>
                    <a:pt x="9440281" y="1333500"/>
                  </a:lnTo>
                  <a:lnTo>
                    <a:pt x="9452926" y="1295400"/>
                  </a:lnTo>
                  <a:lnTo>
                    <a:pt x="9465158" y="1244600"/>
                  </a:lnTo>
                  <a:lnTo>
                    <a:pt x="9476974" y="1206500"/>
                  </a:lnTo>
                  <a:lnTo>
                    <a:pt x="9488373" y="1155700"/>
                  </a:lnTo>
                  <a:lnTo>
                    <a:pt x="9499352" y="1117600"/>
                  </a:lnTo>
                  <a:lnTo>
                    <a:pt x="9509908" y="1066800"/>
                  </a:lnTo>
                  <a:lnTo>
                    <a:pt x="9520040" y="1028700"/>
                  </a:lnTo>
                  <a:lnTo>
                    <a:pt x="9529745" y="977900"/>
                  </a:lnTo>
                  <a:lnTo>
                    <a:pt x="9539022" y="939800"/>
                  </a:lnTo>
                  <a:lnTo>
                    <a:pt x="9547867" y="889000"/>
                  </a:lnTo>
                  <a:lnTo>
                    <a:pt x="9556280" y="838200"/>
                  </a:lnTo>
                  <a:lnTo>
                    <a:pt x="9564257" y="800100"/>
                  </a:lnTo>
                  <a:lnTo>
                    <a:pt x="9571796" y="749300"/>
                  </a:lnTo>
                  <a:lnTo>
                    <a:pt x="9578895" y="698500"/>
                  </a:lnTo>
                  <a:lnTo>
                    <a:pt x="9585553" y="660400"/>
                  </a:lnTo>
                  <a:lnTo>
                    <a:pt x="9591766" y="609600"/>
                  </a:lnTo>
                  <a:lnTo>
                    <a:pt x="9597533" y="558800"/>
                  </a:lnTo>
                  <a:lnTo>
                    <a:pt x="9602851" y="520700"/>
                  </a:lnTo>
                  <a:lnTo>
                    <a:pt x="9607718" y="469900"/>
                  </a:lnTo>
                  <a:lnTo>
                    <a:pt x="9612132" y="419100"/>
                  </a:lnTo>
                  <a:lnTo>
                    <a:pt x="9616091" y="381000"/>
                  </a:lnTo>
                  <a:lnTo>
                    <a:pt x="9619593" y="330200"/>
                  </a:lnTo>
                  <a:lnTo>
                    <a:pt x="9622634" y="279400"/>
                  </a:lnTo>
                  <a:lnTo>
                    <a:pt x="9625214" y="228600"/>
                  </a:lnTo>
                  <a:lnTo>
                    <a:pt x="9627330" y="190500"/>
                  </a:lnTo>
                  <a:lnTo>
                    <a:pt x="9628979" y="139700"/>
                  </a:lnTo>
                  <a:lnTo>
                    <a:pt x="9630160" y="88900"/>
                  </a:lnTo>
                  <a:lnTo>
                    <a:pt x="9630870" y="38100"/>
                  </a:lnTo>
                  <a:lnTo>
                    <a:pt x="9631095" y="0"/>
                  </a:lnTo>
                  <a:close/>
                </a:path>
              </a:pathLst>
            </a:custGeom>
            <a:solidFill>
              <a:srgbClr val="F96850">
                <a:alpha val="85882"/>
              </a:srgbClr>
            </a:solidFill>
            <a:ln>
              <a:noFill/>
            </a:ln>
          </p:spPr>
        </p:sp>
      </p:grpSp>
      <p:sp>
        <p:nvSpPr>
          <p:cNvPr id="395" name="Google Shape;395;p10"/>
          <p:cNvSpPr txBox="1"/>
          <p:nvPr/>
        </p:nvSpPr>
        <p:spPr>
          <a:xfrm>
            <a:off x="5871000" y="0"/>
            <a:ext cx="7783500" cy="3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5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7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Hoping to see  the world free again</a:t>
            </a:r>
            <a:endParaRPr b="0" i="0" sz="7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0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"/>
          <p:cNvSpPr/>
          <p:nvPr/>
        </p:nvSpPr>
        <p:spPr>
          <a:xfrm>
            <a:off x="0" y="313"/>
            <a:ext cx="20104100" cy="11308715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464752"/>
          </a:solidFill>
          <a:ln>
            <a:noFill/>
          </a:ln>
        </p:spPr>
      </p:sp>
      <p:sp>
        <p:nvSpPr>
          <p:cNvPr id="288" name="Google Shape;288;p2"/>
          <p:cNvSpPr/>
          <p:nvPr/>
        </p:nvSpPr>
        <p:spPr>
          <a:xfrm rot="6630447">
            <a:off x="4339848" y="6059039"/>
            <a:ext cx="11424402" cy="11498173"/>
          </a:xfrm>
          <a:prstGeom prst="chord">
            <a:avLst>
              <a:gd fmla="val 2700000" name="adj1"/>
              <a:gd fmla="val 1639428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"/>
          <p:cNvSpPr/>
          <p:nvPr/>
        </p:nvSpPr>
        <p:spPr>
          <a:xfrm>
            <a:off x="1987543" y="4138925"/>
            <a:ext cx="5615100" cy="408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8400000" dist="200025">
              <a:srgbClr val="999999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"/>
          <p:cNvSpPr/>
          <p:nvPr/>
        </p:nvSpPr>
        <p:spPr>
          <a:xfrm>
            <a:off x="12081575" y="4138925"/>
            <a:ext cx="5615100" cy="408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19020000" dist="200025">
              <a:srgbClr val="999999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"/>
          <p:cNvSpPr/>
          <p:nvPr/>
        </p:nvSpPr>
        <p:spPr>
          <a:xfrm>
            <a:off x="7138325" y="4443725"/>
            <a:ext cx="5486700" cy="408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"/>
          <p:cNvSpPr txBox="1"/>
          <p:nvPr/>
        </p:nvSpPr>
        <p:spPr>
          <a:xfrm>
            <a:off x="7628225" y="4873925"/>
            <a:ext cx="4506900" cy="3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7200"/>
              <a:t>20,000+</a:t>
            </a:r>
            <a:endParaRPr b="1"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/>
              <a:t>healthcare workers have contracted coronavirus accross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/>
              <a:t>52 countries</a:t>
            </a:r>
            <a:endParaRPr sz="3400"/>
          </a:p>
        </p:txBody>
      </p:sp>
      <p:sp>
        <p:nvSpPr>
          <p:cNvPr id="293" name="Google Shape;293;p2"/>
          <p:cNvSpPr txBox="1"/>
          <p:nvPr/>
        </p:nvSpPr>
        <p:spPr>
          <a:xfrm>
            <a:off x="2559825" y="4672325"/>
            <a:ext cx="4506900" cy="3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7200"/>
              <a:t>20%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/>
              <a:t>of NYC healthcare workers are expected to contract corona virus</a:t>
            </a:r>
            <a:endParaRPr sz="3400"/>
          </a:p>
        </p:txBody>
      </p:sp>
      <p:sp>
        <p:nvSpPr>
          <p:cNvPr id="294" name="Google Shape;294;p2"/>
          <p:cNvSpPr txBox="1"/>
          <p:nvPr/>
        </p:nvSpPr>
        <p:spPr>
          <a:xfrm>
            <a:off x="12696625" y="4824725"/>
            <a:ext cx="4506900" cy="3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7200"/>
              <a:t>550+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400">
                <a:solidFill>
                  <a:schemeClr val="dk1"/>
                </a:solidFill>
              </a:rPr>
              <a:t>healthcare workers have contracted coronavirus in India</a:t>
            </a:r>
            <a:endParaRPr sz="3400"/>
          </a:p>
        </p:txBody>
      </p:sp>
      <p:sp>
        <p:nvSpPr>
          <p:cNvPr id="295" name="Google Shape;295;p2"/>
          <p:cNvSpPr/>
          <p:nvPr/>
        </p:nvSpPr>
        <p:spPr>
          <a:xfrm>
            <a:off x="1450275" y="1421575"/>
            <a:ext cx="170535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600">
                <a:solidFill>
                  <a:schemeClr val="lt1"/>
                </a:solidFill>
              </a:rPr>
              <a:t>Hospital workers are the </a:t>
            </a:r>
            <a:r>
              <a:rPr b="1" lang="en-IN" sz="6600">
                <a:solidFill>
                  <a:srgbClr val="FF0000"/>
                </a:solidFill>
              </a:rPr>
              <a:t>most exposed</a:t>
            </a:r>
            <a:r>
              <a:rPr b="1" lang="en-IN" sz="6600">
                <a:solidFill>
                  <a:schemeClr val="lt1"/>
                </a:solidFill>
              </a:rPr>
              <a:t> to covid-19</a:t>
            </a:r>
            <a:endParaRPr b="1" i="0" sz="6600" u="none" cap="none" strike="noStrike">
              <a:solidFill>
                <a:schemeClr val="lt1"/>
              </a:solidFill>
            </a:endParaRPr>
          </a:p>
        </p:txBody>
      </p:sp>
      <p:sp>
        <p:nvSpPr>
          <p:cNvPr id="296" name="Google Shape;296;p2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256500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"/>
          <p:cNvSpPr txBox="1"/>
          <p:nvPr/>
        </p:nvSpPr>
        <p:spPr>
          <a:xfrm>
            <a:off x="8560800" y="9220200"/>
            <a:ext cx="11668200" cy="20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600">
                <a:solidFill>
                  <a:srgbClr val="F96850"/>
                </a:solidFill>
                <a:latin typeface="Montserrat"/>
                <a:ea typeface="Montserrat"/>
                <a:cs typeface="Montserrat"/>
                <a:sym typeface="Montserrat"/>
              </a:rPr>
              <a:t>35,</a:t>
            </a:r>
            <a:r>
              <a:rPr b="1" i="0" lang="en-IN" sz="6600" u="none" cap="none" strike="noStrike">
                <a:solidFill>
                  <a:srgbClr val="F96850"/>
                </a:solidFill>
                <a:latin typeface="Montserrat"/>
                <a:ea typeface="Montserrat"/>
                <a:cs typeface="Montserrat"/>
                <a:sym typeface="Montserrat"/>
              </a:rPr>
              <a:t>00</a:t>
            </a:r>
            <a:r>
              <a:rPr b="1" lang="en-IN" sz="6600">
                <a:solidFill>
                  <a:srgbClr val="F9685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i="0" lang="en-IN" sz="6600" u="none" cap="none" strike="noStrike">
                <a:solidFill>
                  <a:srgbClr val="F96850"/>
                </a:solidFill>
                <a:latin typeface="Montserrat"/>
                <a:ea typeface="Montserrat"/>
                <a:cs typeface="Montserrat"/>
                <a:sym typeface="Montserrat"/>
              </a:rPr>
              <a:t>000+</a:t>
            </a:r>
            <a:r>
              <a:rPr b="0" i="0" lang="en-IN" sz="6600" u="none" cap="none" strike="noStrike">
                <a:solidFill>
                  <a:srgbClr val="F968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cases in the world and it is spreading</a:t>
            </a:r>
            <a:endParaRPr b="0" i="0" sz="6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"/>
          <p:cNvSpPr txBox="1"/>
          <p:nvPr/>
        </p:nvSpPr>
        <p:spPr>
          <a:xfrm>
            <a:off x="8256000" y="76200"/>
            <a:ext cx="3726600" cy="11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600">
                <a:solidFill>
                  <a:srgbClr val="F96850"/>
                </a:solidFill>
                <a:latin typeface="Montserrat"/>
                <a:ea typeface="Montserrat"/>
                <a:cs typeface="Montserrat"/>
                <a:sym typeface="Montserrat"/>
              </a:rPr>
              <a:t>Covid-19</a:t>
            </a:r>
            <a:endParaRPr b="0" i="0" sz="6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"/>
          <p:cNvSpPr/>
          <p:nvPr/>
        </p:nvSpPr>
        <p:spPr>
          <a:xfrm>
            <a:off x="2122125" y="354775"/>
            <a:ext cx="147348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600">
                <a:solidFill>
                  <a:srgbClr val="F96850"/>
                </a:solidFill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 b="1" i="0" sz="66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"/>
          <p:cNvSpPr/>
          <p:nvPr/>
        </p:nvSpPr>
        <p:spPr>
          <a:xfrm>
            <a:off x="197525" y="2827350"/>
            <a:ext cx="10486800" cy="7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50">
                <a:solidFill>
                  <a:srgbClr val="FFFFFF"/>
                </a:solidFill>
              </a:rPr>
              <a:t>During the </a:t>
            </a:r>
            <a:r>
              <a:rPr b="1" lang="en-IN" sz="3150">
                <a:solidFill>
                  <a:srgbClr val="FFFFFF"/>
                </a:solidFill>
              </a:rPr>
              <a:t>COVID-19</a:t>
            </a:r>
            <a:r>
              <a:rPr lang="en-IN" sz="3150">
                <a:solidFill>
                  <a:srgbClr val="FFFFFF"/>
                </a:solidFill>
              </a:rPr>
              <a:t> epidemic, </a:t>
            </a:r>
            <a:endParaRPr sz="3150">
              <a:solidFill>
                <a:srgbClr val="FFFFFF"/>
              </a:solidFill>
            </a:endParaRPr>
          </a:p>
          <a:p>
            <a:pPr indent="-4349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50"/>
              <a:buChar char="●"/>
            </a:pPr>
            <a:r>
              <a:rPr lang="en-IN" sz="3250">
                <a:solidFill>
                  <a:srgbClr val="FFFFFF"/>
                </a:solidFill>
              </a:rPr>
              <a:t>There has been a severe shortage  of </a:t>
            </a:r>
            <a:r>
              <a:rPr lang="en-IN" sz="3250" u="sng">
                <a:solidFill>
                  <a:srgbClr val="FFFFFF"/>
                </a:solidFill>
              </a:rPr>
              <a:t>personal protective equipments</a:t>
            </a:r>
            <a:r>
              <a:rPr lang="en-IN" sz="3250">
                <a:solidFill>
                  <a:srgbClr val="FFFFFF"/>
                </a:solidFill>
              </a:rPr>
              <a:t>, such as N95 respirators, surgical masks, gloves and gowns. </a:t>
            </a:r>
            <a:endParaRPr sz="3250">
              <a:solidFill>
                <a:srgbClr val="FFFFFF"/>
              </a:solidFill>
            </a:endParaRPr>
          </a:p>
          <a:p>
            <a:pPr indent="-4349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50"/>
              <a:buChar char="●"/>
            </a:pPr>
            <a:r>
              <a:rPr lang="en-IN" sz="3250">
                <a:solidFill>
                  <a:srgbClr val="FFFFFF"/>
                </a:solidFill>
              </a:rPr>
              <a:t>This equipments are normally either disposable or designed for short term use to minimize cross-contamination, but healthcare providers have been forced to use them for long periods of time out of necessity. </a:t>
            </a:r>
            <a:endParaRPr sz="3250">
              <a:solidFill>
                <a:srgbClr val="FFFFFF"/>
              </a:solidFill>
            </a:endParaRPr>
          </a:p>
          <a:p>
            <a:pPr indent="-4349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50"/>
              <a:buChar char="●"/>
            </a:pPr>
            <a:r>
              <a:rPr lang="en-IN" sz="3250">
                <a:solidFill>
                  <a:srgbClr val="FFFFFF"/>
                </a:solidFill>
              </a:rPr>
              <a:t>Given this situation, many providers have been seeking out solutions for sanitizing and reusing their equipment in a more safe manner, but information on how to do this is scattered, hard to find, and not vetted for quality.</a:t>
            </a:r>
            <a:endParaRPr b="0" i="0" sz="24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5175" y="3144100"/>
            <a:ext cx="7729300" cy="67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"/>
          <p:cNvSpPr/>
          <p:nvPr/>
        </p:nvSpPr>
        <p:spPr>
          <a:xfrm>
            <a:off x="2274525" y="354775"/>
            <a:ext cx="147348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600">
                <a:solidFill>
                  <a:srgbClr val="F9685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</a:t>
            </a:r>
            <a:endParaRPr b="1" i="0" sz="66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5"/>
          <p:cNvSpPr txBox="1"/>
          <p:nvPr/>
        </p:nvSpPr>
        <p:spPr>
          <a:xfrm>
            <a:off x="1567625" y="2463425"/>
            <a:ext cx="17019900" cy="8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Char char="●"/>
            </a:pPr>
            <a:r>
              <a:rPr lang="en-IN" sz="4100">
                <a:solidFill>
                  <a:schemeClr val="lt1"/>
                </a:solidFill>
              </a:rPr>
              <a:t>A Non-profit platform that allows healthcare providers to easily share strategies for sanitizing and reusing their personal protective equipment. </a:t>
            </a:r>
            <a:endParaRPr sz="4100">
              <a:solidFill>
                <a:schemeClr val="lt1"/>
              </a:solidFill>
            </a:endParaRPr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Char char="●"/>
            </a:pPr>
            <a:r>
              <a:rPr lang="en-IN" sz="4100">
                <a:solidFill>
                  <a:srgbClr val="FF9900"/>
                </a:solidFill>
              </a:rPr>
              <a:t>This strategies should only be used as extrodinary last-resort method in the event of imminent shortage of such kits</a:t>
            </a:r>
            <a:r>
              <a:rPr lang="en-IN" sz="4100">
                <a:solidFill>
                  <a:schemeClr val="lt1"/>
                </a:solidFill>
              </a:rPr>
              <a:t>.</a:t>
            </a:r>
            <a:endParaRPr sz="4100">
              <a:solidFill>
                <a:schemeClr val="lt1"/>
              </a:solidFill>
            </a:endParaRPr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Char char="●"/>
            </a:pPr>
            <a:r>
              <a:rPr lang="en-IN" sz="4100">
                <a:solidFill>
                  <a:schemeClr val="lt1"/>
                </a:solidFill>
              </a:rPr>
              <a:t>Strategies are organized by type and model of PPE. </a:t>
            </a:r>
            <a:endParaRPr sz="4100">
              <a:solidFill>
                <a:schemeClr val="lt1"/>
              </a:solidFill>
            </a:endParaRPr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Char char="●"/>
            </a:pPr>
            <a:r>
              <a:rPr lang="en-IN" sz="4100">
                <a:solidFill>
                  <a:schemeClr val="lt1"/>
                </a:solidFill>
              </a:rPr>
              <a:t>Users who submit strategies are vetted to ensure they are qualified healthcare professionals. </a:t>
            </a:r>
            <a:endParaRPr sz="4100">
              <a:solidFill>
                <a:schemeClr val="lt1"/>
              </a:solidFill>
            </a:endParaRPr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Char char="●"/>
            </a:pPr>
            <a:r>
              <a:rPr lang="en-IN" sz="4100">
                <a:solidFill>
                  <a:schemeClr val="lt1"/>
                </a:solidFill>
              </a:rPr>
              <a:t>Users can vote on strategies submitted by other users. </a:t>
            </a:r>
            <a:endParaRPr sz="4100">
              <a:solidFill>
                <a:schemeClr val="lt1"/>
              </a:solidFill>
            </a:endParaRPr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Char char="●"/>
            </a:pPr>
            <a:r>
              <a:rPr lang="en-IN" sz="4100">
                <a:solidFill>
                  <a:schemeClr val="lt1"/>
                </a:solidFill>
              </a:rPr>
              <a:t>Strategies that appear to be effective and are evidence based with the source of strategy listed</a:t>
            </a:r>
            <a:endParaRPr sz="4100">
              <a:solidFill>
                <a:schemeClr val="lt1"/>
              </a:solidFill>
            </a:endParaRPr>
          </a:p>
          <a:p>
            <a:pPr indent="-488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Char char="●"/>
            </a:pPr>
            <a:r>
              <a:rPr lang="en-IN" sz="4100">
                <a:solidFill>
                  <a:schemeClr val="lt1"/>
                </a:solidFill>
              </a:rPr>
              <a:t>Our small development team built a Django web app to implement our idea</a:t>
            </a:r>
            <a:endParaRPr sz="4100">
              <a:solidFill>
                <a:schemeClr val="lt1"/>
              </a:solidFill>
            </a:endParaRPr>
          </a:p>
        </p:txBody>
      </p:sp>
      <p:sp>
        <p:nvSpPr>
          <p:cNvPr id="319" name="Google Shape;319;p5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"/>
          <p:cNvSpPr/>
          <p:nvPr/>
        </p:nvSpPr>
        <p:spPr>
          <a:xfrm>
            <a:off x="2122125" y="354775"/>
            <a:ext cx="147348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600">
                <a:solidFill>
                  <a:srgbClr val="F96850"/>
                </a:solidFill>
                <a:latin typeface="Montserrat"/>
                <a:ea typeface="Montserrat"/>
                <a:cs typeface="Montserrat"/>
                <a:sym typeface="Montserrat"/>
              </a:rPr>
              <a:t>Tech Stack Used</a:t>
            </a:r>
            <a:endParaRPr b="1" i="0" sz="66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HTML - Wikipedia" id="325" name="Google Shape;3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650" y="5700500"/>
            <a:ext cx="4695101" cy="4695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lma: Free, open source, and modern CSS framework based on Flexbox" id="326" name="Google Shape;32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5088" y="7053350"/>
            <a:ext cx="5619750" cy="295036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"/>
          <p:cNvSpPr/>
          <p:nvPr/>
        </p:nvSpPr>
        <p:spPr>
          <a:xfrm>
            <a:off x="2274525" y="2377975"/>
            <a:ext cx="147348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chemeClr val="lt1"/>
                </a:solidFill>
              </a:rPr>
              <a:t>We will be going to make use of the following tools and technologies to build our webapp:	</a:t>
            </a:r>
            <a:endParaRPr sz="42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chemeClr val="lt1"/>
                </a:solidFill>
              </a:rPr>
              <a:t>1.HTML,Bulma (Front end)</a:t>
            </a:r>
            <a:endParaRPr sz="42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chemeClr val="lt1"/>
                </a:solidFill>
              </a:rPr>
              <a:t>2.Django ( backend)</a:t>
            </a:r>
            <a:endParaRPr sz="42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chemeClr val="lt1"/>
                </a:solidFill>
              </a:rPr>
              <a:t>                            							</a:t>
            </a:r>
            <a:endParaRPr sz="4200">
              <a:solidFill>
                <a:schemeClr val="lt1"/>
              </a:solidFill>
            </a:endParaRPr>
          </a:p>
        </p:txBody>
      </p:sp>
      <p:pic>
        <p:nvPicPr>
          <p:cNvPr id="328" name="Google Shape;32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98475" y="6137186"/>
            <a:ext cx="4086125" cy="40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6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g7762338f5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00" y="464000"/>
            <a:ext cx="4466525" cy="685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620000" dist="152400">
              <a:srgbClr val="FFFFFF">
                <a:alpha val="50000"/>
              </a:srgbClr>
            </a:outerShdw>
          </a:effectLst>
        </p:spPr>
      </p:pic>
      <p:pic>
        <p:nvPicPr>
          <p:cNvPr id="335" name="Google Shape;335;g7762338f56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950" y="4935600"/>
            <a:ext cx="4802075" cy="6045625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13440000" dist="238125">
              <a:srgbClr val="FFFFFF">
                <a:alpha val="50000"/>
              </a:srgbClr>
            </a:outerShdw>
          </a:effectLst>
        </p:spPr>
      </p:pic>
      <p:pic>
        <p:nvPicPr>
          <p:cNvPr id="336" name="Google Shape;336;g7762338f56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23250" y="4689292"/>
            <a:ext cx="5702675" cy="5456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760000" dist="152400">
              <a:srgbClr val="FFFFFF">
                <a:alpha val="50000"/>
              </a:srgbClr>
            </a:outerShdw>
          </a:effectLst>
        </p:spPr>
      </p:pic>
      <p:sp>
        <p:nvSpPr>
          <p:cNvPr id="337" name="Google Shape;337;g7762338f56_1_0"/>
          <p:cNvSpPr/>
          <p:nvPr/>
        </p:nvSpPr>
        <p:spPr>
          <a:xfrm>
            <a:off x="6018600" y="464000"/>
            <a:ext cx="13425900" cy="18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600">
                <a:solidFill>
                  <a:srgbClr val="F96850"/>
                </a:solidFill>
                <a:latin typeface="Montserrat"/>
                <a:ea typeface="Montserrat"/>
                <a:cs typeface="Montserrat"/>
                <a:sym typeface="Montserrat"/>
              </a:rPr>
              <a:t>Why this will help</a:t>
            </a:r>
            <a:endParaRPr b="1" sz="3000">
              <a:solidFill>
                <a:srgbClr val="F96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5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968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Char char="●"/>
            </a:pPr>
            <a:r>
              <a:rPr lang="en-I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Reusing is one method of  controlling supply shortages. 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Char char="●"/>
            </a:pPr>
            <a:r>
              <a:rPr lang="en-I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This is a one stop platform for all reuse methods to help in the event of extreme shortage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968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g7762338f56_1_0"/>
          <p:cNvSpPr txBox="1"/>
          <p:nvPr/>
        </p:nvSpPr>
        <p:spPr>
          <a:xfrm>
            <a:off x="1053225" y="7352950"/>
            <a:ext cx="37791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FFFFFF"/>
                </a:solidFill>
              </a:rPr>
              <a:t>03 March,BBC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39" name="Google Shape;339;g7762338f56_1_0"/>
          <p:cNvSpPr txBox="1"/>
          <p:nvPr/>
        </p:nvSpPr>
        <p:spPr>
          <a:xfrm>
            <a:off x="1620850" y="9967200"/>
            <a:ext cx="37791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FFFFFF"/>
                </a:solidFill>
              </a:rPr>
              <a:t>12</a:t>
            </a:r>
            <a:r>
              <a:rPr lang="en-IN" sz="3000">
                <a:solidFill>
                  <a:srgbClr val="FFFFFF"/>
                </a:solidFill>
              </a:rPr>
              <a:t> April,Business Line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40" name="Google Shape;340;g7762338f56_1_0"/>
          <p:cNvSpPr txBox="1"/>
          <p:nvPr/>
        </p:nvSpPr>
        <p:spPr>
          <a:xfrm>
            <a:off x="12743650" y="10205075"/>
            <a:ext cx="3779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FFFFFF"/>
                </a:solidFill>
              </a:rPr>
              <a:t>20 April,The </a:t>
            </a:r>
            <a:r>
              <a:rPr lang="en-IN" sz="3000">
                <a:solidFill>
                  <a:srgbClr val="FFFFFF"/>
                </a:solidFill>
              </a:rPr>
              <a:t>Hindu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41" name="Google Shape;341;g7762338f56_1_0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75081f93c_0_10"/>
          <p:cNvSpPr/>
          <p:nvPr/>
        </p:nvSpPr>
        <p:spPr>
          <a:xfrm>
            <a:off x="2122125" y="354775"/>
            <a:ext cx="147348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600">
                <a:solidFill>
                  <a:srgbClr val="F96850"/>
                </a:solidFill>
                <a:latin typeface="Montserrat"/>
                <a:ea typeface="Montserrat"/>
                <a:cs typeface="Montserrat"/>
                <a:sym typeface="Montserrat"/>
              </a:rPr>
              <a:t>Cost Structure</a:t>
            </a:r>
            <a:endParaRPr b="1" i="0" sz="66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g775081f93c_0_10"/>
          <p:cNvSpPr/>
          <p:nvPr/>
        </p:nvSpPr>
        <p:spPr>
          <a:xfrm>
            <a:off x="2684650" y="2855525"/>
            <a:ext cx="147348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chemeClr val="lt1"/>
                </a:solidFill>
              </a:rPr>
              <a:t>1.Computing costs(hosting)</a:t>
            </a:r>
            <a:endParaRPr sz="42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chemeClr val="lt1"/>
                </a:solidFill>
              </a:rPr>
              <a:t>2.Dissemination activities and other improvisations</a:t>
            </a:r>
            <a:endParaRPr sz="42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>
                <a:solidFill>
                  <a:schemeClr val="lt1"/>
                </a:solidFill>
              </a:rPr>
              <a:t>                            							</a:t>
            </a:r>
            <a:endParaRPr sz="4200">
              <a:solidFill>
                <a:schemeClr val="lt1"/>
              </a:solidFill>
            </a:endParaRPr>
          </a:p>
        </p:txBody>
      </p:sp>
      <p:sp>
        <p:nvSpPr>
          <p:cNvPr id="348" name="Google Shape;348;g775081f93c_0_10"/>
          <p:cNvSpPr/>
          <p:nvPr/>
        </p:nvSpPr>
        <p:spPr>
          <a:xfrm>
            <a:off x="2246525" y="5018775"/>
            <a:ext cx="147348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600">
                <a:solidFill>
                  <a:srgbClr val="F96850"/>
                </a:solidFill>
                <a:latin typeface="Montserrat"/>
                <a:ea typeface="Montserrat"/>
                <a:cs typeface="Montserrat"/>
                <a:sym typeface="Montserrat"/>
              </a:rPr>
              <a:t>Business Model(B2C)</a:t>
            </a:r>
            <a:endParaRPr b="1" i="0" sz="66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g775081f93c_0_10"/>
          <p:cNvSpPr/>
          <p:nvPr/>
        </p:nvSpPr>
        <p:spPr>
          <a:xfrm>
            <a:off x="2684650" y="7270575"/>
            <a:ext cx="147348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Absolutely free! Our main initiative is to help as many people as we can during this pandemic</a:t>
            </a:r>
            <a:endParaRPr sz="6600">
              <a:solidFill>
                <a:schemeClr val="lt1"/>
              </a:solidFill>
            </a:endParaRPr>
          </a:p>
        </p:txBody>
      </p:sp>
      <p:sp>
        <p:nvSpPr>
          <p:cNvPr id="350" name="Google Shape;350;g775081f93c_0_10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"/>
          <p:cNvSpPr/>
          <p:nvPr/>
        </p:nvSpPr>
        <p:spPr>
          <a:xfrm>
            <a:off x="2122125" y="354775"/>
            <a:ext cx="147348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600">
                <a:solidFill>
                  <a:srgbClr val="F96850"/>
                </a:solidFill>
                <a:latin typeface="Montserrat"/>
                <a:ea typeface="Montserrat"/>
                <a:cs typeface="Montserrat"/>
                <a:sym typeface="Montserrat"/>
              </a:rPr>
              <a:t>WebApp Screenshots</a:t>
            </a:r>
            <a:endParaRPr b="1" i="0" sz="66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6" name="Google Shape;35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50" y="1790100"/>
            <a:ext cx="4258249" cy="862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7550" y="1790100"/>
            <a:ext cx="3983948" cy="862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14086" y="1634575"/>
            <a:ext cx="3983948" cy="862657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8"/>
          <p:cNvSpPr txBox="1"/>
          <p:nvPr/>
        </p:nvSpPr>
        <p:spPr>
          <a:xfrm>
            <a:off x="1615850" y="10373125"/>
            <a:ext cx="2323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</a:rPr>
              <a:t>Home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360" name="Google Shape;360;p8"/>
          <p:cNvSpPr txBox="1"/>
          <p:nvPr/>
        </p:nvSpPr>
        <p:spPr>
          <a:xfrm>
            <a:off x="8397650" y="10449325"/>
            <a:ext cx="2323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</a:rPr>
              <a:t>Menu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361" name="Google Shape;361;p8"/>
          <p:cNvSpPr txBox="1"/>
          <p:nvPr/>
        </p:nvSpPr>
        <p:spPr>
          <a:xfrm>
            <a:off x="15179450" y="10296925"/>
            <a:ext cx="2323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</a:rPr>
              <a:t>Gloves page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362" name="Google Shape;362;p8"/>
          <p:cNvSpPr txBox="1"/>
          <p:nvPr>
            <p:ph idx="12" type="sldNum"/>
          </p:nvPr>
        </p:nvSpPr>
        <p:spPr>
          <a:xfrm>
            <a:off x="18813040" y="10443808"/>
            <a:ext cx="1206300" cy="8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2020-05-02T11:15:17Z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2020-03-30T00:00:00Z</vt:filetime>
  </property>
  <property fmtid="{D5CDD505-2E9C-101B-9397-08002B2CF9AE}" pid="4" name="Creator">
    <vt:lpwstr>Microsoft® PowerPoint® 2013</vt:lpwstr>
  </property>
  <property fmtid="{D5CDD505-2E9C-101B-9397-08002B2CF9AE}" pid="5" name="HyperlinksChanged">
    <vt:bool>false</vt:bool>
  </property>
  <property fmtid="{D5CDD505-2E9C-101B-9397-08002B2CF9AE}" pid="6" name="LastSaved">
    <vt:filetime>2020-05-02T00:00:00Z</vt:filetime>
  </property>
  <property fmtid="{D5CDD505-2E9C-101B-9397-08002B2CF9AE}" pid="7" name="LinksUpToDate">
    <vt:bool>false</vt:bool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</Properties>
</file>