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0"/>
  </p:notesMasterIdLst>
  <p:sldIdLst>
    <p:sldId id="256" r:id="rId2"/>
    <p:sldId id="260" r:id="rId3"/>
    <p:sldId id="263" r:id="rId4"/>
    <p:sldId id="264" r:id="rId5"/>
    <p:sldId id="266" r:id="rId6"/>
    <p:sldId id="268" r:id="rId7"/>
    <p:sldId id="269" r:id="rId8"/>
    <p:sldId id="270" r:id="rId9"/>
  </p:sldIdLst>
  <p:sldSz cx="9144000" cy="5143500" type="screen16x9"/>
  <p:notesSz cx="6858000" cy="9144000"/>
  <p:embeddedFontLst>
    <p:embeddedFont>
      <p:font typeface="Anton" pitchFamily="2" charset="0"/>
      <p:regular r:id="rId11"/>
    </p:embeddedFont>
    <p:embeddedFont>
      <p:font typeface="Arial Black" panose="020B0A04020102020204" pitchFamily="34" charset="0"/>
      <p:bold r:id="rId12"/>
    </p:embeddedFont>
    <p:embeddedFont>
      <p:font typeface="Bebas Neue" panose="020B0606020202050201" pitchFamily="34" charset="0"/>
      <p:regular r:id="rId13"/>
    </p:embeddedFont>
    <p:embeddedFont>
      <p:font typeface="Catamaran" panose="020B0604020202020204" charset="0"/>
      <p:regular r:id="rId14"/>
      <p:bold r:id="rId15"/>
    </p:embeddedFont>
    <p:embeddedFont>
      <p:font typeface="Catamaran Medium" panose="020B0604020202020204" charset="0"/>
      <p:regular r:id="rId16"/>
      <p:bold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26C85F-6DD6-448D-8072-1C53174C22AF}">
  <a:tblStyle styleId="{C826C85F-6DD6-448D-8072-1C53174C22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DCF801-D79F-4321-A5E3-8E0BD9D08A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51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5"/>
          <p:cNvGrpSpPr/>
          <p:nvPr/>
        </p:nvGrpSpPr>
        <p:grpSpPr>
          <a:xfrm rot="10800000">
            <a:off x="396301" y="-696824"/>
            <a:ext cx="1221552" cy="2622110"/>
            <a:chOff x="5452016" y="2824589"/>
            <a:chExt cx="689908" cy="1480916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6976252" y="3748210"/>
            <a:ext cx="1701243" cy="2750650"/>
            <a:chOff x="6976252" y="2907160"/>
            <a:chExt cx="1701243" cy="2750650"/>
          </a:xfrm>
        </p:grpSpPr>
        <p:grpSp>
          <p:nvGrpSpPr>
            <p:cNvPr id="175" name="Google Shape;175;p5"/>
            <p:cNvGrpSpPr/>
            <p:nvPr/>
          </p:nvGrpSpPr>
          <p:grpSpPr>
            <a:xfrm>
              <a:off x="6976252" y="2907160"/>
              <a:ext cx="847022" cy="2750650"/>
              <a:chOff x="6278982" y="2751992"/>
              <a:chExt cx="478381" cy="1553513"/>
            </a:xfrm>
          </p:grpSpPr>
          <p:sp>
            <p:nvSpPr>
              <p:cNvPr id="176" name="Google Shape;176;p5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>
              <a:off x="7899710" y="3118109"/>
              <a:ext cx="777786" cy="2539702"/>
              <a:chOff x="6961407" y="2871131"/>
              <a:chExt cx="439278" cy="1434374"/>
            </a:xfrm>
          </p:grpSpPr>
          <p:sp>
            <p:nvSpPr>
              <p:cNvPr id="186" name="Google Shape;186;p5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3024" extrusionOk="0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284" h="3324" extrusionOk="0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495" extrusionOk="0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5246" h="3923" extrusionOk="0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29525" h="3738" extrusionOk="0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3980" extrusionOk="0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3923" extrusionOk="0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subTitle" idx="1"/>
          </p:nvPr>
        </p:nvSpPr>
        <p:spPr>
          <a:xfrm>
            <a:off x="5040058" y="2339784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subTitle" idx="2"/>
          </p:nvPr>
        </p:nvSpPr>
        <p:spPr>
          <a:xfrm>
            <a:off x="1543450" y="2339784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subTitle" idx="3"/>
          </p:nvPr>
        </p:nvSpPr>
        <p:spPr>
          <a:xfrm>
            <a:off x="5040051" y="1932150"/>
            <a:ext cx="2560500" cy="5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ubTitle" idx="4"/>
          </p:nvPr>
        </p:nvSpPr>
        <p:spPr>
          <a:xfrm>
            <a:off x="1543450" y="1932150"/>
            <a:ext cx="2560500" cy="5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9"/>
          <p:cNvGrpSpPr/>
          <p:nvPr/>
        </p:nvGrpSpPr>
        <p:grpSpPr>
          <a:xfrm>
            <a:off x="258082" y="2307261"/>
            <a:ext cx="599248" cy="2836249"/>
            <a:chOff x="6333570" y="2751992"/>
            <a:chExt cx="328229" cy="1553513"/>
          </a:xfrm>
        </p:grpSpPr>
        <p:sp>
          <p:nvSpPr>
            <p:cNvPr id="222" name="Google Shape;222;p9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9"/>
          <p:cNvGrpSpPr/>
          <p:nvPr/>
        </p:nvGrpSpPr>
        <p:grpSpPr>
          <a:xfrm rot="10800000">
            <a:off x="8303764" y="-1"/>
            <a:ext cx="717099" cy="2510019"/>
            <a:chOff x="7780935" y="2930680"/>
            <a:chExt cx="392780" cy="1374825"/>
          </a:xfrm>
        </p:grpSpPr>
        <p:sp>
          <p:nvSpPr>
            <p:cNvPr id="228" name="Google Shape;228;p9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9"/>
          <p:cNvSpPr txBox="1">
            <a:spLocks noGrp="1"/>
          </p:cNvSpPr>
          <p:nvPr>
            <p:ph type="title"/>
          </p:nvPr>
        </p:nvSpPr>
        <p:spPr>
          <a:xfrm>
            <a:off x="1274550" y="1091275"/>
            <a:ext cx="3207300" cy="15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9"/>
          <p:cNvSpPr txBox="1">
            <a:spLocks noGrp="1"/>
          </p:cNvSpPr>
          <p:nvPr>
            <p:ph type="subTitle" idx="1"/>
          </p:nvPr>
        </p:nvSpPr>
        <p:spPr>
          <a:xfrm>
            <a:off x="1274550" y="2680600"/>
            <a:ext cx="3207300" cy="14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36" name="Google Shape;236;p9"/>
          <p:cNvSpPr>
            <a:spLocks noGrp="1"/>
          </p:cNvSpPr>
          <p:nvPr>
            <p:ph type="pic" idx="2"/>
          </p:nvPr>
        </p:nvSpPr>
        <p:spPr>
          <a:xfrm>
            <a:off x="5145025" y="601950"/>
            <a:ext cx="3025200" cy="393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>
            <a:off x="4876711" y="1715800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5"/>
          <p:cNvSpPr txBox="1">
            <a:spLocks noGrp="1"/>
          </p:cNvSpPr>
          <p:nvPr>
            <p:ph type="subTitle" idx="2"/>
          </p:nvPr>
        </p:nvSpPr>
        <p:spPr>
          <a:xfrm>
            <a:off x="1098100" y="1715800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6" name="Google Shape;396;p15"/>
          <p:cNvGrpSpPr/>
          <p:nvPr/>
        </p:nvGrpSpPr>
        <p:grpSpPr>
          <a:xfrm>
            <a:off x="720015" y="4025448"/>
            <a:ext cx="1206865" cy="2539995"/>
            <a:chOff x="1390914" y="2912672"/>
            <a:chExt cx="664463" cy="1398445"/>
          </a:xfrm>
        </p:grpSpPr>
        <p:sp>
          <p:nvSpPr>
            <p:cNvPr id="397" name="Google Shape;397;p15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>
            <a:off x="7548076" y="3920250"/>
            <a:ext cx="882709" cy="3171055"/>
            <a:chOff x="8623429" y="2586962"/>
            <a:chExt cx="478381" cy="1718543"/>
          </a:xfrm>
        </p:grpSpPr>
        <p:sp>
          <p:nvSpPr>
            <p:cNvPr id="412" name="Google Shape;412;p15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15"/>
          <p:cNvGrpSpPr/>
          <p:nvPr/>
        </p:nvGrpSpPr>
        <p:grpSpPr>
          <a:xfrm>
            <a:off x="1885691" y="4025467"/>
            <a:ext cx="771581" cy="2505661"/>
            <a:chOff x="6278982" y="2751992"/>
            <a:chExt cx="478381" cy="1553513"/>
          </a:xfrm>
        </p:grpSpPr>
        <p:sp>
          <p:nvSpPr>
            <p:cNvPr id="424" name="Google Shape;424;p15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15"/>
          <p:cNvGrpSpPr/>
          <p:nvPr/>
        </p:nvGrpSpPr>
        <p:grpSpPr>
          <a:xfrm>
            <a:off x="2771212" y="4251934"/>
            <a:ext cx="708512" cy="2313501"/>
            <a:chOff x="6961407" y="2871131"/>
            <a:chExt cx="439278" cy="1434374"/>
          </a:xfrm>
        </p:grpSpPr>
        <p:sp>
          <p:nvSpPr>
            <p:cNvPr id="434" name="Google Shape;434;p1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15"/>
          <p:cNvGrpSpPr/>
          <p:nvPr/>
        </p:nvGrpSpPr>
        <p:grpSpPr>
          <a:xfrm>
            <a:off x="6864701" y="3920254"/>
            <a:ext cx="633516" cy="2217456"/>
            <a:chOff x="7780935" y="2930680"/>
            <a:chExt cx="392780" cy="1374825"/>
          </a:xfrm>
        </p:grpSpPr>
        <p:sp>
          <p:nvSpPr>
            <p:cNvPr id="442" name="Google Shape;442;p1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5"/>
          <p:cNvGrpSpPr/>
          <p:nvPr/>
        </p:nvGrpSpPr>
        <p:grpSpPr>
          <a:xfrm>
            <a:off x="6328335" y="3920219"/>
            <a:ext cx="438811" cy="2217514"/>
            <a:chOff x="1015564" y="2912672"/>
            <a:chExt cx="276730" cy="1398445"/>
          </a:xfrm>
        </p:grpSpPr>
        <p:sp>
          <p:nvSpPr>
            <p:cNvPr id="449" name="Google Shape;449;p1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24"/>
          <p:cNvGrpSpPr/>
          <p:nvPr/>
        </p:nvGrpSpPr>
        <p:grpSpPr>
          <a:xfrm rot="10800000">
            <a:off x="8269376" y="-1033024"/>
            <a:ext cx="764293" cy="3145045"/>
            <a:chOff x="426802" y="2674436"/>
            <a:chExt cx="397738" cy="1636680"/>
          </a:xfrm>
        </p:grpSpPr>
        <p:sp>
          <p:nvSpPr>
            <p:cNvPr id="579" name="Google Shape;579;p24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4"/>
          <p:cNvGrpSpPr/>
          <p:nvPr/>
        </p:nvGrpSpPr>
        <p:grpSpPr>
          <a:xfrm rot="5400000">
            <a:off x="980486" y="3488146"/>
            <a:ext cx="586678" cy="2547665"/>
            <a:chOff x="4792514" y="2979701"/>
            <a:chExt cx="305307" cy="1325804"/>
          </a:xfrm>
        </p:grpSpPr>
        <p:sp>
          <p:nvSpPr>
            <p:cNvPr id="587" name="Google Shape;587;p24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4"/>
          <p:cNvSpPr txBox="1">
            <a:spLocks noGrp="1"/>
          </p:cNvSpPr>
          <p:nvPr>
            <p:ph type="subTitle" idx="1"/>
          </p:nvPr>
        </p:nvSpPr>
        <p:spPr>
          <a:xfrm>
            <a:off x="834813" y="3439723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4"/>
          <p:cNvSpPr txBox="1">
            <a:spLocks noGrp="1"/>
          </p:cNvSpPr>
          <p:nvPr>
            <p:ph type="subTitle" idx="2"/>
          </p:nvPr>
        </p:nvSpPr>
        <p:spPr>
          <a:xfrm>
            <a:off x="3458787" y="3439724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4"/>
          <p:cNvSpPr txBox="1">
            <a:spLocks noGrp="1"/>
          </p:cNvSpPr>
          <p:nvPr>
            <p:ph type="subTitle" idx="3"/>
          </p:nvPr>
        </p:nvSpPr>
        <p:spPr>
          <a:xfrm>
            <a:off x="6082750" y="3439724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24"/>
          <p:cNvSpPr txBox="1">
            <a:spLocks noGrp="1"/>
          </p:cNvSpPr>
          <p:nvPr>
            <p:ph type="subTitle" idx="4"/>
          </p:nvPr>
        </p:nvSpPr>
        <p:spPr>
          <a:xfrm>
            <a:off x="834813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7" name="Google Shape;597;p24"/>
          <p:cNvSpPr txBox="1">
            <a:spLocks noGrp="1"/>
          </p:cNvSpPr>
          <p:nvPr>
            <p:ph type="subTitle" idx="5"/>
          </p:nvPr>
        </p:nvSpPr>
        <p:spPr>
          <a:xfrm>
            <a:off x="3458790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8" name="Google Shape;598;p24"/>
          <p:cNvSpPr txBox="1">
            <a:spLocks noGrp="1"/>
          </p:cNvSpPr>
          <p:nvPr>
            <p:ph type="subTitle" idx="6"/>
          </p:nvPr>
        </p:nvSpPr>
        <p:spPr>
          <a:xfrm>
            <a:off x="6082754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25"/>
          <p:cNvGrpSpPr/>
          <p:nvPr/>
        </p:nvGrpSpPr>
        <p:grpSpPr>
          <a:xfrm rot="-5400000">
            <a:off x="7189326" y="2859976"/>
            <a:ext cx="764293" cy="3145045"/>
            <a:chOff x="426802" y="2674436"/>
            <a:chExt cx="397738" cy="1636680"/>
          </a:xfrm>
        </p:grpSpPr>
        <p:sp>
          <p:nvSpPr>
            <p:cNvPr id="602" name="Google Shape;602;p25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25"/>
          <p:cNvGrpSpPr/>
          <p:nvPr/>
        </p:nvGrpSpPr>
        <p:grpSpPr>
          <a:xfrm rot="10800000">
            <a:off x="346036" y="-4"/>
            <a:ext cx="586678" cy="2547665"/>
            <a:chOff x="4792514" y="2979701"/>
            <a:chExt cx="305307" cy="1325804"/>
          </a:xfrm>
        </p:grpSpPr>
        <p:sp>
          <p:nvSpPr>
            <p:cNvPr id="610" name="Google Shape;610;p25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25"/>
          <p:cNvSpPr txBox="1">
            <a:spLocks noGrp="1"/>
          </p:cNvSpPr>
          <p:nvPr>
            <p:ph type="subTitle" idx="1"/>
          </p:nvPr>
        </p:nvSpPr>
        <p:spPr>
          <a:xfrm>
            <a:off x="720075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25"/>
          <p:cNvSpPr txBox="1">
            <a:spLocks noGrp="1"/>
          </p:cNvSpPr>
          <p:nvPr>
            <p:ph type="subTitle" idx="2"/>
          </p:nvPr>
        </p:nvSpPr>
        <p:spPr>
          <a:xfrm>
            <a:off x="3419293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25"/>
          <p:cNvSpPr txBox="1">
            <a:spLocks noGrp="1"/>
          </p:cNvSpPr>
          <p:nvPr>
            <p:ph type="subTitle" idx="3"/>
          </p:nvPr>
        </p:nvSpPr>
        <p:spPr>
          <a:xfrm>
            <a:off x="6118519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25"/>
          <p:cNvSpPr txBox="1">
            <a:spLocks noGrp="1"/>
          </p:cNvSpPr>
          <p:nvPr>
            <p:ph type="subTitle" idx="4"/>
          </p:nvPr>
        </p:nvSpPr>
        <p:spPr>
          <a:xfrm>
            <a:off x="720075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subTitle" idx="5"/>
          </p:nvPr>
        </p:nvSpPr>
        <p:spPr>
          <a:xfrm>
            <a:off x="3419296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6"/>
          </p:nvPr>
        </p:nvSpPr>
        <p:spPr>
          <a:xfrm>
            <a:off x="6118523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31"/>
          <p:cNvGrpSpPr/>
          <p:nvPr/>
        </p:nvGrpSpPr>
        <p:grpSpPr>
          <a:xfrm rot="5400000">
            <a:off x="1013603" y="2942924"/>
            <a:ext cx="894897" cy="2922106"/>
            <a:chOff x="6961407" y="2871131"/>
            <a:chExt cx="439278" cy="1434374"/>
          </a:xfrm>
        </p:grpSpPr>
        <p:sp>
          <p:nvSpPr>
            <p:cNvPr id="784" name="Google Shape;784;p3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1"/>
          <p:cNvGrpSpPr/>
          <p:nvPr/>
        </p:nvGrpSpPr>
        <p:grpSpPr>
          <a:xfrm rot="-5400000">
            <a:off x="7956785" y="-950085"/>
            <a:ext cx="947978" cy="3517490"/>
            <a:chOff x="4128096" y="2589445"/>
            <a:chExt cx="465334" cy="1726630"/>
          </a:xfrm>
        </p:grpSpPr>
        <p:sp>
          <p:nvSpPr>
            <p:cNvPr id="792" name="Google Shape;792;p3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32"/>
          <p:cNvGrpSpPr/>
          <p:nvPr/>
        </p:nvGrpSpPr>
        <p:grpSpPr>
          <a:xfrm rot="10800000">
            <a:off x="402247" y="-1174644"/>
            <a:ext cx="621971" cy="2700928"/>
            <a:chOff x="4792514" y="2979701"/>
            <a:chExt cx="305307" cy="1325804"/>
          </a:xfrm>
        </p:grpSpPr>
        <p:sp>
          <p:nvSpPr>
            <p:cNvPr id="806" name="Google Shape;806;p3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2"/>
          <p:cNvGrpSpPr/>
          <p:nvPr/>
        </p:nvGrpSpPr>
        <p:grpSpPr>
          <a:xfrm>
            <a:off x="7456205" y="3275257"/>
            <a:ext cx="974558" cy="3164817"/>
            <a:chOff x="6278982" y="2751992"/>
            <a:chExt cx="478381" cy="1553513"/>
          </a:xfrm>
        </p:grpSpPr>
        <p:sp>
          <p:nvSpPr>
            <p:cNvPr id="812" name="Google Shape;812;p3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1" r:id="rId5"/>
    <p:sldLayoutId id="2147483670" r:id="rId6"/>
    <p:sldLayoutId id="2147483671" r:id="rId7"/>
    <p:sldLayoutId id="2147483677" r:id="rId8"/>
    <p:sldLayoutId id="214748367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Anton" pitchFamily="2" charset="0"/>
              </a:rPr>
              <a:t>CONVERSION OF INFIX EXPRESSION TO POSTFIX EXPRESSION USING C-PROGRAMMING</a:t>
            </a:r>
            <a:endParaRPr sz="3200" dirty="0">
              <a:latin typeface="Anton" pitchFamily="2" charset="0"/>
            </a:endParaRPr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MOHAMMED BASIL R (192210640)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ABDUL RAYYAAN A R (192210532)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KEERTHANAA S(192211016)</a:t>
            </a:r>
            <a:endParaRPr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Introduction</a:t>
            </a:r>
            <a:endParaRPr b="1" dirty="0">
              <a:latin typeface="+mj-lt"/>
            </a:endParaRPr>
          </a:p>
        </p:txBody>
      </p:sp>
      <p:sp>
        <p:nvSpPr>
          <p:cNvPr id="871" name="Google Shape;871;p40"/>
          <p:cNvSpPr txBox="1">
            <a:spLocks noGrp="1"/>
          </p:cNvSpPr>
          <p:nvPr>
            <p:ph type="subTitle" idx="1"/>
          </p:nvPr>
        </p:nvSpPr>
        <p:spPr>
          <a:xfrm>
            <a:off x="4572000" y="1401475"/>
            <a:ext cx="373823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200" kern="0" dirty="0">
                <a:effectLst/>
                <a:latin typeface="+mj-lt"/>
                <a:ea typeface="Times New Roman" panose="02020603050405020304" pitchFamily="18" charset="0"/>
                <a:cs typeface="Catamaran Medium" panose="020B0604020202020204" charset="0"/>
              </a:rPr>
              <a:t>       The objective of this project is to develop a robust C program to convert infix expressions to postfix expressions. The program should handle:</a:t>
            </a:r>
            <a:endParaRPr lang="en-IN" sz="1200" kern="100" dirty="0">
              <a:effectLst/>
              <a:latin typeface="+mj-lt"/>
              <a:ea typeface="Calibri" panose="020F0502020204030204" pitchFamily="34" charset="0"/>
              <a:cs typeface="Catamaran Medium" panose="020B060402020202020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latin typeface="+mj-lt"/>
                <a:ea typeface="Times New Roman" panose="02020603050405020304" pitchFamily="18" charset="0"/>
                <a:cs typeface="Catamaran Medium" panose="020B0604020202020204" charset="0"/>
              </a:rPr>
              <a:t> Basic arithmetic operations (`+`, `-`, `*`, `/`)</a:t>
            </a:r>
            <a:endParaRPr lang="en-IN" sz="1200" kern="100" dirty="0">
              <a:effectLst/>
              <a:latin typeface="+mj-lt"/>
              <a:ea typeface="Calibri" panose="020F0502020204030204" pitchFamily="34" charset="0"/>
              <a:cs typeface="Catamaran Medium" panose="020B060402020202020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latin typeface="+mj-lt"/>
                <a:ea typeface="Times New Roman" panose="02020603050405020304" pitchFamily="18" charset="0"/>
                <a:cs typeface="Catamaran Medium" panose="020B0604020202020204" charset="0"/>
              </a:rPr>
              <a:t>Parentheses for explicit precedence control</a:t>
            </a:r>
            <a:endParaRPr lang="en-IN" sz="1200" kern="100" dirty="0">
              <a:effectLst/>
              <a:latin typeface="+mj-lt"/>
              <a:ea typeface="Calibri" panose="020F0502020204030204" pitchFamily="34" charset="0"/>
              <a:cs typeface="Catamaran Medium" panose="020B060402020202020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latin typeface="+mj-lt"/>
                <a:ea typeface="Times New Roman" panose="02020603050405020304" pitchFamily="18" charset="0"/>
                <a:cs typeface="Catamaran Medium" panose="020B0604020202020204" charset="0"/>
              </a:rPr>
              <a:t>Operator precedence and associativity rules</a:t>
            </a:r>
            <a:endParaRPr lang="en-IN" sz="1200" kern="100" dirty="0">
              <a:effectLst/>
              <a:latin typeface="+mj-lt"/>
              <a:ea typeface="Calibri" panose="020F0502020204030204" pitchFamily="34" charset="0"/>
              <a:cs typeface="Catamaran Medium" panose="020B0604020202020204" charset="0"/>
            </a:endParaRPr>
          </a:p>
        </p:txBody>
      </p:sp>
      <p:sp>
        <p:nvSpPr>
          <p:cNvPr id="872" name="Google Shape;872;p40"/>
          <p:cNvSpPr txBox="1">
            <a:spLocks noGrp="1"/>
          </p:cNvSpPr>
          <p:nvPr>
            <p:ph type="subTitle" idx="2"/>
          </p:nvPr>
        </p:nvSpPr>
        <p:spPr>
          <a:xfrm>
            <a:off x="292894" y="1294319"/>
            <a:ext cx="3589162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200" kern="0" dirty="0">
                <a:effectLst/>
                <a:latin typeface="+mj-lt"/>
                <a:ea typeface="Times New Roman" panose="02020603050405020304" pitchFamily="18" charset="0"/>
                <a:cs typeface="Catamaran" panose="020B0604020202020204" charset="0"/>
              </a:rPr>
              <a:t>        Infix expressions are common in everyday arithmetic where operators are placed between operands (e.g., `A + B`). Postfix expressions, where operators follow their operands (e.g., `A B +`), are advantageous in computer science for simplifying the parsing and evaluation processes. The conversion from infix to postfix is crucial in the design of compilers and expression evaluators.</a:t>
            </a:r>
            <a:endParaRPr lang="en-IN" sz="1200" kern="100" dirty="0">
              <a:effectLst/>
              <a:latin typeface="+mj-lt"/>
              <a:ea typeface="Calibri" panose="020F0502020204030204" pitchFamily="34" charset="0"/>
              <a:cs typeface="Catamaran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ton" pitchFamily="2" charset="0"/>
              </a:rPr>
              <a:t>Concepts</a:t>
            </a:r>
            <a:endParaRPr dirty="0">
              <a:latin typeface="Anton" pitchFamily="2" charset="0"/>
            </a:endParaRPr>
          </a:p>
        </p:txBody>
      </p:sp>
      <p:sp>
        <p:nvSpPr>
          <p:cNvPr id="890" name="Google Shape;890;p43"/>
          <p:cNvSpPr txBox="1">
            <a:spLocks noGrp="1"/>
          </p:cNvSpPr>
          <p:nvPr>
            <p:ph type="subTitle" idx="1"/>
          </p:nvPr>
        </p:nvSpPr>
        <p:spPr>
          <a:xfrm>
            <a:off x="5040058" y="2339784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1" dirty="0">
                <a:solidFill>
                  <a:schemeClr val="tx1"/>
                </a:solidFill>
                <a:effectLst/>
                <a:latin typeface="+mj-lt"/>
              </a:rPr>
              <a:t> The expression of the form “a b operator” (ab+) i.e., When every pair of operands is followed by an operator.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1" name="Google Shape;891;p43"/>
          <p:cNvSpPr txBox="1">
            <a:spLocks noGrp="1"/>
          </p:cNvSpPr>
          <p:nvPr>
            <p:ph type="subTitle" idx="2"/>
          </p:nvPr>
        </p:nvSpPr>
        <p:spPr>
          <a:xfrm>
            <a:off x="1543450" y="2339784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1" dirty="0">
                <a:solidFill>
                  <a:schemeClr val="tx1"/>
                </a:solidFill>
                <a:effectLst/>
                <a:latin typeface="+mj-lt"/>
              </a:rPr>
              <a:t>The expression of the form “a operator b” (a + b) i.e., when an operator is in-between every pair of operands.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2" name="Google Shape;892;p43"/>
          <p:cNvSpPr txBox="1">
            <a:spLocks noGrp="1"/>
          </p:cNvSpPr>
          <p:nvPr>
            <p:ph type="subTitle" idx="3"/>
          </p:nvPr>
        </p:nvSpPr>
        <p:spPr>
          <a:xfrm>
            <a:off x="5040051" y="1932150"/>
            <a:ext cx="2560500" cy="5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Postfix</a:t>
            </a:r>
            <a:endParaRPr dirty="0">
              <a:latin typeface="+mj-lt"/>
            </a:endParaRPr>
          </a:p>
        </p:txBody>
      </p:sp>
      <p:sp>
        <p:nvSpPr>
          <p:cNvPr id="893" name="Google Shape;893;p43"/>
          <p:cNvSpPr txBox="1">
            <a:spLocks noGrp="1"/>
          </p:cNvSpPr>
          <p:nvPr>
            <p:ph type="subTitle" idx="4"/>
          </p:nvPr>
        </p:nvSpPr>
        <p:spPr>
          <a:xfrm>
            <a:off x="1543450" y="1932150"/>
            <a:ext cx="2560500" cy="5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Infix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design </a:t>
            </a:r>
            <a:endParaRPr dirty="0"/>
          </a:p>
        </p:txBody>
      </p:sp>
      <p:sp>
        <p:nvSpPr>
          <p:cNvPr id="899" name="Google Shape;899;p44"/>
          <p:cNvSpPr txBox="1">
            <a:spLocks noGrp="1"/>
          </p:cNvSpPr>
          <p:nvPr>
            <p:ph type="subTitle" idx="1"/>
          </p:nvPr>
        </p:nvSpPr>
        <p:spPr>
          <a:xfrm>
            <a:off x="720075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kern="0" dirty="0">
                <a:effectLst/>
                <a:latin typeface="Catamaran Medium" panose="020B0604020202020204" charset="0"/>
                <a:ea typeface="Times New Roman" panose="02020603050405020304" pitchFamily="18" charset="0"/>
                <a:cs typeface="Catamaran Medium" panose="020B0604020202020204" charset="0"/>
              </a:rPr>
              <a:t>Breaking down the infix expression into operands and operators.</a:t>
            </a:r>
            <a:endParaRPr dirty="0">
              <a:latin typeface="Catamaran Medium" panose="020B0604020202020204" charset="0"/>
              <a:cs typeface="Catamaran Medium" panose="020B0604020202020204" charset="0"/>
            </a:endParaRPr>
          </a:p>
        </p:txBody>
      </p:sp>
      <p:sp>
        <p:nvSpPr>
          <p:cNvPr id="900" name="Google Shape;900;p44"/>
          <p:cNvSpPr txBox="1">
            <a:spLocks noGrp="1"/>
          </p:cNvSpPr>
          <p:nvPr>
            <p:ph type="subTitle" idx="2"/>
          </p:nvPr>
        </p:nvSpPr>
        <p:spPr>
          <a:xfrm>
            <a:off x="3419296" y="298165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kern="0" dirty="0">
                <a:effectLst/>
                <a:latin typeface="Catamaran Medium" panose="020B0604020202020204" charset="0"/>
                <a:ea typeface="Times New Roman" panose="02020603050405020304" pitchFamily="18" charset="0"/>
                <a:cs typeface="Catamaran Medium" panose="020B0604020202020204" charset="0"/>
              </a:rPr>
              <a:t>Managing the stack for operators.</a:t>
            </a:r>
            <a:endParaRPr dirty="0">
              <a:latin typeface="Catamaran Medium" panose="020B0604020202020204" charset="0"/>
              <a:cs typeface="Catamaran Medium" panose="020B0604020202020204" charset="0"/>
            </a:endParaRPr>
          </a:p>
        </p:txBody>
      </p:sp>
      <p:sp>
        <p:nvSpPr>
          <p:cNvPr id="901" name="Google Shape;901;p44"/>
          <p:cNvSpPr txBox="1">
            <a:spLocks noGrp="1"/>
          </p:cNvSpPr>
          <p:nvPr>
            <p:ph type="subTitle" idx="3"/>
          </p:nvPr>
        </p:nvSpPr>
        <p:spPr>
          <a:xfrm>
            <a:off x="6118523" y="2971921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kern="0" dirty="0">
                <a:effectLst/>
                <a:latin typeface="Catamaran Medium" panose="020B0604020202020204" charset="0"/>
                <a:ea typeface="Times New Roman" panose="02020603050405020304" pitchFamily="18" charset="0"/>
                <a:cs typeface="Catamaran Medium" panose="020B0604020202020204" charset="0"/>
              </a:rPr>
              <a:t>Implementing the Shunting Yard algorithm.</a:t>
            </a:r>
            <a:endParaRPr dirty="0">
              <a:latin typeface="Catamaran Medium" panose="020B0604020202020204" charset="0"/>
              <a:cs typeface="Catamaran Medium" panose="020B0604020202020204" charset="0"/>
            </a:endParaRPr>
          </a:p>
        </p:txBody>
      </p:sp>
      <p:sp>
        <p:nvSpPr>
          <p:cNvPr id="902" name="Google Shape;902;p44"/>
          <p:cNvSpPr txBox="1">
            <a:spLocks noGrp="1"/>
          </p:cNvSpPr>
          <p:nvPr>
            <p:ph type="subTitle" idx="4"/>
          </p:nvPr>
        </p:nvSpPr>
        <p:spPr>
          <a:xfrm>
            <a:off x="720075" y="240895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Tokenisation</a:t>
            </a:r>
            <a:endParaRPr dirty="0"/>
          </a:p>
        </p:txBody>
      </p:sp>
      <p:sp>
        <p:nvSpPr>
          <p:cNvPr id="903" name="Google Shape;903;p44"/>
          <p:cNvSpPr txBox="1">
            <a:spLocks noGrp="1"/>
          </p:cNvSpPr>
          <p:nvPr>
            <p:ph type="subTitle" idx="5"/>
          </p:nvPr>
        </p:nvSpPr>
        <p:spPr>
          <a:xfrm>
            <a:off x="3419296" y="240895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</a:t>
            </a:r>
            <a:r>
              <a:rPr lang="en" dirty="0"/>
              <a:t>tack operation</a:t>
            </a:r>
            <a:endParaRPr dirty="0"/>
          </a:p>
        </p:txBody>
      </p:sp>
      <p:sp>
        <p:nvSpPr>
          <p:cNvPr id="904" name="Google Shape;904;p44"/>
          <p:cNvSpPr txBox="1">
            <a:spLocks noGrp="1"/>
          </p:cNvSpPr>
          <p:nvPr>
            <p:ph type="subTitle" idx="6"/>
          </p:nvPr>
        </p:nvSpPr>
        <p:spPr>
          <a:xfrm>
            <a:off x="6118523" y="240895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Conversion Logic</a:t>
            </a:r>
            <a:endParaRPr dirty="0"/>
          </a:p>
        </p:txBody>
      </p:sp>
      <p:grpSp>
        <p:nvGrpSpPr>
          <p:cNvPr id="905" name="Google Shape;905;p44"/>
          <p:cNvGrpSpPr/>
          <p:nvPr/>
        </p:nvGrpSpPr>
        <p:grpSpPr>
          <a:xfrm>
            <a:off x="1672916" y="1922637"/>
            <a:ext cx="399812" cy="306477"/>
            <a:chOff x="2567841" y="1994124"/>
            <a:chExt cx="399812" cy="306477"/>
          </a:xfrm>
        </p:grpSpPr>
        <p:sp>
          <p:nvSpPr>
            <p:cNvPr id="906" name="Google Shape;906;p44"/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4"/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4"/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44"/>
          <p:cNvGrpSpPr/>
          <p:nvPr/>
        </p:nvGrpSpPr>
        <p:grpSpPr>
          <a:xfrm>
            <a:off x="4359375" y="1900610"/>
            <a:ext cx="367608" cy="350548"/>
            <a:chOff x="6659725" y="3808035"/>
            <a:chExt cx="367608" cy="350548"/>
          </a:xfrm>
        </p:grpSpPr>
        <p:sp>
          <p:nvSpPr>
            <p:cNvPr id="910" name="Google Shape;910;p44"/>
            <p:cNvSpPr/>
            <p:nvPr/>
          </p:nvSpPr>
          <p:spPr>
            <a:xfrm>
              <a:off x="6659725" y="3845942"/>
              <a:ext cx="321394" cy="312642"/>
            </a:xfrm>
            <a:custGeom>
              <a:avLst/>
              <a:gdLst/>
              <a:ahLst/>
              <a:cxnLst/>
              <a:rect l="l" t="t" r="r" b="b"/>
              <a:pathLst>
                <a:path w="10098" h="9823" extrusionOk="0">
                  <a:moveTo>
                    <a:pt x="8740" y="0"/>
                  </a:moveTo>
                  <a:cubicBezTo>
                    <a:pt x="8383" y="0"/>
                    <a:pt x="8037" y="131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4"/>
                    <a:pt x="6847" y="1596"/>
                  </a:cubicBezTo>
                  <a:cubicBezTo>
                    <a:pt x="6882" y="1631"/>
                    <a:pt x="6927" y="1649"/>
                    <a:pt x="6972" y="1649"/>
                  </a:cubicBezTo>
                  <a:cubicBezTo>
                    <a:pt x="7016" y="1649"/>
                    <a:pt x="7061" y="1631"/>
                    <a:pt x="7097" y="1596"/>
                  </a:cubicBezTo>
                  <a:lnTo>
                    <a:pt x="8037" y="655"/>
                  </a:lnTo>
                  <a:cubicBezTo>
                    <a:pt x="8228" y="464"/>
                    <a:pt x="8466" y="357"/>
                    <a:pt x="8740" y="357"/>
                  </a:cubicBezTo>
                  <a:cubicBezTo>
                    <a:pt x="9002" y="357"/>
                    <a:pt x="9264" y="464"/>
                    <a:pt x="9442" y="655"/>
                  </a:cubicBezTo>
                  <a:cubicBezTo>
                    <a:pt x="9633" y="857"/>
                    <a:pt x="9740" y="1096"/>
                    <a:pt x="9740" y="1357"/>
                  </a:cubicBezTo>
                  <a:cubicBezTo>
                    <a:pt x="9740" y="1631"/>
                    <a:pt x="9633" y="1881"/>
                    <a:pt x="9442" y="2060"/>
                  </a:cubicBezTo>
                  <a:lnTo>
                    <a:pt x="8156" y="3334"/>
                  </a:lnTo>
                  <a:cubicBezTo>
                    <a:pt x="8025" y="3024"/>
                    <a:pt x="7847" y="2739"/>
                    <a:pt x="7597" y="2489"/>
                  </a:cubicBezTo>
                  <a:cubicBezTo>
                    <a:pt x="7097" y="1988"/>
                    <a:pt x="6436" y="1738"/>
                    <a:pt x="5777" y="1738"/>
                  </a:cubicBezTo>
                  <a:cubicBezTo>
                    <a:pt x="5117" y="1738"/>
                    <a:pt x="4459" y="1988"/>
                    <a:pt x="3965" y="2489"/>
                  </a:cubicBezTo>
                  <a:lnTo>
                    <a:pt x="1001" y="5453"/>
                  </a:lnTo>
                  <a:cubicBezTo>
                    <a:pt x="1" y="6453"/>
                    <a:pt x="1" y="8084"/>
                    <a:pt x="1001" y="9085"/>
                  </a:cubicBezTo>
                  <a:cubicBezTo>
                    <a:pt x="1501" y="9585"/>
                    <a:pt x="2156" y="9823"/>
                    <a:pt x="2810" y="9823"/>
                  </a:cubicBezTo>
                  <a:cubicBezTo>
                    <a:pt x="3465" y="9823"/>
                    <a:pt x="4120" y="9573"/>
                    <a:pt x="4632" y="9085"/>
                  </a:cubicBezTo>
                  <a:lnTo>
                    <a:pt x="6204" y="7501"/>
                  </a:lnTo>
                  <a:cubicBezTo>
                    <a:pt x="6287" y="7430"/>
                    <a:pt x="6287" y="7322"/>
                    <a:pt x="6204" y="7251"/>
                  </a:cubicBezTo>
                  <a:cubicBezTo>
                    <a:pt x="6176" y="7242"/>
                    <a:pt x="6143" y="7236"/>
                    <a:pt x="6109" y="7236"/>
                  </a:cubicBezTo>
                  <a:cubicBezTo>
                    <a:pt x="6055" y="7236"/>
                    <a:pt x="5997" y="7250"/>
                    <a:pt x="5954" y="7287"/>
                  </a:cubicBezTo>
                  <a:lnTo>
                    <a:pt x="4382" y="8858"/>
                  </a:lnTo>
                  <a:cubicBezTo>
                    <a:pt x="3965" y="9275"/>
                    <a:pt x="3406" y="9513"/>
                    <a:pt x="2810" y="9513"/>
                  </a:cubicBezTo>
                  <a:cubicBezTo>
                    <a:pt x="2215" y="9513"/>
                    <a:pt x="1667" y="9287"/>
                    <a:pt x="1251" y="8858"/>
                  </a:cubicBezTo>
                  <a:cubicBezTo>
                    <a:pt x="394" y="8001"/>
                    <a:pt x="394" y="6596"/>
                    <a:pt x="1251" y="5739"/>
                  </a:cubicBezTo>
                  <a:lnTo>
                    <a:pt x="4215" y="2774"/>
                  </a:lnTo>
                  <a:cubicBezTo>
                    <a:pt x="4632" y="2358"/>
                    <a:pt x="5180" y="2119"/>
                    <a:pt x="5775" y="2119"/>
                  </a:cubicBezTo>
                  <a:cubicBezTo>
                    <a:pt x="6370" y="2119"/>
                    <a:pt x="6918" y="2346"/>
                    <a:pt x="7335" y="2774"/>
                  </a:cubicBezTo>
                  <a:cubicBezTo>
                    <a:pt x="7573" y="3012"/>
                    <a:pt x="7775" y="3310"/>
                    <a:pt x="7871" y="3632"/>
                  </a:cubicBezTo>
                  <a:lnTo>
                    <a:pt x="6478" y="5036"/>
                  </a:lnTo>
                  <a:cubicBezTo>
                    <a:pt x="6287" y="5227"/>
                    <a:pt x="6049" y="5334"/>
                    <a:pt x="5775" y="5334"/>
                  </a:cubicBezTo>
                  <a:cubicBezTo>
                    <a:pt x="5513" y="5334"/>
                    <a:pt x="5251" y="5227"/>
                    <a:pt x="5073" y="5036"/>
                  </a:cubicBezTo>
                  <a:cubicBezTo>
                    <a:pt x="4989" y="4941"/>
                    <a:pt x="4918" y="4822"/>
                    <a:pt x="4858" y="4703"/>
                  </a:cubicBezTo>
                  <a:cubicBezTo>
                    <a:pt x="4829" y="4634"/>
                    <a:pt x="4751" y="4590"/>
                    <a:pt x="4677" y="4590"/>
                  </a:cubicBezTo>
                  <a:cubicBezTo>
                    <a:pt x="4662" y="4590"/>
                    <a:pt x="4647" y="4592"/>
                    <a:pt x="4632" y="4596"/>
                  </a:cubicBezTo>
                  <a:cubicBezTo>
                    <a:pt x="4537" y="4632"/>
                    <a:pt x="4501" y="4739"/>
                    <a:pt x="4525" y="4822"/>
                  </a:cubicBezTo>
                  <a:cubicBezTo>
                    <a:pt x="4596" y="4989"/>
                    <a:pt x="4692" y="5132"/>
                    <a:pt x="4823" y="5275"/>
                  </a:cubicBezTo>
                  <a:cubicBezTo>
                    <a:pt x="5073" y="5525"/>
                    <a:pt x="5418" y="5679"/>
                    <a:pt x="5775" y="5679"/>
                  </a:cubicBezTo>
                  <a:cubicBezTo>
                    <a:pt x="6132" y="5679"/>
                    <a:pt x="6478" y="5537"/>
                    <a:pt x="6728" y="5275"/>
                  </a:cubicBezTo>
                  <a:lnTo>
                    <a:pt x="9692" y="2310"/>
                  </a:lnTo>
                  <a:cubicBezTo>
                    <a:pt x="9942" y="2060"/>
                    <a:pt x="10097" y="1715"/>
                    <a:pt x="10097" y="1357"/>
                  </a:cubicBezTo>
                  <a:cubicBezTo>
                    <a:pt x="10097" y="1000"/>
                    <a:pt x="9954" y="655"/>
                    <a:pt x="9692" y="405"/>
                  </a:cubicBezTo>
                  <a:cubicBezTo>
                    <a:pt x="9442" y="155"/>
                    <a:pt x="9097" y="0"/>
                    <a:pt x="874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6705588" y="3808035"/>
              <a:ext cx="321744" cy="313787"/>
            </a:xfrm>
            <a:custGeom>
              <a:avLst/>
              <a:gdLst/>
              <a:ahLst/>
              <a:cxnLst/>
              <a:rect l="l" t="t" r="r" b="b"/>
              <a:pathLst>
                <a:path w="10109" h="9859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22"/>
                  </a:lnTo>
                  <a:cubicBezTo>
                    <a:pt x="3810" y="2406"/>
                    <a:pt x="3810" y="2501"/>
                    <a:pt x="3894" y="2584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4"/>
                  </a:cubicBezTo>
                  <a:lnTo>
                    <a:pt x="5715" y="1001"/>
                  </a:lnTo>
                  <a:cubicBezTo>
                    <a:pt x="6150" y="572"/>
                    <a:pt x="6715" y="358"/>
                    <a:pt x="7281" y="358"/>
                  </a:cubicBezTo>
                  <a:cubicBezTo>
                    <a:pt x="7846" y="358"/>
                    <a:pt x="8412" y="572"/>
                    <a:pt x="8847" y="1001"/>
                  </a:cubicBezTo>
                  <a:cubicBezTo>
                    <a:pt x="9704" y="1870"/>
                    <a:pt x="9704" y="3263"/>
                    <a:pt x="8847" y="4132"/>
                  </a:cubicBezTo>
                  <a:lnTo>
                    <a:pt x="5882" y="7085"/>
                  </a:lnTo>
                  <a:cubicBezTo>
                    <a:pt x="5465" y="7501"/>
                    <a:pt x="4918" y="7740"/>
                    <a:pt x="4322" y="7740"/>
                  </a:cubicBezTo>
                  <a:cubicBezTo>
                    <a:pt x="3727" y="7740"/>
                    <a:pt x="3179" y="7525"/>
                    <a:pt x="2763" y="7085"/>
                  </a:cubicBezTo>
                  <a:cubicBezTo>
                    <a:pt x="2524" y="6847"/>
                    <a:pt x="2322" y="6549"/>
                    <a:pt x="2227" y="6227"/>
                  </a:cubicBezTo>
                  <a:lnTo>
                    <a:pt x="3620" y="4823"/>
                  </a:lnTo>
                  <a:cubicBezTo>
                    <a:pt x="3810" y="4632"/>
                    <a:pt x="4048" y="4525"/>
                    <a:pt x="4322" y="4525"/>
                  </a:cubicBezTo>
                  <a:cubicBezTo>
                    <a:pt x="4584" y="4525"/>
                    <a:pt x="4846" y="4632"/>
                    <a:pt x="5025" y="4823"/>
                  </a:cubicBezTo>
                  <a:cubicBezTo>
                    <a:pt x="5108" y="4918"/>
                    <a:pt x="5179" y="5037"/>
                    <a:pt x="5239" y="5156"/>
                  </a:cubicBezTo>
                  <a:cubicBezTo>
                    <a:pt x="5269" y="5225"/>
                    <a:pt x="5347" y="5269"/>
                    <a:pt x="5420" y="5269"/>
                  </a:cubicBezTo>
                  <a:cubicBezTo>
                    <a:pt x="5435" y="5269"/>
                    <a:pt x="5451" y="5267"/>
                    <a:pt x="5465" y="5263"/>
                  </a:cubicBezTo>
                  <a:cubicBezTo>
                    <a:pt x="5560" y="5227"/>
                    <a:pt x="5596" y="5120"/>
                    <a:pt x="5572" y="5037"/>
                  </a:cubicBezTo>
                  <a:cubicBezTo>
                    <a:pt x="5501" y="4870"/>
                    <a:pt x="5406" y="4727"/>
                    <a:pt x="5275" y="4584"/>
                  </a:cubicBezTo>
                  <a:cubicBezTo>
                    <a:pt x="5025" y="4334"/>
                    <a:pt x="4679" y="4192"/>
                    <a:pt x="4322" y="4192"/>
                  </a:cubicBezTo>
                  <a:cubicBezTo>
                    <a:pt x="3965" y="4192"/>
                    <a:pt x="3620" y="4322"/>
                    <a:pt x="3370" y="4584"/>
                  </a:cubicBezTo>
                  <a:lnTo>
                    <a:pt x="1929" y="6037"/>
                  </a:lnTo>
                  <a:cubicBezTo>
                    <a:pt x="1893" y="6049"/>
                    <a:pt x="1881" y="6061"/>
                    <a:pt x="1870" y="6097"/>
                  </a:cubicBezTo>
                  <a:lnTo>
                    <a:pt x="405" y="7549"/>
                  </a:lnTo>
                  <a:cubicBezTo>
                    <a:pt x="155" y="7799"/>
                    <a:pt x="0" y="8144"/>
                    <a:pt x="0" y="8502"/>
                  </a:cubicBezTo>
                  <a:cubicBezTo>
                    <a:pt x="0" y="8859"/>
                    <a:pt x="143" y="9204"/>
                    <a:pt x="405" y="9454"/>
                  </a:cubicBezTo>
                  <a:cubicBezTo>
                    <a:pt x="655" y="9704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13"/>
                  </a:lnTo>
                  <a:cubicBezTo>
                    <a:pt x="3322" y="8442"/>
                    <a:pt x="3322" y="8335"/>
                    <a:pt x="3251" y="8263"/>
                  </a:cubicBezTo>
                  <a:cubicBezTo>
                    <a:pt x="3215" y="8228"/>
                    <a:pt x="3170" y="8210"/>
                    <a:pt x="3126" y="8210"/>
                  </a:cubicBezTo>
                  <a:cubicBezTo>
                    <a:pt x="3081" y="8210"/>
                    <a:pt x="3036" y="8228"/>
                    <a:pt x="3001" y="8263"/>
                  </a:cubicBezTo>
                  <a:lnTo>
                    <a:pt x="2060" y="9204"/>
                  </a:lnTo>
                  <a:cubicBezTo>
                    <a:pt x="1870" y="9395"/>
                    <a:pt x="1631" y="9502"/>
                    <a:pt x="1358" y="9502"/>
                  </a:cubicBezTo>
                  <a:cubicBezTo>
                    <a:pt x="1096" y="9502"/>
                    <a:pt x="834" y="9395"/>
                    <a:pt x="655" y="9204"/>
                  </a:cubicBezTo>
                  <a:cubicBezTo>
                    <a:pt x="465" y="9014"/>
                    <a:pt x="357" y="8775"/>
                    <a:pt x="357" y="8502"/>
                  </a:cubicBezTo>
                  <a:cubicBezTo>
                    <a:pt x="357" y="8240"/>
                    <a:pt x="465" y="7978"/>
                    <a:pt x="655" y="7799"/>
                  </a:cubicBezTo>
                  <a:lnTo>
                    <a:pt x="1941" y="6525"/>
                  </a:lnTo>
                  <a:cubicBezTo>
                    <a:pt x="2072" y="6835"/>
                    <a:pt x="2251" y="7120"/>
                    <a:pt x="2501" y="7370"/>
                  </a:cubicBezTo>
                  <a:cubicBezTo>
                    <a:pt x="2989" y="7859"/>
                    <a:pt x="3632" y="8132"/>
                    <a:pt x="4322" y="8132"/>
                  </a:cubicBezTo>
                  <a:cubicBezTo>
                    <a:pt x="5001" y="8132"/>
                    <a:pt x="5644" y="7859"/>
                    <a:pt x="6132" y="7370"/>
                  </a:cubicBezTo>
                  <a:lnTo>
                    <a:pt x="9097" y="4406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4"/>
          <p:cNvGrpSpPr/>
          <p:nvPr/>
        </p:nvGrpSpPr>
        <p:grpSpPr>
          <a:xfrm>
            <a:off x="7092954" y="1908756"/>
            <a:ext cx="356627" cy="334252"/>
            <a:chOff x="6219391" y="3816756"/>
            <a:chExt cx="356627" cy="334252"/>
          </a:xfrm>
        </p:grpSpPr>
        <p:sp>
          <p:nvSpPr>
            <p:cNvPr id="913" name="Google Shape;913;p44"/>
            <p:cNvSpPr/>
            <p:nvPr/>
          </p:nvSpPr>
          <p:spPr>
            <a:xfrm>
              <a:off x="6219391" y="3816756"/>
              <a:ext cx="306594" cy="334252"/>
            </a:xfrm>
            <a:custGeom>
              <a:avLst/>
              <a:gdLst/>
              <a:ahLst/>
              <a:cxnLst/>
              <a:rect l="l" t="t" r="r" b="b"/>
              <a:pathLst>
                <a:path w="9633" h="10502" extrusionOk="0">
                  <a:moveTo>
                    <a:pt x="8394" y="4179"/>
                  </a:moveTo>
                  <a:cubicBezTo>
                    <a:pt x="8906" y="4251"/>
                    <a:pt x="9299" y="4703"/>
                    <a:pt x="9299" y="5239"/>
                  </a:cubicBezTo>
                  <a:cubicBezTo>
                    <a:pt x="9299" y="5775"/>
                    <a:pt x="8906" y="6215"/>
                    <a:pt x="8394" y="6299"/>
                  </a:cubicBezTo>
                  <a:lnTo>
                    <a:pt x="8394" y="4179"/>
                  </a:lnTo>
                  <a:close/>
                  <a:moveTo>
                    <a:pt x="1203" y="4013"/>
                  </a:moveTo>
                  <a:lnTo>
                    <a:pt x="1203" y="6489"/>
                  </a:lnTo>
                  <a:lnTo>
                    <a:pt x="846" y="6489"/>
                  </a:lnTo>
                  <a:cubicBezTo>
                    <a:pt x="548" y="6489"/>
                    <a:pt x="310" y="6251"/>
                    <a:pt x="310" y="5953"/>
                  </a:cubicBezTo>
                  <a:lnTo>
                    <a:pt x="310" y="4549"/>
                  </a:lnTo>
                  <a:cubicBezTo>
                    <a:pt x="310" y="4251"/>
                    <a:pt x="548" y="4013"/>
                    <a:pt x="846" y="4013"/>
                  </a:cubicBezTo>
                  <a:close/>
                  <a:moveTo>
                    <a:pt x="2596" y="4001"/>
                  </a:moveTo>
                  <a:lnTo>
                    <a:pt x="2596" y="6489"/>
                  </a:lnTo>
                  <a:lnTo>
                    <a:pt x="1525" y="6489"/>
                  </a:lnTo>
                  <a:lnTo>
                    <a:pt x="1525" y="4001"/>
                  </a:lnTo>
                  <a:close/>
                  <a:moveTo>
                    <a:pt x="2799" y="7692"/>
                  </a:moveTo>
                  <a:lnTo>
                    <a:pt x="2799" y="8418"/>
                  </a:lnTo>
                  <a:lnTo>
                    <a:pt x="2477" y="8418"/>
                  </a:lnTo>
                  <a:lnTo>
                    <a:pt x="2679" y="7692"/>
                  </a:lnTo>
                  <a:close/>
                  <a:moveTo>
                    <a:pt x="2560" y="6811"/>
                  </a:moveTo>
                  <a:lnTo>
                    <a:pt x="1941" y="9121"/>
                  </a:lnTo>
                  <a:lnTo>
                    <a:pt x="1525" y="9121"/>
                  </a:lnTo>
                  <a:lnTo>
                    <a:pt x="1525" y="6811"/>
                  </a:lnTo>
                  <a:close/>
                  <a:moveTo>
                    <a:pt x="8061" y="310"/>
                  </a:moveTo>
                  <a:lnTo>
                    <a:pt x="8061" y="10180"/>
                  </a:lnTo>
                  <a:lnTo>
                    <a:pt x="7335" y="10180"/>
                  </a:lnTo>
                  <a:lnTo>
                    <a:pt x="7335" y="3227"/>
                  </a:lnTo>
                  <a:cubicBezTo>
                    <a:pt x="7335" y="3132"/>
                    <a:pt x="7251" y="3060"/>
                    <a:pt x="7168" y="3060"/>
                  </a:cubicBezTo>
                  <a:cubicBezTo>
                    <a:pt x="7085" y="3060"/>
                    <a:pt x="7001" y="3132"/>
                    <a:pt x="7001" y="3227"/>
                  </a:cubicBezTo>
                  <a:lnTo>
                    <a:pt x="7001" y="9085"/>
                  </a:lnTo>
                  <a:cubicBezTo>
                    <a:pt x="6799" y="8811"/>
                    <a:pt x="6489" y="8406"/>
                    <a:pt x="6085" y="8013"/>
                  </a:cubicBezTo>
                  <a:cubicBezTo>
                    <a:pt x="5620" y="7573"/>
                    <a:pt x="5144" y="7216"/>
                    <a:pt x="4656" y="6966"/>
                  </a:cubicBezTo>
                  <a:cubicBezTo>
                    <a:pt x="4084" y="6668"/>
                    <a:pt x="3525" y="6501"/>
                    <a:pt x="2941" y="6489"/>
                  </a:cubicBezTo>
                  <a:lnTo>
                    <a:pt x="2941" y="4001"/>
                  </a:lnTo>
                  <a:cubicBezTo>
                    <a:pt x="3525" y="3965"/>
                    <a:pt x="4084" y="3810"/>
                    <a:pt x="4656" y="3525"/>
                  </a:cubicBezTo>
                  <a:cubicBezTo>
                    <a:pt x="5144" y="3275"/>
                    <a:pt x="5620" y="2917"/>
                    <a:pt x="6085" y="2465"/>
                  </a:cubicBezTo>
                  <a:cubicBezTo>
                    <a:pt x="6489" y="2084"/>
                    <a:pt x="6799" y="1679"/>
                    <a:pt x="7001" y="1393"/>
                  </a:cubicBezTo>
                  <a:lnTo>
                    <a:pt x="7001" y="2441"/>
                  </a:lnTo>
                  <a:cubicBezTo>
                    <a:pt x="7001" y="2524"/>
                    <a:pt x="7085" y="2596"/>
                    <a:pt x="7168" y="2596"/>
                  </a:cubicBezTo>
                  <a:cubicBezTo>
                    <a:pt x="7251" y="2596"/>
                    <a:pt x="7335" y="2524"/>
                    <a:pt x="7335" y="2441"/>
                  </a:cubicBezTo>
                  <a:lnTo>
                    <a:pt x="7335" y="310"/>
                  </a:lnTo>
                  <a:close/>
                  <a:moveTo>
                    <a:pt x="7168" y="0"/>
                  </a:moveTo>
                  <a:cubicBezTo>
                    <a:pt x="7085" y="0"/>
                    <a:pt x="7001" y="72"/>
                    <a:pt x="7001" y="167"/>
                  </a:cubicBezTo>
                  <a:lnTo>
                    <a:pt x="7001" y="822"/>
                  </a:lnTo>
                  <a:cubicBezTo>
                    <a:pt x="6906" y="977"/>
                    <a:pt x="6489" y="1620"/>
                    <a:pt x="5847" y="2251"/>
                  </a:cubicBezTo>
                  <a:cubicBezTo>
                    <a:pt x="5156" y="2905"/>
                    <a:pt x="4084" y="3691"/>
                    <a:pt x="2775" y="3691"/>
                  </a:cubicBezTo>
                  <a:lnTo>
                    <a:pt x="858" y="3691"/>
                  </a:lnTo>
                  <a:cubicBezTo>
                    <a:pt x="382" y="3691"/>
                    <a:pt x="1" y="4072"/>
                    <a:pt x="1" y="4549"/>
                  </a:cubicBezTo>
                  <a:lnTo>
                    <a:pt x="1" y="5953"/>
                  </a:lnTo>
                  <a:cubicBezTo>
                    <a:pt x="1" y="6430"/>
                    <a:pt x="382" y="6811"/>
                    <a:pt x="858" y="6811"/>
                  </a:cubicBezTo>
                  <a:lnTo>
                    <a:pt x="1215" y="6811"/>
                  </a:lnTo>
                  <a:lnTo>
                    <a:pt x="1215" y="9287"/>
                  </a:lnTo>
                  <a:cubicBezTo>
                    <a:pt x="1215" y="9371"/>
                    <a:pt x="1286" y="9454"/>
                    <a:pt x="1382" y="9454"/>
                  </a:cubicBezTo>
                  <a:lnTo>
                    <a:pt x="2084" y="9454"/>
                  </a:lnTo>
                  <a:cubicBezTo>
                    <a:pt x="2156" y="9454"/>
                    <a:pt x="2215" y="9406"/>
                    <a:pt x="2239" y="9335"/>
                  </a:cubicBezTo>
                  <a:lnTo>
                    <a:pt x="2394" y="8751"/>
                  </a:lnTo>
                  <a:lnTo>
                    <a:pt x="2953" y="8751"/>
                  </a:lnTo>
                  <a:cubicBezTo>
                    <a:pt x="3049" y="8751"/>
                    <a:pt x="3120" y="8680"/>
                    <a:pt x="3120" y="8585"/>
                  </a:cubicBezTo>
                  <a:lnTo>
                    <a:pt x="3120" y="7525"/>
                  </a:lnTo>
                  <a:cubicBezTo>
                    <a:pt x="3120" y="7442"/>
                    <a:pt x="3049" y="7370"/>
                    <a:pt x="2953" y="7370"/>
                  </a:cubicBezTo>
                  <a:lnTo>
                    <a:pt x="2763" y="7370"/>
                  </a:lnTo>
                  <a:lnTo>
                    <a:pt x="2918" y="6811"/>
                  </a:lnTo>
                  <a:cubicBezTo>
                    <a:pt x="4168" y="6858"/>
                    <a:pt x="5192" y="7620"/>
                    <a:pt x="5858" y="8263"/>
                  </a:cubicBezTo>
                  <a:cubicBezTo>
                    <a:pt x="6513" y="8882"/>
                    <a:pt x="6930" y="9525"/>
                    <a:pt x="7025" y="9692"/>
                  </a:cubicBezTo>
                  <a:lnTo>
                    <a:pt x="7025" y="10347"/>
                  </a:lnTo>
                  <a:cubicBezTo>
                    <a:pt x="7025" y="10430"/>
                    <a:pt x="7097" y="10502"/>
                    <a:pt x="7180" y="10502"/>
                  </a:cubicBezTo>
                  <a:lnTo>
                    <a:pt x="8240" y="10502"/>
                  </a:lnTo>
                  <a:cubicBezTo>
                    <a:pt x="8335" y="10502"/>
                    <a:pt x="8406" y="10430"/>
                    <a:pt x="8406" y="10347"/>
                  </a:cubicBezTo>
                  <a:lnTo>
                    <a:pt x="8406" y="6632"/>
                  </a:lnTo>
                  <a:cubicBezTo>
                    <a:pt x="9109" y="6549"/>
                    <a:pt x="9633" y="5965"/>
                    <a:pt x="9633" y="5251"/>
                  </a:cubicBezTo>
                  <a:cubicBezTo>
                    <a:pt x="9621" y="4537"/>
                    <a:pt x="9085" y="3941"/>
                    <a:pt x="8394" y="3870"/>
                  </a:cubicBezTo>
                  <a:lnTo>
                    <a:pt x="8394" y="167"/>
                  </a:lnTo>
                  <a:cubicBezTo>
                    <a:pt x="8394" y="72"/>
                    <a:pt x="8311" y="0"/>
                    <a:pt x="822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4"/>
            <p:cNvSpPr/>
            <p:nvPr/>
          </p:nvSpPr>
          <p:spPr>
            <a:xfrm>
              <a:off x="6549060" y="3978567"/>
              <a:ext cx="26958" cy="10630"/>
            </a:xfrm>
            <a:custGeom>
              <a:avLst/>
              <a:gdLst/>
              <a:ahLst/>
              <a:cxnLst/>
              <a:rect l="l" t="t" r="r" b="b"/>
              <a:pathLst>
                <a:path w="847" h="334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63" y="334"/>
                    <a:pt x="846" y="262"/>
                    <a:pt x="846" y="167"/>
                  </a:cubicBezTo>
                  <a:cubicBezTo>
                    <a:pt x="846" y="84"/>
                    <a:pt x="775" y="0"/>
                    <a:pt x="68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4"/>
            <p:cNvSpPr/>
            <p:nvPr/>
          </p:nvSpPr>
          <p:spPr>
            <a:xfrm>
              <a:off x="6525572" y="3915357"/>
              <a:ext cx="24666" cy="22311"/>
            </a:xfrm>
            <a:custGeom>
              <a:avLst/>
              <a:gdLst/>
              <a:ahLst/>
              <a:cxnLst/>
              <a:rect l="l" t="t" r="r" b="b"/>
              <a:pathLst>
                <a:path w="775" h="701" extrusionOk="0">
                  <a:moveTo>
                    <a:pt x="605" y="1"/>
                  </a:moveTo>
                  <a:cubicBezTo>
                    <a:pt x="563" y="1"/>
                    <a:pt x="519" y="16"/>
                    <a:pt x="477" y="46"/>
                  </a:cubicBezTo>
                  <a:lnTo>
                    <a:pt x="108" y="415"/>
                  </a:lnTo>
                  <a:cubicBezTo>
                    <a:pt x="1" y="522"/>
                    <a:pt x="84" y="700"/>
                    <a:pt x="227" y="700"/>
                  </a:cubicBezTo>
                  <a:cubicBezTo>
                    <a:pt x="275" y="700"/>
                    <a:pt x="322" y="677"/>
                    <a:pt x="346" y="653"/>
                  </a:cubicBezTo>
                  <a:lnTo>
                    <a:pt x="715" y="284"/>
                  </a:lnTo>
                  <a:cubicBezTo>
                    <a:pt x="775" y="224"/>
                    <a:pt x="775" y="117"/>
                    <a:pt x="715" y="46"/>
                  </a:cubicBezTo>
                  <a:cubicBezTo>
                    <a:pt x="685" y="16"/>
                    <a:pt x="647" y="1"/>
                    <a:pt x="60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6527099" y="4030191"/>
              <a:ext cx="23139" cy="22661"/>
            </a:xfrm>
            <a:custGeom>
              <a:avLst/>
              <a:gdLst/>
              <a:ahLst/>
              <a:cxnLst/>
              <a:rect l="l" t="t" r="r" b="b"/>
              <a:pathLst>
                <a:path w="727" h="712" extrusionOk="0">
                  <a:moveTo>
                    <a:pt x="183" y="1"/>
                  </a:moveTo>
                  <a:cubicBezTo>
                    <a:pt x="140" y="1"/>
                    <a:pt x="96" y="15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429" y="664"/>
                  </a:lnTo>
                  <a:cubicBezTo>
                    <a:pt x="466" y="696"/>
                    <a:pt x="505" y="711"/>
                    <a:pt x="543" y="711"/>
                  </a:cubicBezTo>
                  <a:cubicBezTo>
                    <a:pt x="590" y="711"/>
                    <a:pt x="634" y="687"/>
                    <a:pt x="667" y="641"/>
                  </a:cubicBezTo>
                  <a:cubicBezTo>
                    <a:pt x="727" y="569"/>
                    <a:pt x="727" y="486"/>
                    <a:pt x="667" y="426"/>
                  </a:cubicBezTo>
                  <a:lnTo>
                    <a:pt x="298" y="45"/>
                  </a:lnTo>
                  <a:cubicBezTo>
                    <a:pt x="268" y="15"/>
                    <a:pt x="227" y="1"/>
                    <a:pt x="18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6"/>
          <p:cNvSpPr txBox="1">
            <a:spLocks noGrp="1"/>
          </p:cNvSpPr>
          <p:nvPr>
            <p:ph type="title"/>
          </p:nvPr>
        </p:nvSpPr>
        <p:spPr>
          <a:xfrm>
            <a:off x="441048" y="2790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tamaran Medium" panose="020B0604020202020204" charset="0"/>
                <a:cs typeface="Catamaran Medium" panose="020B0604020202020204" charset="0"/>
              </a:rPr>
              <a:t>Applications</a:t>
            </a:r>
            <a:endParaRPr b="1" dirty="0">
              <a:latin typeface="Catamaran Medium" panose="020B0604020202020204" charset="0"/>
              <a:cs typeface="Catamaran Medium" panose="020B0604020202020204" charset="0"/>
            </a:endParaRPr>
          </a:p>
        </p:txBody>
      </p:sp>
      <p:sp>
        <p:nvSpPr>
          <p:cNvPr id="951" name="Google Shape;951;p46"/>
          <p:cNvSpPr txBox="1">
            <a:spLocks noGrp="1"/>
          </p:cNvSpPr>
          <p:nvPr>
            <p:ph type="subTitle" idx="1"/>
          </p:nvPr>
        </p:nvSpPr>
        <p:spPr>
          <a:xfrm>
            <a:off x="502837" y="2294556"/>
            <a:ext cx="2582615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kern="0" dirty="0">
                <a:effectLst/>
                <a:latin typeface="Catamaran Medium" panose="020B0604020202020204" charset="0"/>
                <a:ea typeface="Times New Roman" panose="02020603050405020304" pitchFamily="18" charset="0"/>
                <a:cs typeface="Catamaran Medium" panose="020B0604020202020204" charset="0"/>
              </a:rPr>
              <a:t>Compilers convert high-level programming language code into machine code. During this process, they need to evaluate expressions, making the infix to postfix conversion crucial.</a:t>
            </a:r>
            <a:endParaRPr dirty="0">
              <a:latin typeface="Catamaran Medium" panose="020B0604020202020204" charset="0"/>
              <a:cs typeface="Catamaran Medium" panose="020B0604020202020204" charset="0"/>
            </a:endParaRPr>
          </a:p>
        </p:txBody>
      </p:sp>
      <p:sp>
        <p:nvSpPr>
          <p:cNvPr id="952" name="Google Shape;952;p46"/>
          <p:cNvSpPr txBox="1">
            <a:spLocks noGrp="1"/>
          </p:cNvSpPr>
          <p:nvPr>
            <p:ph type="subTitle" idx="2"/>
          </p:nvPr>
        </p:nvSpPr>
        <p:spPr>
          <a:xfrm>
            <a:off x="3487362" y="2294556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kern="0" dirty="0">
                <a:effectLst/>
                <a:latin typeface="Catamaran Medium" panose="020B0604020202020204" charset="0"/>
                <a:ea typeface="Times New Roman" panose="02020603050405020304" pitchFamily="18" charset="0"/>
                <a:cs typeface="Catamaran Medium" panose="020B0604020202020204" charset="0"/>
              </a:rPr>
              <a:t>Many calculators and mathematical software tools use postfix notation to simplify the evaluation of complex expressions.</a:t>
            </a:r>
            <a:endParaRPr dirty="0">
              <a:latin typeface="Catamaran Medium" panose="020B0604020202020204" charset="0"/>
              <a:cs typeface="Catamaran Medium" panose="020B0604020202020204" charset="0"/>
            </a:endParaRPr>
          </a:p>
        </p:txBody>
      </p:sp>
      <p:sp>
        <p:nvSpPr>
          <p:cNvPr id="953" name="Google Shape;953;p46"/>
          <p:cNvSpPr txBox="1">
            <a:spLocks noGrp="1"/>
          </p:cNvSpPr>
          <p:nvPr>
            <p:ph type="subTitle" idx="3"/>
          </p:nvPr>
        </p:nvSpPr>
        <p:spPr>
          <a:xfrm>
            <a:off x="6051498" y="2294556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kern="0" dirty="0">
                <a:effectLst/>
                <a:latin typeface="Catamaran Medium" panose="020B0604020202020204" charset="0"/>
                <a:ea typeface="Times New Roman" panose="02020603050405020304" pitchFamily="18" charset="0"/>
                <a:cs typeface="Catamaran Medium" panose="020B0604020202020204" charset="0"/>
              </a:rPr>
              <a:t>Postfix notation aligns well with the operation of stack-based virtual machines, which are used in various programming languages and environments.</a:t>
            </a:r>
            <a:endParaRPr lang="en-IN" kern="100" dirty="0">
              <a:effectLst/>
              <a:latin typeface="Catamaran Medium" panose="020B0604020202020204" charset="0"/>
              <a:ea typeface="Calibri" panose="020F0502020204030204" pitchFamily="34" charset="0"/>
              <a:cs typeface="Catamaran Medium" panose="020B0604020202020204" charset="0"/>
            </a:endParaRPr>
          </a:p>
        </p:txBody>
      </p:sp>
      <p:sp>
        <p:nvSpPr>
          <p:cNvPr id="954" name="Google Shape;954;p46"/>
          <p:cNvSpPr txBox="1">
            <a:spLocks noGrp="1"/>
          </p:cNvSpPr>
          <p:nvPr>
            <p:ph type="subTitle" idx="4"/>
          </p:nvPr>
        </p:nvSpPr>
        <p:spPr>
          <a:xfrm>
            <a:off x="680845" y="1657543"/>
            <a:ext cx="2226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tamaran Medium" panose="020B0604020202020204" charset="0"/>
                <a:cs typeface="Catamaran Medium" panose="020B0604020202020204" charset="0"/>
              </a:rPr>
              <a:t>Compiler and Interpreter</a:t>
            </a:r>
          </a:p>
        </p:txBody>
      </p:sp>
      <p:sp>
        <p:nvSpPr>
          <p:cNvPr id="955" name="Google Shape;955;p46"/>
          <p:cNvSpPr txBox="1">
            <a:spLocks noGrp="1"/>
          </p:cNvSpPr>
          <p:nvPr>
            <p:ph type="subTitle" idx="5"/>
          </p:nvPr>
        </p:nvSpPr>
        <p:spPr>
          <a:xfrm>
            <a:off x="3422982" y="1706619"/>
            <a:ext cx="2226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tamaran Medium" panose="020B0604020202020204" charset="0"/>
                <a:cs typeface="Catamaran Medium" panose="020B0604020202020204" charset="0"/>
              </a:rPr>
              <a:t>Expression Evaluator</a:t>
            </a:r>
            <a:endParaRPr b="1" dirty="0">
              <a:latin typeface="Catamaran Medium" panose="020B0604020202020204" charset="0"/>
              <a:cs typeface="Catamaran Medium" panose="020B0604020202020204" charset="0"/>
            </a:endParaRPr>
          </a:p>
        </p:txBody>
      </p:sp>
      <p:sp>
        <p:nvSpPr>
          <p:cNvPr id="956" name="Google Shape;956;p46"/>
          <p:cNvSpPr txBox="1">
            <a:spLocks noGrp="1"/>
          </p:cNvSpPr>
          <p:nvPr>
            <p:ph type="subTitle" idx="6"/>
          </p:nvPr>
        </p:nvSpPr>
        <p:spPr>
          <a:xfrm>
            <a:off x="5882730" y="1731751"/>
            <a:ext cx="2226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tamaran Medium" panose="020B0604020202020204" charset="0"/>
                <a:cs typeface="Catamaran Medium" panose="020B0604020202020204" charset="0"/>
              </a:rPr>
              <a:t>Stack-Based Virtual Machine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08AFB8-A572-D641-CA2A-F8800C0AD804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314569" y="601350"/>
            <a:ext cx="4514606" cy="19704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6AE04EF4-3CD0-ACCF-7CDE-0AC819CF7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A171FDF-37E8-B107-308C-DFBB5082AE2E}"/>
              </a:ext>
            </a:extLst>
          </p:cNvPr>
          <p:cNvPicPr>
            <a:picLocks noGrp="1"/>
          </p:cNvPicPr>
          <p:nvPr>
            <p:ph type="pic" idx="2"/>
          </p:nvPr>
        </p:nvPicPr>
        <p:blipFill>
          <a:blip r:embed="rId4" cstate="print"/>
          <a:srcRect t="9009" b="9009"/>
          <a:stretch/>
        </p:blipFill>
        <p:spPr>
          <a:xfrm>
            <a:off x="5173600" y="830550"/>
            <a:ext cx="3025200" cy="393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19EB3D-8AEE-DB53-B4DE-40941F07B464}"/>
              </a:ext>
            </a:extLst>
          </p:cNvPr>
          <p:cNvPicPr>
            <a:picLocks/>
          </p:cNvPicPr>
          <p:nvPr/>
        </p:nvPicPr>
        <p:blipFill>
          <a:blip r:embed="rId5" cstate="print"/>
          <a:srcRect/>
          <a:stretch/>
        </p:blipFill>
        <p:spPr>
          <a:xfrm>
            <a:off x="314569" y="2739543"/>
            <a:ext cx="4514606" cy="2209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45EEAC-81EF-C0B1-1F66-6E500D360626}"/>
              </a:ext>
            </a:extLst>
          </p:cNvPr>
          <p:cNvSpPr txBox="1"/>
          <p:nvPr/>
        </p:nvSpPr>
        <p:spPr>
          <a:xfrm>
            <a:off x="5379244" y="435769"/>
            <a:ext cx="245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CODE IMPLEMENTATION: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2A8CCE-09BC-5899-7D28-64FBB293E4E0}"/>
              </a:ext>
            </a:extLst>
          </p:cNvPr>
          <p:cNvSpPr txBox="1"/>
          <p:nvPr/>
        </p:nvSpPr>
        <p:spPr>
          <a:xfrm>
            <a:off x="2864644" y="2257425"/>
            <a:ext cx="243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Tokenizer Function</a:t>
            </a:r>
          </a:p>
          <a:p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AD1C9-5AB2-37CB-8135-4D8F50F5FF8E}"/>
              </a:ext>
            </a:extLst>
          </p:cNvPr>
          <p:cNvSpPr txBox="1"/>
          <p:nvPr/>
        </p:nvSpPr>
        <p:spPr>
          <a:xfrm>
            <a:off x="6790806" y="3198112"/>
            <a:ext cx="161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 Implementation</a:t>
            </a:r>
          </a:p>
          <a:p>
            <a:endParaRPr lang="en-I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2F7784-795E-58BE-A613-95DB24B669EE}"/>
              </a:ext>
            </a:extLst>
          </p:cNvPr>
          <p:cNvSpPr txBox="1"/>
          <p:nvPr/>
        </p:nvSpPr>
        <p:spPr>
          <a:xfrm>
            <a:off x="2703850" y="2911794"/>
            <a:ext cx="2122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Precedence and Associativity Functions</a:t>
            </a:r>
          </a:p>
          <a:p>
            <a:endParaRPr lang="en-IN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EE9C52-0377-40ED-D152-897BFB0A73BB}"/>
              </a:ext>
            </a:extLst>
          </p:cNvPr>
          <p:cNvSpPr txBox="1"/>
          <p:nvPr/>
        </p:nvSpPr>
        <p:spPr>
          <a:xfrm>
            <a:off x="1178719" y="606637"/>
            <a:ext cx="4572000" cy="1807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IN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the program is compiled and executed, it successfully converts the given infix expression to a postfix expression. The program correctly handles operator precedence, associativity, and parentheses.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4F686-4903-26BD-F4BD-EF8EE2E5453D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2884964" y="2922905"/>
            <a:ext cx="5731510" cy="12693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015BED-CE42-1327-3B63-07634A017FAC}"/>
              </a:ext>
            </a:extLst>
          </p:cNvPr>
          <p:cNvSpPr txBox="1"/>
          <p:nvPr/>
        </p:nvSpPr>
        <p:spPr>
          <a:xfrm>
            <a:off x="2593181" y="426977"/>
            <a:ext cx="344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76069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6BD4C3-490F-E206-FB22-54FF7524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56" y="1930925"/>
            <a:ext cx="7704000" cy="572700"/>
          </a:xfrm>
        </p:spPr>
        <p:txBody>
          <a:bodyPr/>
          <a:lstStyle/>
          <a:p>
            <a:r>
              <a:rPr lang="en-IN" sz="6600" dirty="0"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B517ED-44C6-B7F6-C368-7CC9A5CC1724}"/>
              </a:ext>
            </a:extLst>
          </p:cNvPr>
          <p:cNvSpPr txBox="1"/>
          <p:nvPr/>
        </p:nvSpPr>
        <p:spPr>
          <a:xfrm>
            <a:off x="5700713" y="250031"/>
            <a:ext cx="37076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For more info kindly contact </a:t>
            </a:r>
          </a:p>
          <a:p>
            <a:r>
              <a:rPr lang="en-IN" dirty="0">
                <a:solidFill>
                  <a:schemeClr val="tx1"/>
                </a:solidFill>
              </a:rPr>
              <a:t>MOHAMMED BASIL R</a:t>
            </a:r>
          </a:p>
          <a:p>
            <a:r>
              <a:rPr lang="en-IN" dirty="0">
                <a:solidFill>
                  <a:schemeClr val="tx1"/>
                </a:solidFill>
              </a:rPr>
              <a:t>PHN NO:6383029537</a:t>
            </a:r>
          </a:p>
          <a:p>
            <a:r>
              <a:rPr lang="en-IN" dirty="0">
                <a:solidFill>
                  <a:schemeClr val="tx1"/>
                </a:solidFill>
              </a:rPr>
              <a:t>ADDRESS: VEPERY(NEAR CENTRAL)</a:t>
            </a:r>
          </a:p>
          <a:p>
            <a:r>
              <a:rPr lang="en-IN" dirty="0">
                <a:solidFill>
                  <a:schemeClr val="tx1"/>
                </a:solidFill>
              </a:rPr>
              <a:t>STATUS:SINGLE</a:t>
            </a:r>
          </a:p>
        </p:txBody>
      </p:sp>
    </p:spTree>
    <p:extLst>
      <p:ext uri="{BB962C8B-B14F-4D97-AF65-F5344CB8AC3E}">
        <p14:creationId xmlns:p14="http://schemas.microsoft.com/office/powerpoint/2010/main" val="3664277561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378</Words>
  <Application>Microsoft Office PowerPoint</Application>
  <PresentationFormat>On-screen Show (16:9)</PresentationFormat>
  <Paragraphs>42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Aptos</vt:lpstr>
      <vt:lpstr>Anton</vt:lpstr>
      <vt:lpstr>Times New Roman</vt:lpstr>
      <vt:lpstr>Symbol</vt:lpstr>
      <vt:lpstr>Bebas Neue</vt:lpstr>
      <vt:lpstr>Catamaran</vt:lpstr>
      <vt:lpstr>Arial Black</vt:lpstr>
      <vt:lpstr>Open Sans</vt:lpstr>
      <vt:lpstr>Arial</vt:lpstr>
      <vt:lpstr>Catamaran Medium</vt:lpstr>
      <vt:lpstr>Java Programming Workshop by Slidesgo</vt:lpstr>
      <vt:lpstr>CONVERSION OF INFIX EXPRESSION TO POSTFIX EXPRESSION USING C-PROGRAMMING</vt:lpstr>
      <vt:lpstr>Introduction</vt:lpstr>
      <vt:lpstr>Concepts</vt:lpstr>
      <vt:lpstr>Program design </vt:lpstr>
      <vt:lpstr>Applications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pravithraghav</dc:creator>
  <cp:lastModifiedBy>V.Praveen Kumar</cp:lastModifiedBy>
  <cp:revision>2</cp:revision>
  <dcterms:modified xsi:type="dcterms:W3CDTF">2024-09-23T07:00:57Z</dcterms:modified>
</cp:coreProperties>
</file>