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2C"/>
    <a:srgbClr val="F58014"/>
    <a:srgbClr val="599E2F"/>
    <a:srgbClr val="E08803"/>
    <a:srgbClr val="FF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3"/>
    <p:restoredTop sz="92949" autoAdjust="0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>
        <p:guide orient="horz" pos="21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C33D-175C-4448-AC53-4345F676D392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4DCC-CA9B-214F-9112-099632847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653/v1/2023.findings-emnlp.25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34A8-E0AC-FD46-BFB0-47BF3647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1" y="127748"/>
            <a:ext cx="4809074" cy="67302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Progress toward NLP-assisted formative assessment feedback</a:t>
            </a:r>
            <a:endParaRPr lang="en-US" sz="2000" b="1" i="0" dirty="0">
              <a:solidFill>
                <a:schemeClr val="accent2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"write-to-learn" tasks improve learning outcomes, yet constructed-response methods become unwieldy when class sizes are large</a:t>
            </a:r>
          </a:p>
          <a:p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Logistical obstacles impair pedagogical best practices</a:t>
            </a:r>
          </a:p>
          <a:p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Investigating NLP tools with human-in-the-loop architecture to facilitate scalability—improve student benefit while mitigating instructor burden</a:t>
            </a: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Schematic: Q &gt;&gt; A &gt;&gt; evaluate &gt;&gt; cluster &gt;&gt; feedback</a:t>
            </a:r>
          </a:p>
          <a:p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Recent (Susan Lloyd): Classification performance &amp; HIL policy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Ongoing (Elle Tang): Implications of language diversity</a:t>
            </a:r>
          </a:p>
          <a:p>
            <a:r>
              <a:rPr lang="en-US" sz="11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Future: Evaluate competing methods of feedback; assess effectiveness, student engagement, scalability,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etc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</a:p>
          <a:p>
            <a:pPr lvl="1"/>
            <a:endParaRPr lang="en-US" sz="6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Related Papers &amp; Acknowledgement:</a:t>
            </a:r>
            <a:endParaRPr lang="en-US" sz="1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Li, Z., Lloyd, S., Beckman, M. D., &amp; </a:t>
            </a:r>
            <a:r>
              <a:rPr lang="en-US" sz="9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Passonneau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, R. J. (2023). Answer-state Recurrent Relational Network (</a:t>
            </a:r>
            <a:r>
              <a:rPr lang="en-US" sz="9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AsRRN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) for Constructed Response Assessment and Feedback Grouping. *Findings of the Conference on Empirical Methods in Natural Language Processing (EMNLP) 2023*.  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  <a:hlinkClick r:id="rId3"/>
              </a:rPr>
              <a:t>https://doi.org/10.18653/v1/2023.findings-emnlp.254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endParaRPr lang="en-US" sz="9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Lloyd, S. E., Beckman, M., Pearl, D.,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Passonneau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R., Li, Z., &amp; Wang, Z. (2022). Foundations for AI-Assisted Formative Assessment Feedback for Short-Answer Tasks in Large-Enrollment Classes. In </a:t>
            </a:r>
            <a:r>
              <a:rPr lang="en-US" sz="9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Proceedings of the eleventh international conference on teaching statistics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Rosario, Argentina.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           NSF Award #2236150 (Project CLASSIFIES)</a:t>
            </a:r>
            <a:endParaRPr lang="en-US" sz="13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A5D-11C5-E7D3-206D-F2AD7EF51CAC}"/>
              </a:ext>
            </a:extLst>
          </p:cNvPr>
          <p:cNvSpPr txBox="1"/>
          <p:nvPr/>
        </p:nvSpPr>
        <p:spPr>
          <a:xfrm>
            <a:off x="9416191" y="4122221"/>
            <a:ext cx="254214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Contact</a:t>
            </a:r>
            <a:r>
              <a:rPr lang="en-US" sz="1900" b="1" dirty="0">
                <a:solidFill>
                  <a:schemeClr val="accent2"/>
                </a:solidFill>
              </a:rPr>
              <a:t>:</a:t>
            </a:r>
          </a:p>
          <a:p>
            <a:r>
              <a:rPr lang="en-US" sz="900" b="1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mdb268@psu.edu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421C Thomas Building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mdbeckman.github.io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52B45-E16B-DFF9-A793-B6CD6AC08440}"/>
              </a:ext>
            </a:extLst>
          </p:cNvPr>
          <p:cNvSpPr txBox="1">
            <a:spLocks/>
          </p:cNvSpPr>
          <p:nvPr/>
        </p:nvSpPr>
        <p:spPr>
          <a:xfrm>
            <a:off x="4910763" y="272204"/>
            <a:ext cx="4135423" cy="5568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Matthew Beckman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Statistics &amp; Data Science Education (SDSE) Research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^^ 20 Second Survey ^^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3D76D-8740-7DBD-33CB-AC5CF1B4A6C0}"/>
              </a:ext>
            </a:extLst>
          </p:cNvPr>
          <p:cNvSpPr txBox="1"/>
          <p:nvPr/>
        </p:nvSpPr>
        <p:spPr>
          <a:xfrm>
            <a:off x="9140776" y="255494"/>
            <a:ext cx="2939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Curious about SDSE?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Talk to me!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SDSE Research Lab—Spring 24 </a:t>
            </a:r>
            <a:r>
              <a:rPr lang="en-US" sz="1250" b="1" dirty="0">
                <a:solidFill>
                  <a:srgbClr val="333333"/>
                </a:solidFill>
                <a:latin typeface="Helvetica Neue" panose="02000503000000020004" pitchFamily="2" charset="0"/>
              </a:rPr>
              <a:t>Wed @ 4pm in 421 Thomas </a:t>
            </a:r>
            <a:r>
              <a:rPr lang="en-US" sz="125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Bldg</a:t>
            </a:r>
            <a:endParaRPr lang="en-US" sz="125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JSM Sessions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eCOTS</a:t>
            </a: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 Conference</a:t>
            </a:r>
            <a:endParaRPr lang="en-US" sz="125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IASE catalog of PhD dissertations in statistics education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causeweb.org</a:t>
            </a:r>
            <a:endParaRPr lang="en-US" sz="125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62FFC-6032-BC01-F3C8-DF68FAA60A11}"/>
              </a:ext>
            </a:extLst>
          </p:cNvPr>
          <p:cNvSpPr txBox="1"/>
          <p:nvPr/>
        </p:nvSpPr>
        <p:spPr>
          <a:xfrm>
            <a:off x="3438434" y="6517286"/>
            <a:ext cx="4809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accent2"/>
                </a:solidFill>
                <a:effectLst/>
                <a:latin typeface="Helvetica Neue" panose="02000503000000020004" pitchFamily="2" charset="0"/>
              </a:rPr>
              <a:t>mdbeckman.github.io</a:t>
            </a:r>
            <a:r>
              <a:rPr lang="en-US" sz="1400" b="1" i="0" dirty="0">
                <a:solidFill>
                  <a:schemeClr val="accent2"/>
                </a:solidFill>
                <a:effectLst/>
                <a:latin typeface="Helvetica Neue" panose="02000503000000020004" pitchFamily="2" charset="0"/>
              </a:rPr>
              <a:t>/2024-PSU-Stat-Research-Day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72D9DA3-15E3-D7F0-7A9A-8B2236DC4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99" y="2269239"/>
            <a:ext cx="2471709" cy="2471709"/>
          </a:xfrm>
          <a:prstGeom prst="rect">
            <a:avLst/>
          </a:prstGeom>
        </p:spPr>
      </p:pic>
      <p:pic>
        <p:nvPicPr>
          <p:cNvPr id="10" name="Picture 9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A33F9D9B-D4B9-32A8-F0BF-9554A66C5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" y="1532766"/>
            <a:ext cx="4871817" cy="2681425"/>
          </a:xfrm>
          <a:prstGeom prst="rect">
            <a:avLst/>
          </a:prstGeom>
        </p:spPr>
      </p:pic>
      <p:pic>
        <p:nvPicPr>
          <p:cNvPr id="12" name="Picture 11" descr="A logo of a globe with a gold cogwheel&#10;&#10;Description automatically generated">
            <a:extLst>
              <a:ext uri="{FF2B5EF4-FFF2-40B4-BE49-F238E27FC236}">
                <a16:creationId xmlns:a16="http://schemas.microsoft.com/office/drawing/2014/main" id="{68747CA0-270C-1B00-05B3-6C1055FF0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2" y="6430618"/>
            <a:ext cx="427382" cy="4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8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2" ma:contentTypeDescription="Create a new document." ma:contentTypeScope="" ma:versionID="2dc561ac532b927686394fff98d3cec6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37215006c6ba2f10ad2271fcfa8576ba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007C3-AD67-44B1-B137-2991E4E207A2}">
  <ds:schemaRefs>
    <ds:schemaRef ds:uri="c7c738f6-68ec-422e-b0e4-3523873f7adf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42b8847-f5d4-4c9f-bd30-657d16e5db1d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2C23066-3038-4EAE-A0EA-AB2B4833A6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C77EA6-48BC-4990-B9D9-3092A42A8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311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Franklin Gothic Medium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Beckman, Matthew D</cp:lastModifiedBy>
  <cp:revision>157</cp:revision>
  <cp:lastPrinted>2018-11-02T20:57:08Z</cp:lastPrinted>
  <dcterms:created xsi:type="dcterms:W3CDTF">2018-03-19T17:38:41Z</dcterms:created>
  <dcterms:modified xsi:type="dcterms:W3CDTF">2024-01-30T20:01:26Z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</Properties>
</file>