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" userDrawn="1">
          <p15:clr>
            <a:srgbClr val="A4A3A4"/>
          </p15:clr>
        </p15:guide>
        <p15:guide id="2" pos="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22C"/>
    <a:srgbClr val="F58014"/>
    <a:srgbClr val="599E2F"/>
    <a:srgbClr val="E08803"/>
    <a:srgbClr val="FF9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5"/>
    <p:restoredTop sz="92949" autoAdjust="0"/>
  </p:normalViewPr>
  <p:slideViewPr>
    <p:cSldViewPr snapToGrid="0" snapToObjects="1">
      <p:cViewPr varScale="1">
        <p:scale>
          <a:sx n="95" d="100"/>
          <a:sy n="95" d="100"/>
        </p:scale>
        <p:origin x="208" y="304"/>
      </p:cViewPr>
      <p:guideLst>
        <p:guide orient="horz" pos="21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1C33D-175C-4448-AC53-4345F676D392}" type="datetimeFigureOut">
              <a:rPr lang="en-US" smtClean="0"/>
              <a:t>2/2/23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A4DCC-CA9B-214F-9112-099632847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2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A4DCC-CA9B-214F-9112-0996328471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7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B9A9C6-B8E3-2A41-AF1C-B44611D7F3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114300"/>
            <a:ext cx="5676900" cy="6743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5EF8-3F55-CC40-8877-5D48D7C06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09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48D3-80FB-6246-9942-F676252E6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93324"/>
            <a:ext cx="9144000" cy="64839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E2BC4-9C8D-384B-8201-214796D373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/>
        </p:blipFill>
        <p:spPr>
          <a:xfrm>
            <a:off x="1440872" y="5378335"/>
            <a:ext cx="2872549" cy="10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8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04FCAC-D9D3-9E4F-B7F2-077EAFFC4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5" y="3993267"/>
            <a:ext cx="2411555" cy="286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28744-A790-8648-9D59-4DCBBF5298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/>
        </p:blipFill>
        <p:spPr>
          <a:xfrm>
            <a:off x="8032866" y="6148022"/>
            <a:ext cx="1784465" cy="6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9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43659CE-AB87-2E42-9B51-E4338EB773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5" y="3993267"/>
            <a:ext cx="2411555" cy="2864733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6C763D1-54E7-1F4C-9A40-8033FD87C9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49963" y="1250950"/>
            <a:ext cx="5303837" cy="48191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951"/>
            <a:ext cx="5085945" cy="48191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28744-A790-8648-9D59-4DCBBF5298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/>
        </p:blipFill>
        <p:spPr>
          <a:xfrm>
            <a:off x="8032866" y="6148022"/>
            <a:ext cx="1784465" cy="6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6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D1FE8A-B770-A54B-BB1F-BB647AC8A8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5" y="3993267"/>
            <a:ext cx="2411555" cy="286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951"/>
            <a:ext cx="10515600" cy="42840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28744-A790-8648-9D59-4DCBBF5298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/>
        </p:blipFill>
        <p:spPr>
          <a:xfrm>
            <a:off x="8032866" y="6148022"/>
            <a:ext cx="1784465" cy="62154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62243-C1CF-714B-A683-D890075FBD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5592763"/>
            <a:ext cx="6516688" cy="836612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439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9896-24B9-D543-BC49-89300DAB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7928237" cy="167548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84264-DB8D-274D-83EB-C183729E5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7048" y="2800199"/>
            <a:ext cx="7928237" cy="135351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37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3A049B-E848-0344-AD81-982DC96C73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114300"/>
            <a:ext cx="5676900" cy="6743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5EF8-3F55-CC40-8877-5D48D7C063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5709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48D3-80FB-6246-9942-F676252E6F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7665"/>
            <a:ext cx="5139447" cy="1279903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Contact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E2BC4-9C8D-384B-8201-214796D373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/>
        </p:blipFill>
        <p:spPr>
          <a:xfrm>
            <a:off x="1440872" y="5378335"/>
            <a:ext cx="2872549" cy="10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6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0656E-DA2F-C14C-BF10-2FC3587B4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1284"/>
            <a:ext cx="10515600" cy="492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C3011-D639-B54B-9228-EB3085D04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C4368-C769-8143-B102-F97927FA2E0C}" type="datetimeFigureOut">
              <a:rPr lang="en-US" smtClean="0"/>
              <a:t>2/2/23</a:t>
            </a:fld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5E7B941-CE32-1D43-B287-BCB25BBF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943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10691898.2020.184848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34A8-E0AC-FD46-BFB0-47BF3647A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02" y="0"/>
            <a:ext cx="4373456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Educational Assessment</a:t>
            </a:r>
          </a:p>
          <a:p>
            <a:r>
              <a:rPr lang="en-US" sz="1200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developing and analyzing tools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intended to measure specific learning outcomes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“tests” for research use across academic institutions; e.g., 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intro data science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intro 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statistics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 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capstone assessment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just before graduation in statistics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formative assessment; e.g., feedback for self-regulated learning and/or adaptive instruction</a:t>
            </a:r>
          </a:p>
          <a:p>
            <a:pPr marL="0" indent="0" algn="l">
              <a:buNone/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Lloyd, S. E., Beckman, M., Pearl, D., </a:t>
            </a:r>
            <a:r>
              <a:rPr lang="en-US" sz="10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Passonneau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R., Li, Z., &amp; Wang, Z. (2022). Foundations for AI-Assisted Formative Assessment Feedback for Short-Answer Tasks in Large-Enrollment Classes. In </a:t>
            </a:r>
            <a:r>
              <a:rPr lang="en-US" sz="1000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Proceedings of the eleventh international conference on teaching statistics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Rosario, Argentina.</a:t>
            </a:r>
          </a:p>
          <a:p>
            <a:pPr marL="0" indent="0" algn="l">
              <a:buNone/>
            </a:pPr>
            <a:endParaRPr lang="en-US" sz="12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Teaching and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mechanisms to promote efficient learning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outcomes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cognitive transfer, i.e., flexible/portable learning to be applied beyond the classroom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cognitive load, i.e., stresses on student bandwidth during learning processes</a:t>
            </a:r>
          </a:p>
          <a:p>
            <a:pPr marL="0" indent="0" algn="l">
              <a:buNone/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Beckman, M. D., &amp; </a:t>
            </a:r>
            <a:r>
              <a:rPr lang="en-US" sz="10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delMas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R. C. (2018). Statistics students’ identification of inferential model elements within contexts of their own invention. </a:t>
            </a:r>
            <a:r>
              <a:rPr lang="en-US" sz="1000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ZDM Mathematics Education 50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(7). DOI: 10.1007/s11858-018-0986-5</a:t>
            </a:r>
          </a:p>
          <a:p>
            <a:pPr marL="0" indent="0" algn="l">
              <a:buNone/>
            </a:pPr>
            <a:endParaRPr lang="en-US" sz="12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Data Sciences Education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exploring intersection of stat education &amp; computing education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studying 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DS/CS topics introduced as learning objectives in statistics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curricula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d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ata literacy, data acumen, EDA for DS</a:t>
            </a:r>
            <a:endParaRPr lang="en-US" sz="10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marL="0" indent="0" algn="l">
              <a:buNone/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Beckman, M. D., Cetinkaya-</a:t>
            </a:r>
            <a:r>
              <a:rPr lang="en-US" sz="10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Rundel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M., Horton, N. J., </a:t>
            </a:r>
            <a:r>
              <a:rPr lang="en-US" sz="10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Rundel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C. W., Sullivan, A. J., &amp; Tackett, M. (2021). Implementing Version Control With Git and GitHub as a Learning Objective in Statistics and Data Science Courses. </a:t>
            </a:r>
            <a:r>
              <a:rPr lang="en-US" sz="1000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Journal of Statistics and Data Science Education, 29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(1). </a:t>
            </a:r>
            <a:r>
              <a:rPr lang="en-US" sz="1000" b="0" i="0" u="none" strike="noStrike" dirty="0">
                <a:solidFill>
                  <a:srgbClr val="337AB7"/>
                </a:solidFill>
                <a:effectLst/>
                <a:latin typeface="Helvetica Neue" panose="02000503000000020004" pitchFamily="2" charset="0"/>
                <a:hlinkClick r:id="rId3"/>
              </a:rPr>
              <a:t>https://doi.org/10.1080/10691898.2020.1848485</a:t>
            </a:r>
            <a:endParaRPr lang="en-US" sz="10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E9EA5D-11C5-E7D3-206D-F2AD7EF51CAC}"/>
              </a:ext>
            </a:extLst>
          </p:cNvPr>
          <p:cNvSpPr txBox="1"/>
          <p:nvPr/>
        </p:nvSpPr>
        <p:spPr>
          <a:xfrm>
            <a:off x="9416192" y="3794230"/>
            <a:ext cx="2542145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Contact</a:t>
            </a:r>
            <a:r>
              <a:rPr lang="en-US" sz="1900" b="1" dirty="0">
                <a:solidFill>
                  <a:schemeClr val="accent2"/>
                </a:solidFill>
              </a:rPr>
              <a:t>:</a:t>
            </a:r>
          </a:p>
          <a:p>
            <a:r>
              <a:rPr lang="en-US" sz="900" b="1" dirty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mdb268@psu.edu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421C Thomas Building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mdbeckman.github.io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52B45-E16B-DFF9-A793-B6CD6AC08440}"/>
              </a:ext>
            </a:extLst>
          </p:cNvPr>
          <p:cNvSpPr txBox="1">
            <a:spLocks/>
          </p:cNvSpPr>
          <p:nvPr/>
        </p:nvSpPr>
        <p:spPr>
          <a:xfrm>
            <a:off x="4484758" y="255494"/>
            <a:ext cx="4809074" cy="571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16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/>
                </a:solidFill>
                <a:latin typeface="+mj-lt"/>
              </a:rPr>
              <a:t>Matthew Beckman</a:t>
            </a:r>
          </a:p>
          <a:p>
            <a:pPr marL="0" indent="0" algn="ctr">
              <a:lnSpc>
                <a:spcPct val="150000"/>
              </a:lnSpc>
              <a:spcBef>
                <a:spcPts val="16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Statistics &amp; Data Science Education (SDSE)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3D76D-8740-7DBD-33CB-AC5CF1B4A6C0}"/>
              </a:ext>
            </a:extLst>
          </p:cNvPr>
          <p:cNvSpPr txBox="1"/>
          <p:nvPr/>
        </p:nvSpPr>
        <p:spPr>
          <a:xfrm>
            <a:off x="9293832" y="255494"/>
            <a:ext cx="2786866" cy="2945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Curious about SDSE?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50" dirty="0">
                <a:solidFill>
                  <a:srgbClr val="333333"/>
                </a:solidFill>
                <a:latin typeface="Helvetica Neue" panose="02000503000000020004" pitchFamily="2" charset="0"/>
              </a:rPr>
              <a:t>Talk to me! 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50" dirty="0">
                <a:solidFill>
                  <a:srgbClr val="333333"/>
                </a:solidFill>
                <a:latin typeface="Helvetica Neue" panose="02000503000000020004" pitchFamily="2" charset="0"/>
              </a:rPr>
              <a:t>SDSE Research Lab—Spring 23 </a:t>
            </a:r>
            <a:r>
              <a:rPr lang="en-US" sz="1250" b="1" dirty="0">
                <a:solidFill>
                  <a:srgbClr val="333333"/>
                </a:solidFill>
                <a:latin typeface="Helvetica Neue" panose="02000503000000020004" pitchFamily="2" charset="0"/>
              </a:rPr>
              <a:t>Wed @ 9am in 421 Thomas </a:t>
            </a:r>
            <a:r>
              <a:rPr lang="en-US" sz="125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Bldg</a:t>
            </a:r>
            <a:endParaRPr lang="en-US" sz="1250" b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50" dirty="0">
                <a:solidFill>
                  <a:srgbClr val="333333"/>
                </a:solidFill>
                <a:latin typeface="Helvetica Neue" panose="02000503000000020004" pitchFamily="2" charset="0"/>
              </a:rPr>
              <a:t>CAUSE Research Satellite @ USCOTS—national SDSE conference at </a:t>
            </a:r>
            <a:r>
              <a:rPr lang="en-US" sz="1250" b="1" dirty="0">
                <a:solidFill>
                  <a:srgbClr val="333333"/>
                </a:solidFill>
                <a:latin typeface="Helvetica Neue" panose="02000503000000020004" pitchFamily="2" charset="0"/>
              </a:rPr>
              <a:t>Penn Stater Conference Center (5/31 to 6/1)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50" dirty="0">
                <a:solidFill>
                  <a:srgbClr val="333333"/>
                </a:solidFill>
                <a:latin typeface="Helvetica Neue" panose="02000503000000020004" pitchFamily="2" charset="0"/>
              </a:rPr>
              <a:t>IASE catalog of PhD dissertations in statistics education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50" dirty="0">
                <a:solidFill>
                  <a:srgbClr val="333333"/>
                </a:solidFill>
                <a:latin typeface="Helvetica Neue" panose="02000503000000020004" pitchFamily="2" charset="0"/>
              </a:rPr>
              <a:t>Take a photo of QR code below, email me, drop by my office, </a:t>
            </a:r>
            <a:r>
              <a:rPr lang="en-US" sz="125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etc</a:t>
            </a:r>
            <a:endParaRPr lang="en-US" sz="1250" dirty="0">
              <a:solidFill>
                <a:srgbClr val="333333"/>
              </a:solidFill>
              <a:latin typeface="Helvetica Neue" panose="02000503000000020004" pitchFamily="2" charset="0"/>
            </a:endParaRPr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84188A29-F190-A30B-32AA-A95BC06EFF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4" t="9471" r="10453" b="9019"/>
          <a:stretch/>
        </p:blipFill>
        <p:spPr>
          <a:xfrm>
            <a:off x="5763419" y="2886785"/>
            <a:ext cx="2251751" cy="22770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C62FFC-6032-BC01-F3C8-DF68FAA60A11}"/>
              </a:ext>
            </a:extLst>
          </p:cNvPr>
          <p:cNvSpPr txBox="1"/>
          <p:nvPr/>
        </p:nvSpPr>
        <p:spPr>
          <a:xfrm>
            <a:off x="4484757" y="5413276"/>
            <a:ext cx="48090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chemeClr val="accent2"/>
                </a:solidFill>
                <a:effectLst/>
                <a:latin typeface="Helvetica Neue" panose="02000503000000020004" pitchFamily="2" charset="0"/>
              </a:rPr>
              <a:t>mdbeckman.github.io/2023-PSU-Stat-Research-Day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78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 Palette">
      <a:dk1>
        <a:srgbClr val="000000"/>
      </a:dk1>
      <a:lt1>
        <a:srgbClr val="FFFFFF"/>
      </a:lt1>
      <a:dk2>
        <a:srgbClr val="041E41"/>
      </a:dk2>
      <a:lt2>
        <a:srgbClr val="B8D6E6"/>
      </a:lt2>
      <a:accent1>
        <a:srgbClr val="009CDE"/>
      </a:accent1>
      <a:accent2>
        <a:srgbClr val="1E407C"/>
      </a:accent2>
      <a:accent3>
        <a:srgbClr val="A3AAAD"/>
      </a:accent3>
      <a:accent4>
        <a:srgbClr val="83B1D4"/>
      </a:accent4>
      <a:accent5>
        <a:srgbClr val="3EA39E"/>
      </a:accent5>
      <a:accent6>
        <a:srgbClr val="305470"/>
      </a:accent6>
      <a:hlink>
        <a:srgbClr val="64B8B6"/>
      </a:hlink>
      <a:folHlink>
        <a:srgbClr val="7D4C7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04A49901785041AF741C157FF60EBA" ma:contentTypeVersion="12" ma:contentTypeDescription="Create a new document." ma:contentTypeScope="" ma:versionID="2dc561ac532b927686394fff98d3cec6">
  <xsd:schema xmlns:xsd="http://www.w3.org/2001/XMLSchema" xmlns:xs="http://www.w3.org/2001/XMLSchema" xmlns:p="http://schemas.microsoft.com/office/2006/metadata/properties" xmlns:ns2="c7c738f6-68ec-422e-b0e4-3523873f7adf" xmlns:ns3="542b8847-f5d4-4c9f-bd30-657d16e5db1d" targetNamespace="http://schemas.microsoft.com/office/2006/metadata/properties" ma:root="true" ma:fieldsID="37215006c6ba2f10ad2271fcfa8576ba" ns2:_="" ns3:_="">
    <xsd:import namespace="c7c738f6-68ec-422e-b0e4-3523873f7adf"/>
    <xsd:import namespace="542b8847-f5d4-4c9f-bd30-657d16e5db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c738f6-68ec-422e-b0e4-3523873f7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b8847-f5d4-4c9f-bd30-657d16e5db1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C77EA6-48BC-4990-B9D9-3092A42A8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c738f6-68ec-422e-b0e4-3523873f7adf"/>
    <ds:schemaRef ds:uri="542b8847-f5d4-4c9f-bd30-657d16e5db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C23066-3038-4EAE-A0EA-AB2B4833A6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1007C3-AD67-44B1-B137-2991E4E207A2}">
  <ds:schemaRefs>
    <ds:schemaRef ds:uri="c7c738f6-68ec-422e-b0e4-3523873f7adf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542b8847-f5d4-4c9f-bd30-657d16e5db1d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398</Words>
  <Application>Microsoft Macintosh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Franklin Gothic Medium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Matt Beckman</cp:lastModifiedBy>
  <cp:revision>154</cp:revision>
  <cp:lastPrinted>2018-11-02T20:57:08Z</cp:lastPrinted>
  <dcterms:created xsi:type="dcterms:W3CDTF">2018-03-19T17:38:41Z</dcterms:created>
  <dcterms:modified xsi:type="dcterms:W3CDTF">2023-02-03T03:17:29Z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0x0101009204A49901785041AF741C157FF60EBA</vt:lpwstr>
  </property>
</Properties>
</file>