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" userDrawn="1">
          <p15:clr>
            <a:srgbClr val="A4A3A4"/>
          </p15:clr>
        </p15:guide>
        <p15:guide id="2" pos="7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922C"/>
    <a:srgbClr val="F58014"/>
    <a:srgbClr val="599E2F"/>
    <a:srgbClr val="E08803"/>
    <a:srgbClr val="FF9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/>
    <p:restoredTop sz="92949" autoAdjust="0"/>
  </p:normalViewPr>
  <p:slideViewPr>
    <p:cSldViewPr snapToGrid="0" snapToObjects="1">
      <p:cViewPr varScale="1">
        <p:scale>
          <a:sx n="128" d="100"/>
          <a:sy n="128" d="100"/>
        </p:scale>
        <p:origin x="336" y="176"/>
      </p:cViewPr>
      <p:guideLst>
        <p:guide orient="horz" pos="21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1C33D-175C-4448-AC53-4345F676D392}" type="datetimeFigureOut">
              <a:rPr lang="en-US" smtClean="0"/>
              <a:t>2/1/24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A4DCC-CA9B-214F-9112-099632847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21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A4DCC-CA9B-214F-9112-09963284714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7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B9A9C6-B8E3-2A41-AF1C-B44611D7F3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114300"/>
            <a:ext cx="5676900" cy="6743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4E5EF8-3F55-CC40-8877-5D48D7C06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7096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648D3-80FB-6246-9942-F676252E6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93324"/>
            <a:ext cx="9144000" cy="64839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BE2BC4-9C8D-384B-8201-214796D373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272" t="13428" r="5705" b="18819"/>
          <a:stretch/>
        </p:blipFill>
        <p:spPr>
          <a:xfrm>
            <a:off x="1440872" y="5378335"/>
            <a:ext cx="2872549" cy="100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8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04FCAC-D9D3-9E4F-B7F2-077EAFFC4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45" y="3993267"/>
            <a:ext cx="2411555" cy="286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115303-0D88-FC4F-A64A-0DABCD2F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021D-5040-E443-B438-B5DF5DB17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728744-A790-8648-9D59-4DCBBF5298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272" t="13428" r="5705" b="18819"/>
          <a:stretch/>
        </p:blipFill>
        <p:spPr>
          <a:xfrm>
            <a:off x="8032866" y="6148022"/>
            <a:ext cx="1784465" cy="62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9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43659CE-AB87-2E42-9B51-E4338EB773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45" y="3993267"/>
            <a:ext cx="2411555" cy="2864733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6C763D1-54E7-1F4C-9A40-8033FD87C9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49963" y="1250950"/>
            <a:ext cx="5303837" cy="48191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15303-0D88-FC4F-A64A-0DABCD2F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021D-5040-E443-B438-B5DF5DB1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951"/>
            <a:ext cx="5085945" cy="48191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728744-A790-8648-9D59-4DCBBF5298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272" t="13428" r="5705" b="18819"/>
          <a:stretch/>
        </p:blipFill>
        <p:spPr>
          <a:xfrm>
            <a:off x="8032866" y="6148022"/>
            <a:ext cx="1784465" cy="62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6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D1FE8A-B770-A54B-BB1F-BB647AC8A8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45" y="3993267"/>
            <a:ext cx="2411555" cy="286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115303-0D88-FC4F-A64A-0DABCD2F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021D-5040-E443-B438-B5DF5DB1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951"/>
            <a:ext cx="10515600" cy="42840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728744-A790-8648-9D59-4DCBBF5298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272" t="13428" r="5705" b="18819"/>
          <a:stretch/>
        </p:blipFill>
        <p:spPr>
          <a:xfrm>
            <a:off x="8032866" y="6148022"/>
            <a:ext cx="1784465" cy="62154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62243-C1CF-714B-A683-D890075FBD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5592763"/>
            <a:ext cx="6516688" cy="836612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439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89896-24B9-D543-BC49-89300DAB7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7928237" cy="167548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84264-DB8D-274D-83EB-C183729E5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7048" y="2800199"/>
            <a:ext cx="7928237" cy="135351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737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3A049B-E848-0344-AD81-982DC96C73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114300"/>
            <a:ext cx="5676900" cy="6743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4E5EF8-3F55-CC40-8877-5D48D7C063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157096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648D3-80FB-6246-9942-F676252E6F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7665"/>
            <a:ext cx="5139447" cy="1279903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Contact information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BE2BC4-9C8D-384B-8201-214796D373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272" t="13428" r="5705" b="18819"/>
          <a:stretch/>
        </p:blipFill>
        <p:spPr>
          <a:xfrm>
            <a:off x="1440872" y="5378335"/>
            <a:ext cx="2872549" cy="100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6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0656E-DA2F-C14C-BF10-2FC3587B4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1284"/>
            <a:ext cx="10515600" cy="492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C3011-D639-B54B-9228-EB3085D04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C4368-C769-8143-B102-F97927FA2E0C}" type="datetimeFigureOut">
              <a:rPr lang="en-US" smtClean="0"/>
              <a:t>2/1/24</a:t>
            </a:fld>
            <a:endParaRPr lang="en-US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5E7B941-CE32-1D43-B287-BCB25BBF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943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6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34A8-E0AC-FD46-BFB0-47BF3647A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01" y="127748"/>
            <a:ext cx="4809074" cy="67302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Progress toward NLP-assisted formative assessment feedback</a:t>
            </a:r>
            <a:endParaRPr lang="en-US" sz="2000" b="1" i="0" dirty="0">
              <a:solidFill>
                <a:schemeClr val="accent2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"write-to-learn" tasks improve learning outcomes, yet constructed-response methods become unwieldy when class sizes are large</a:t>
            </a:r>
          </a:p>
          <a:p>
            <a:r>
              <a:rPr lang="en-US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Logistical obstacles impair pedagogical best practices</a:t>
            </a:r>
          </a:p>
          <a:p>
            <a:r>
              <a:rPr lang="en-US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Investigating NLP tools with human-in-the-loop architecture to facilitate scalability—improve student benefit while mitigating instructor burden</a:t>
            </a:r>
          </a:p>
          <a:p>
            <a:endParaRPr lang="en-US" sz="1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endParaRPr lang="en-US" sz="1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endParaRPr lang="en-US" sz="1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endParaRPr lang="en-US" sz="1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endParaRPr lang="en-US" sz="1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endParaRPr lang="en-US" sz="1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endParaRPr lang="en-US" sz="1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endParaRPr lang="en-US" sz="1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endParaRPr lang="en-US" sz="1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endParaRPr lang="en-US" sz="1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lvl="1"/>
            <a:endParaRPr lang="en-US" sz="8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endParaRPr lang="en-US" sz="1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Schematic: Q &gt;&gt; A &gt;&gt; evaluate &gt;&gt; cluster &gt;&gt; feedback</a:t>
            </a:r>
          </a:p>
          <a:p>
            <a:r>
              <a:rPr lang="en-US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Recent (Susan Lloyd): Classification performance &amp; HIL policy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Ongoing (Elle Tang): Implications of language diversity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Future: Evaluate competing methods of feedback; assess effectiveness, student engagement, scalability,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etc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</a:p>
          <a:p>
            <a:pPr lvl="1"/>
            <a:endParaRPr lang="en-US" sz="6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marL="0" indent="0" algn="l"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Related Papers &amp; Acknowledgement:</a:t>
            </a:r>
            <a:endParaRPr lang="en-US" sz="10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marL="0" indent="0" algn="l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33333"/>
                </a:solidFill>
                <a:latin typeface="Helvetica Neue" panose="02000503000000020004" pitchFamily="2" charset="0"/>
              </a:rPr>
              <a:t>Li, Z., Susan Lloyd, Beckman, &amp; </a:t>
            </a:r>
            <a:r>
              <a:rPr lang="en-US" sz="900" dirty="0" err="1">
                <a:solidFill>
                  <a:srgbClr val="333333"/>
                </a:solidFill>
                <a:latin typeface="Helvetica Neue" panose="02000503000000020004" pitchFamily="2" charset="0"/>
              </a:rPr>
              <a:t>Passonneau</a:t>
            </a:r>
            <a:r>
              <a:rPr lang="en-US" sz="900" dirty="0">
                <a:solidFill>
                  <a:srgbClr val="333333"/>
                </a:solidFill>
                <a:latin typeface="Helvetica Neue" panose="02000503000000020004" pitchFamily="2" charset="0"/>
              </a:rPr>
              <a:t> (2023). Answer-state Recurrent Relational Network (</a:t>
            </a:r>
            <a:r>
              <a:rPr lang="en-US" sz="900" dirty="0" err="1">
                <a:solidFill>
                  <a:srgbClr val="333333"/>
                </a:solidFill>
                <a:latin typeface="Helvetica Neue" panose="02000503000000020004" pitchFamily="2" charset="0"/>
              </a:rPr>
              <a:t>AsRRN</a:t>
            </a:r>
            <a:r>
              <a:rPr lang="en-US" sz="900" dirty="0">
                <a:solidFill>
                  <a:srgbClr val="333333"/>
                </a:solidFill>
                <a:latin typeface="Helvetica Neue" panose="02000503000000020004" pitchFamily="2" charset="0"/>
              </a:rPr>
              <a:t>) for Constructed Response Assessment and Feedback Grouping. </a:t>
            </a:r>
            <a:r>
              <a:rPr lang="en-US" sz="900" i="1" dirty="0">
                <a:solidFill>
                  <a:srgbClr val="333333"/>
                </a:solidFill>
                <a:latin typeface="Helvetica Neue" panose="02000503000000020004" pitchFamily="2" charset="0"/>
              </a:rPr>
              <a:t>Findings of the Conference on Empirical Methods in Natural Language Processing (EMNLP) 2023</a:t>
            </a:r>
            <a:r>
              <a:rPr lang="en-US" sz="900" dirty="0">
                <a:solidFill>
                  <a:srgbClr val="333333"/>
                </a:solidFill>
                <a:latin typeface="Helvetica Neue" panose="02000503000000020004" pitchFamily="2" charset="0"/>
              </a:rPr>
              <a:t> </a:t>
            </a:r>
          </a:p>
          <a:p>
            <a:pPr marL="0" indent="0" algn="l">
              <a:lnSpc>
                <a:spcPct val="120000"/>
              </a:lnSpc>
              <a:spcBef>
                <a:spcPts val="100"/>
              </a:spcBef>
              <a:buNone/>
            </a:pPr>
            <a:endParaRPr lang="en-US" sz="9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marL="0" indent="0" algn="l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9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Susan Lloyd, Beckman, Pearl, </a:t>
            </a:r>
            <a:r>
              <a:rPr lang="en-US" sz="900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Passonneau</a:t>
            </a:r>
            <a:r>
              <a:rPr lang="en-US" sz="9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Li, &amp; Wang (2022). Foundations for AI-Assisted Formative Assessment Feedback for Short-Answer Tasks in Large-Enrollment Classes. In </a:t>
            </a:r>
            <a:r>
              <a:rPr lang="en-US" sz="900" b="0" i="1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Proceedings of the eleventh international conference on teaching statistics</a:t>
            </a:r>
            <a:r>
              <a:rPr lang="en-US" sz="9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 Rosario, Argentina.</a:t>
            </a:r>
          </a:p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Helvetica Neue" panose="02000503000000020004" pitchFamily="2" charset="0"/>
              </a:rPr>
              <a:t>           NSF Award #2236150 (Project CLASSIFIES)</a:t>
            </a:r>
            <a:endParaRPr lang="en-US" sz="13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E9EA5D-11C5-E7D3-206D-F2AD7EF51CAC}"/>
              </a:ext>
            </a:extLst>
          </p:cNvPr>
          <p:cNvSpPr txBox="1"/>
          <p:nvPr/>
        </p:nvSpPr>
        <p:spPr>
          <a:xfrm>
            <a:off x="5587368" y="5887855"/>
            <a:ext cx="2542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mdb268@psu.edu</a:t>
            </a:r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421C Thomas Building</a:t>
            </a:r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mdbeckman.github.io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552B45-E16B-DFF9-A793-B6CD6AC08440}"/>
              </a:ext>
            </a:extLst>
          </p:cNvPr>
          <p:cNvSpPr txBox="1">
            <a:spLocks/>
          </p:cNvSpPr>
          <p:nvPr/>
        </p:nvSpPr>
        <p:spPr>
          <a:xfrm>
            <a:off x="4910763" y="272204"/>
            <a:ext cx="4135423" cy="5568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16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2"/>
                </a:solidFill>
                <a:latin typeface="+mj-lt"/>
              </a:rPr>
              <a:t>Matthew Beckman</a:t>
            </a:r>
          </a:p>
          <a:p>
            <a:pPr marL="0" indent="0" algn="ctr">
              <a:lnSpc>
                <a:spcPct val="150000"/>
              </a:lnSpc>
              <a:spcBef>
                <a:spcPts val="16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2"/>
                </a:solidFill>
                <a:latin typeface="+mj-lt"/>
              </a:rPr>
              <a:t>Statistics &amp; Data Science Education (SDSE) Research</a:t>
            </a:r>
          </a:p>
          <a:p>
            <a:pPr marL="0" indent="0" algn="ctr">
              <a:lnSpc>
                <a:spcPct val="150000"/>
              </a:lnSpc>
              <a:spcBef>
                <a:spcPts val="16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 algn="ctr">
              <a:lnSpc>
                <a:spcPct val="150000"/>
              </a:lnSpc>
              <a:spcBef>
                <a:spcPts val="16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 algn="ctr">
              <a:lnSpc>
                <a:spcPct val="150000"/>
              </a:lnSpc>
              <a:spcBef>
                <a:spcPts val="16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 algn="ctr">
              <a:lnSpc>
                <a:spcPct val="150000"/>
              </a:lnSpc>
              <a:spcBef>
                <a:spcPts val="16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^^ 20 Second Survey </a:t>
            </a:r>
            <a:r>
              <a:rPr lang="en-US" sz="2400" i="1" u="sng" dirty="0">
                <a:solidFill>
                  <a:schemeClr val="bg1"/>
                </a:solidFill>
                <a:latin typeface="+mj-lt"/>
              </a:rPr>
              <a:t>Before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Talk ^^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3D76D-8740-7DBD-33CB-AC5CF1B4A6C0}"/>
              </a:ext>
            </a:extLst>
          </p:cNvPr>
          <p:cNvSpPr txBox="1"/>
          <p:nvPr/>
        </p:nvSpPr>
        <p:spPr>
          <a:xfrm>
            <a:off x="9140776" y="4418834"/>
            <a:ext cx="2796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accent2"/>
                </a:solidFill>
              </a:rPr>
              <a:t>Curious about SDSE?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SDSE Research Lab—Spring 2024 </a:t>
            </a:r>
            <a:r>
              <a:rPr lang="en-US" sz="1200" b="1" dirty="0">
                <a:solidFill>
                  <a:srgbClr val="333333"/>
                </a:solidFill>
                <a:latin typeface="Helvetica Neue" panose="02000503000000020004" pitchFamily="2" charset="0"/>
              </a:rPr>
              <a:t>Wed @ 4pm in 421 Thomas </a:t>
            </a:r>
            <a:r>
              <a:rPr lang="en-US" sz="1200" b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Bldg</a:t>
            </a:r>
            <a:endParaRPr lang="en-US" sz="1200" b="1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333333"/>
                </a:solidFill>
                <a:latin typeface="Helvetica Neue" panose="02000503000000020004" pitchFamily="2" charset="0"/>
              </a:rPr>
              <a:t>Conferences: JSM; </a:t>
            </a:r>
            <a:r>
              <a:rPr lang="en-US" sz="1000" dirty="0" err="1">
                <a:solidFill>
                  <a:srgbClr val="333333"/>
                </a:solidFill>
                <a:latin typeface="Helvetica Neue" panose="02000503000000020004" pitchFamily="2" charset="0"/>
              </a:rPr>
              <a:t>eCOTS</a:t>
            </a:r>
            <a:r>
              <a:rPr lang="en-US" sz="1000" dirty="0">
                <a:solidFill>
                  <a:srgbClr val="333333"/>
                </a:solidFill>
                <a:latin typeface="Helvetica Neue" panose="02000503000000020004" pitchFamily="2" charset="0"/>
              </a:rPr>
              <a:t>; USCOTS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333333"/>
                </a:solidFill>
                <a:latin typeface="Helvetica Neue" panose="02000503000000020004" pitchFamily="2" charset="0"/>
              </a:rPr>
              <a:t>IASE catalog of PhD dissertations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rgbClr val="333333"/>
                </a:solidFill>
                <a:latin typeface="Helvetica Neue" panose="02000503000000020004" pitchFamily="2" charset="0"/>
              </a:rPr>
              <a:t>causeweb.org</a:t>
            </a:r>
            <a:endParaRPr lang="en-US" sz="10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333333"/>
                </a:solidFill>
                <a:latin typeface="Helvetica Neue" panose="02000503000000020004" pitchFamily="2" charset="0"/>
              </a:rPr>
              <a:t>Talk to me! </a:t>
            </a:r>
          </a:p>
        </p:txBody>
      </p:sp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E72D9DA3-15E3-D7F0-7A9A-8B2236DC4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99" y="2269239"/>
            <a:ext cx="2471709" cy="2471709"/>
          </a:xfrm>
          <a:prstGeom prst="rect">
            <a:avLst/>
          </a:prstGeom>
        </p:spPr>
      </p:pic>
      <p:pic>
        <p:nvPicPr>
          <p:cNvPr id="10" name="Picture 9" descr="A diagram of a software program&#10;&#10;Description automatically generated">
            <a:extLst>
              <a:ext uri="{FF2B5EF4-FFF2-40B4-BE49-F238E27FC236}">
                <a16:creationId xmlns:a16="http://schemas.microsoft.com/office/drawing/2014/main" id="{A33F9D9B-D4B9-32A8-F0BF-9554A66C5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5" y="1522827"/>
            <a:ext cx="4871817" cy="2681425"/>
          </a:xfrm>
          <a:prstGeom prst="rect">
            <a:avLst/>
          </a:prstGeom>
        </p:spPr>
      </p:pic>
      <p:pic>
        <p:nvPicPr>
          <p:cNvPr id="12" name="Picture 11" descr="A logo of a globe with a gold cogwheel&#10;&#10;Description automatically generated">
            <a:extLst>
              <a:ext uri="{FF2B5EF4-FFF2-40B4-BE49-F238E27FC236}">
                <a16:creationId xmlns:a16="http://schemas.microsoft.com/office/drawing/2014/main" id="{68747CA0-270C-1B00-05B3-6C1055FF07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2" y="6430618"/>
            <a:ext cx="427382" cy="427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C779EE-343C-5AD2-5686-9E9B963EF0BF}"/>
              </a:ext>
            </a:extLst>
          </p:cNvPr>
          <p:cNvSpPr txBox="1"/>
          <p:nvPr/>
        </p:nvSpPr>
        <p:spPr>
          <a:xfrm>
            <a:off x="9140777" y="127748"/>
            <a:ext cx="2939922" cy="4260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accent2"/>
                </a:solidFill>
              </a:rPr>
              <a:t>Other Projects/Interests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250" dirty="0">
                <a:solidFill>
                  <a:srgbClr val="333333"/>
                </a:solidFill>
                <a:latin typeface="Helvetica Neue" panose="02000503000000020004" pitchFamily="2" charset="0"/>
              </a:rPr>
              <a:t>Educational Assessment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900" dirty="0">
                <a:solidFill>
                  <a:srgbClr val="333333"/>
                </a:solidFill>
                <a:latin typeface="Helvetica Neue" panose="02000503000000020004" pitchFamily="2" charset="0"/>
              </a:rPr>
              <a:t>Developing &amp; analyzing tools to measure specific learning outcomes. Novel approaches to assessment.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900" dirty="0">
                <a:solidFill>
                  <a:srgbClr val="333333"/>
                </a:solidFill>
                <a:latin typeface="Helvetica Neue" panose="02000503000000020004" pitchFamily="2" charset="0"/>
              </a:rPr>
              <a:t>”Tests" for research across academic institutions;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900" dirty="0">
                <a:solidFill>
                  <a:srgbClr val="333333"/>
                </a:solidFill>
                <a:latin typeface="Helvetica Neue" panose="02000503000000020004" pitchFamily="2" charset="0"/>
              </a:rPr>
              <a:t>Formative assessment; e.g., feedback for self-regulated learning and/or adaptive instruction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800" dirty="0">
                <a:solidFill>
                  <a:srgbClr val="333333"/>
                </a:solidFill>
                <a:latin typeface="Helvetica Neue" panose="02000503000000020004" pitchFamily="2" charset="0"/>
              </a:rPr>
              <a:t>&gt; </a:t>
            </a:r>
            <a:r>
              <a:rPr lang="en-US" sz="800" dirty="0" err="1">
                <a:solidFill>
                  <a:srgbClr val="333333"/>
                </a:solidFill>
                <a:latin typeface="Helvetica Neue" panose="02000503000000020004" pitchFamily="2" charset="0"/>
              </a:rPr>
              <a:t>Sayali</a:t>
            </a:r>
            <a:r>
              <a:rPr lang="en-US" sz="800" dirty="0">
                <a:solidFill>
                  <a:srgbClr val="333333"/>
                </a:solidFill>
                <a:latin typeface="Helvetica Neue" panose="02000503000000020004" pitchFamily="2" charset="0"/>
              </a:rPr>
              <a:t> </a:t>
            </a:r>
            <a:r>
              <a:rPr lang="en-US" sz="800" dirty="0" err="1">
                <a:solidFill>
                  <a:srgbClr val="333333"/>
                </a:solidFill>
                <a:latin typeface="Helvetica Neue" panose="02000503000000020004" pitchFamily="2" charset="0"/>
              </a:rPr>
              <a:t>Phadke</a:t>
            </a:r>
            <a:r>
              <a:rPr lang="en-US" sz="800" dirty="0">
                <a:solidFill>
                  <a:srgbClr val="333333"/>
                </a:solidFill>
                <a:latin typeface="Helvetica Neue" panose="02000503000000020004" pitchFamily="2" charset="0"/>
              </a:rPr>
              <a:t>, Beckman, Lock Morgan (in review). Measuring contextualized statistical literacy: Evidence from an isomorphic assessment.</a:t>
            </a:r>
            <a:endParaRPr lang="en-US" sz="9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250" dirty="0">
                <a:solidFill>
                  <a:srgbClr val="333333"/>
                </a:solidFill>
                <a:latin typeface="Helvetica Neue" panose="02000503000000020004" pitchFamily="2" charset="0"/>
              </a:rPr>
              <a:t>Data Science Education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 panose="02000503000000020004" pitchFamily="2" charset="0"/>
                <a:ea typeface="+mn-ea"/>
                <a:cs typeface="+mn-cs"/>
              </a:rPr>
              <a:t>Intersection of stat education &amp; computing education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 panose="02000503000000020004" pitchFamily="2" charset="0"/>
                <a:ea typeface="+mn-ea"/>
                <a:cs typeface="+mn-cs"/>
              </a:rPr>
              <a:t>Studying DS/CS topics introduced as learning objectives in statistics curricula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 panose="02000503000000020004" pitchFamily="2" charset="0"/>
                <a:ea typeface="+mn-ea"/>
                <a:cs typeface="+mn-cs"/>
              </a:rPr>
              <a:t>Data literacy, data acumen, EDA for Data Science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 panose="02000503000000020004" pitchFamily="2" charset="0"/>
                <a:ea typeface="+mn-ea"/>
                <a:cs typeface="+mn-cs"/>
              </a:rPr>
              <a:t>&gt; Alyssa Hu, Hatfield, Beckman (in review). Exploring How Novices and Experts Engage in Computational Thinking with Data.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 panose="02000503000000020004" pitchFamily="2" charset="0"/>
                <a:ea typeface="+mn-ea"/>
                <a:cs typeface="+mn-cs"/>
              </a:rPr>
              <a:t>&gt; Beckman et al (2021). Implementing Version Control With Git and GitHub as a Learning Objective in Statistics and Data Science Courses. JSDSE, 29(1).</a:t>
            </a:r>
            <a:endParaRPr lang="en-US" sz="1250" dirty="0">
              <a:solidFill>
                <a:srgbClr val="333333"/>
              </a:solidFill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78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 Palette">
      <a:dk1>
        <a:srgbClr val="000000"/>
      </a:dk1>
      <a:lt1>
        <a:srgbClr val="FFFFFF"/>
      </a:lt1>
      <a:dk2>
        <a:srgbClr val="041E41"/>
      </a:dk2>
      <a:lt2>
        <a:srgbClr val="B8D6E6"/>
      </a:lt2>
      <a:accent1>
        <a:srgbClr val="009CDE"/>
      </a:accent1>
      <a:accent2>
        <a:srgbClr val="1E407C"/>
      </a:accent2>
      <a:accent3>
        <a:srgbClr val="A3AAAD"/>
      </a:accent3>
      <a:accent4>
        <a:srgbClr val="83B1D4"/>
      </a:accent4>
      <a:accent5>
        <a:srgbClr val="3EA39E"/>
      </a:accent5>
      <a:accent6>
        <a:srgbClr val="305470"/>
      </a:accent6>
      <a:hlink>
        <a:srgbClr val="64B8B6"/>
      </a:hlink>
      <a:folHlink>
        <a:srgbClr val="7D4C7C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04A49901785041AF741C157FF60EBA" ma:contentTypeVersion="12" ma:contentTypeDescription="Create a new document." ma:contentTypeScope="" ma:versionID="2dc561ac532b927686394fff98d3cec6">
  <xsd:schema xmlns:xsd="http://www.w3.org/2001/XMLSchema" xmlns:xs="http://www.w3.org/2001/XMLSchema" xmlns:p="http://schemas.microsoft.com/office/2006/metadata/properties" xmlns:ns2="c7c738f6-68ec-422e-b0e4-3523873f7adf" xmlns:ns3="542b8847-f5d4-4c9f-bd30-657d16e5db1d" targetNamespace="http://schemas.microsoft.com/office/2006/metadata/properties" ma:root="true" ma:fieldsID="37215006c6ba2f10ad2271fcfa8576ba" ns2:_="" ns3:_="">
    <xsd:import namespace="c7c738f6-68ec-422e-b0e4-3523873f7adf"/>
    <xsd:import namespace="542b8847-f5d4-4c9f-bd30-657d16e5db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c738f6-68ec-422e-b0e4-3523873f7a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2b8847-f5d4-4c9f-bd30-657d16e5db1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C77EA6-48BC-4990-B9D9-3092A42A88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c738f6-68ec-422e-b0e4-3523873f7adf"/>
    <ds:schemaRef ds:uri="542b8847-f5d4-4c9f-bd30-657d16e5db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C23066-3038-4EAE-A0EA-AB2B4833A6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1007C3-AD67-44B1-B137-2991E4E207A2}">
  <ds:schemaRefs>
    <ds:schemaRef ds:uri="c7c738f6-68ec-422e-b0e4-3523873f7adf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542b8847-f5d4-4c9f-bd30-657d16e5db1d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7cf48d45-3ddb-4389-a9c1-c115526eb52e}" enabled="0" method="" siteId="{7cf48d45-3ddb-4389-a9c1-c115526eb52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417</Words>
  <Application>Microsoft Macintosh PowerPoint</Application>
  <PresentationFormat>Widescreen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Franklin Gothic Book</vt:lpstr>
      <vt:lpstr>Franklin Gothic Medium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Beckman, Matthew D</cp:lastModifiedBy>
  <cp:revision>159</cp:revision>
  <cp:lastPrinted>2018-11-02T20:57:08Z</cp:lastPrinted>
  <dcterms:created xsi:type="dcterms:W3CDTF">2018-03-19T17:38:41Z</dcterms:created>
  <dcterms:modified xsi:type="dcterms:W3CDTF">2024-02-01T17:35:38Z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0x0101009204A49901785041AF741C157FF60EBA</vt:lpwstr>
  </property>
</Properties>
</file>