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" userDrawn="1">
          <p15:clr>
            <a:srgbClr val="A4A3A4"/>
          </p15:clr>
        </p15:guide>
        <p15:guide id="2" pos="74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922C"/>
    <a:srgbClr val="F58014"/>
    <a:srgbClr val="599E2F"/>
    <a:srgbClr val="E08803"/>
    <a:srgbClr val="FF9A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18"/>
    <p:restoredTop sz="92949" autoAdjust="0"/>
  </p:normalViewPr>
  <p:slideViewPr>
    <p:cSldViewPr snapToGrid="0" snapToObjects="1">
      <p:cViewPr varScale="1">
        <p:scale>
          <a:sx n="127" d="100"/>
          <a:sy n="127" d="100"/>
        </p:scale>
        <p:origin x="392" y="192"/>
      </p:cViewPr>
      <p:guideLst>
        <p:guide orient="horz" pos="216"/>
        <p:guide pos="74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D1C33D-175C-4448-AC53-4345F676D392}" type="datetimeFigureOut">
              <a:rPr lang="en-US" smtClean="0"/>
              <a:t>3/21/25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1A4DCC-CA9B-214F-9112-0996328471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121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1A4DCC-CA9B-214F-9112-09963284714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771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AB9A9C6-B8E3-2A41-AF1C-B44611D7F3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100" y="114300"/>
            <a:ext cx="5676900" cy="67437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4E5EF8-3F55-CC40-8877-5D48D7C063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57096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4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D648D3-80FB-6246-9942-F676252E6F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93324"/>
            <a:ext cx="9144000" cy="64839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BE2BC4-9C8D-384B-8201-214796D373D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5272" t="13428" r="5705" b="18819"/>
          <a:stretch/>
        </p:blipFill>
        <p:spPr>
          <a:xfrm>
            <a:off x="1440872" y="5378335"/>
            <a:ext cx="2872549" cy="1000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788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704FCAC-D9D3-9E4F-B7F2-077EAFFC4B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445" y="3993267"/>
            <a:ext cx="2411555" cy="28647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0115303-0D88-FC4F-A64A-0DABCD2F0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615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8021D-5040-E443-B438-B5DF5DB17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8728744-A790-8648-9D59-4DCBBF5298F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5272" t="13428" r="5705" b="18819"/>
          <a:stretch/>
        </p:blipFill>
        <p:spPr>
          <a:xfrm>
            <a:off x="8032866" y="6148022"/>
            <a:ext cx="1784465" cy="62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394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43659CE-AB87-2E42-9B51-E4338EB773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445" y="3993267"/>
            <a:ext cx="2411555" cy="2864733"/>
          </a:xfrm>
          <a:prstGeom prst="rect">
            <a:avLst/>
          </a:prstGeom>
        </p:spPr>
      </p:pic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66C763D1-54E7-1F4C-9A40-8033FD87C96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49963" y="1250950"/>
            <a:ext cx="5303837" cy="481911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115303-0D88-FC4F-A64A-0DABCD2F0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615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8021D-5040-E443-B438-B5DF5DB17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0951"/>
            <a:ext cx="5085945" cy="481911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8728744-A790-8648-9D59-4DCBBF5298F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5272" t="13428" r="5705" b="18819"/>
          <a:stretch/>
        </p:blipFill>
        <p:spPr>
          <a:xfrm>
            <a:off x="8032866" y="6148022"/>
            <a:ext cx="1784465" cy="62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969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0D1FE8A-B770-A54B-BB1F-BB647AC8A8F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445" y="3993267"/>
            <a:ext cx="2411555" cy="28647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0115303-0D88-FC4F-A64A-0DABCD2F0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615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8021D-5040-E443-B438-B5DF5DB17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0951"/>
            <a:ext cx="10515600" cy="4284087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8728744-A790-8648-9D59-4DCBBF5298F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5272" t="13428" r="5705" b="18819"/>
          <a:stretch/>
        </p:blipFill>
        <p:spPr>
          <a:xfrm>
            <a:off x="8032866" y="6148022"/>
            <a:ext cx="1784465" cy="621545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62243-C1CF-714B-A683-D890075FBD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5592763"/>
            <a:ext cx="6516688" cy="836612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34391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89896-24B9-D543-BC49-89300DAB7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7048" y="1124712"/>
            <a:ext cx="7928237" cy="167548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384264-DB8D-274D-83EB-C183729E59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7048" y="2800199"/>
            <a:ext cx="7928237" cy="1353512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17373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23A049B-E848-0344-AD81-982DC96C731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100" y="114300"/>
            <a:ext cx="5676900" cy="67437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4E5EF8-3F55-CC40-8877-5D48D7C0631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157096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4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Thank you.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D648D3-80FB-6246-9942-F676252E6F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797665"/>
            <a:ext cx="5139447" cy="1279903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Contact information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BE2BC4-9C8D-384B-8201-214796D373D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5272" t="13428" r="5705" b="18819"/>
          <a:stretch/>
        </p:blipFill>
        <p:spPr>
          <a:xfrm>
            <a:off x="1440872" y="5378335"/>
            <a:ext cx="2872549" cy="1000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662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F0656E-DA2F-C14C-BF10-2FC3587B4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51284"/>
            <a:ext cx="10515600" cy="4925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C3011-D639-B54B-9228-EB3085D04C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C4368-C769-8143-B102-F97927FA2E0C}" type="datetimeFigureOut">
              <a:rPr lang="en-US" smtClean="0"/>
              <a:t>3/21/25</a:t>
            </a:fld>
            <a:endParaRPr lang="en-US" dirty="0"/>
          </a:p>
        </p:txBody>
      </p:sp>
      <p:sp>
        <p:nvSpPr>
          <p:cNvPr id="7" name="Title Placeholder 6">
            <a:extLst>
              <a:ext uri="{FF2B5EF4-FFF2-40B4-BE49-F238E27FC236}">
                <a16:creationId xmlns:a16="http://schemas.microsoft.com/office/drawing/2014/main" id="{A5E7B941-CE32-1D43-B287-BCB25BBF8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38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39430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51" r:id="rId5"/>
    <p:sldLayoutId id="2147483662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kern="12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334A8-E0AC-FD46-BFB0-47BF3647A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301" y="127748"/>
            <a:ext cx="4809074" cy="673025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accent2"/>
                </a:solidFill>
              </a:rPr>
              <a:t>Progress toward NLP-assisted formative assessment feedback</a:t>
            </a:r>
            <a:endParaRPr lang="en-US" sz="2000" b="1" i="0" dirty="0">
              <a:solidFill>
                <a:schemeClr val="accent2"/>
              </a:solidFill>
              <a:effectLst/>
              <a:latin typeface="Helvetica Neue" panose="02000503000000020004" pitchFamily="2" charset="0"/>
            </a:endParaRPr>
          </a:p>
          <a:p>
            <a:r>
              <a:rPr lang="en-US" sz="1200" dirty="0">
                <a:solidFill>
                  <a:srgbClr val="333333"/>
                </a:solidFill>
                <a:latin typeface="Helvetica Neue" panose="02000503000000020004" pitchFamily="2" charset="0"/>
              </a:rPr>
              <a:t>"write-to-learn" tasks improve learning outcomes, yet constructed-response methods become unwieldy when class sizes are large</a:t>
            </a:r>
          </a:p>
          <a:p>
            <a:r>
              <a:rPr lang="en-US" sz="1200" dirty="0">
                <a:solidFill>
                  <a:srgbClr val="333333"/>
                </a:solidFill>
                <a:latin typeface="Helvetica Neue" panose="02000503000000020004" pitchFamily="2" charset="0"/>
              </a:rPr>
              <a:t>Logistical obstacles impair pedagogical best practices</a:t>
            </a:r>
          </a:p>
          <a:p>
            <a:r>
              <a:rPr lang="en-US" sz="1200" dirty="0">
                <a:solidFill>
                  <a:srgbClr val="333333"/>
                </a:solidFill>
                <a:latin typeface="Helvetica Neue" panose="02000503000000020004" pitchFamily="2" charset="0"/>
              </a:rPr>
              <a:t>Investigating NLP tools with human-in-the-loop architecture to facilitate scalability—improve student benefit while mitigating instructor burden</a:t>
            </a:r>
          </a:p>
          <a:p>
            <a:endParaRPr lang="en-US" sz="1200" dirty="0">
              <a:solidFill>
                <a:srgbClr val="333333"/>
              </a:solidFill>
              <a:latin typeface="Helvetica Neue" panose="02000503000000020004" pitchFamily="2" charset="0"/>
            </a:endParaRPr>
          </a:p>
          <a:p>
            <a:endParaRPr lang="en-US" sz="1200" dirty="0">
              <a:solidFill>
                <a:srgbClr val="333333"/>
              </a:solidFill>
              <a:latin typeface="Helvetica Neue" panose="02000503000000020004" pitchFamily="2" charset="0"/>
            </a:endParaRPr>
          </a:p>
          <a:p>
            <a:endParaRPr lang="en-US" sz="1200" dirty="0">
              <a:solidFill>
                <a:srgbClr val="333333"/>
              </a:solidFill>
              <a:latin typeface="Helvetica Neue" panose="02000503000000020004" pitchFamily="2" charset="0"/>
            </a:endParaRPr>
          </a:p>
          <a:p>
            <a:endParaRPr lang="en-US" sz="1200" dirty="0">
              <a:solidFill>
                <a:srgbClr val="333333"/>
              </a:solidFill>
              <a:latin typeface="Helvetica Neue" panose="02000503000000020004" pitchFamily="2" charset="0"/>
            </a:endParaRPr>
          </a:p>
          <a:p>
            <a:endParaRPr lang="en-US" sz="1200" dirty="0">
              <a:solidFill>
                <a:srgbClr val="333333"/>
              </a:solidFill>
              <a:latin typeface="Helvetica Neue" panose="02000503000000020004" pitchFamily="2" charset="0"/>
            </a:endParaRPr>
          </a:p>
          <a:p>
            <a:endParaRPr lang="en-US" sz="1200" dirty="0">
              <a:solidFill>
                <a:srgbClr val="333333"/>
              </a:solidFill>
              <a:latin typeface="Helvetica Neue" panose="02000503000000020004" pitchFamily="2" charset="0"/>
            </a:endParaRPr>
          </a:p>
          <a:p>
            <a:endParaRPr lang="en-US" sz="1200" dirty="0">
              <a:solidFill>
                <a:srgbClr val="333333"/>
              </a:solidFill>
              <a:latin typeface="Helvetica Neue" panose="02000503000000020004" pitchFamily="2" charset="0"/>
            </a:endParaRPr>
          </a:p>
          <a:p>
            <a:endParaRPr lang="en-US" sz="1200" dirty="0">
              <a:solidFill>
                <a:srgbClr val="333333"/>
              </a:solidFill>
              <a:latin typeface="Helvetica Neue" panose="02000503000000020004" pitchFamily="2" charset="0"/>
            </a:endParaRPr>
          </a:p>
          <a:p>
            <a:endParaRPr lang="en-US" sz="1200" dirty="0">
              <a:solidFill>
                <a:srgbClr val="333333"/>
              </a:solidFill>
              <a:latin typeface="Helvetica Neue" panose="02000503000000020004" pitchFamily="2" charset="0"/>
            </a:endParaRPr>
          </a:p>
          <a:p>
            <a:endParaRPr lang="en-US" sz="1200" dirty="0">
              <a:solidFill>
                <a:srgbClr val="333333"/>
              </a:solidFill>
              <a:latin typeface="Helvetica Neue" panose="02000503000000020004" pitchFamily="2" charset="0"/>
            </a:endParaRPr>
          </a:p>
          <a:p>
            <a:pPr lvl="1"/>
            <a:endParaRPr lang="en-US" sz="800" dirty="0">
              <a:solidFill>
                <a:srgbClr val="333333"/>
              </a:solidFill>
              <a:latin typeface="Helvetica Neue" panose="02000503000000020004" pitchFamily="2" charset="0"/>
            </a:endParaRPr>
          </a:p>
          <a:p>
            <a:endParaRPr lang="en-US" sz="1200" dirty="0">
              <a:solidFill>
                <a:srgbClr val="333333"/>
              </a:solidFill>
              <a:latin typeface="Helvetica Neue" panose="02000503000000020004" pitchFamily="2" charset="0"/>
            </a:endParaRPr>
          </a:p>
          <a:p>
            <a:r>
              <a:rPr lang="en-US" sz="1200" dirty="0">
                <a:solidFill>
                  <a:srgbClr val="333333"/>
                </a:solidFill>
                <a:latin typeface="Helvetica Neue" panose="02000503000000020004" pitchFamily="2" charset="0"/>
              </a:rPr>
              <a:t>Schematic: Q &gt;&gt; A &gt;&gt; evaluate &gt;&gt; cluster &gt;&gt; feedback</a:t>
            </a:r>
          </a:p>
          <a:p>
            <a:r>
              <a:rPr lang="en-US" sz="1200" dirty="0">
                <a:solidFill>
                  <a:srgbClr val="333333"/>
                </a:solidFill>
                <a:latin typeface="Helvetica Neue" panose="02000503000000020004" pitchFamily="2" charset="0"/>
              </a:rPr>
              <a:t>Recent (Susan Lloyd): Classification performance &amp; HIL policy</a:t>
            </a:r>
          </a:p>
          <a:p>
            <a:r>
              <a:rPr lang="en-US" sz="12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Ongoing (Elle Tang): Implications of language diversity</a:t>
            </a:r>
          </a:p>
          <a:p>
            <a:r>
              <a:rPr lang="en-US" sz="12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Future: Evaluate competing methods of feedback; assess effectiveness, student engagement, scalability, </a:t>
            </a:r>
            <a:r>
              <a:rPr lang="en-US" sz="1200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etc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 </a:t>
            </a:r>
          </a:p>
          <a:p>
            <a:pPr lvl="1"/>
            <a:endParaRPr lang="en-US" sz="600" b="0" i="0" dirty="0">
              <a:solidFill>
                <a:srgbClr val="333333"/>
              </a:solidFill>
              <a:effectLst/>
              <a:latin typeface="Helvetica Neue" panose="02000503000000020004" pitchFamily="2" charset="0"/>
            </a:endParaRPr>
          </a:p>
          <a:p>
            <a:pPr marL="0" indent="0" algn="l">
              <a:buNone/>
            </a:pPr>
            <a:r>
              <a:rPr lang="en-US" sz="12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Related Papers &amp; Acknowledgement:</a:t>
            </a:r>
            <a:endParaRPr lang="en-US" sz="1000" dirty="0">
              <a:solidFill>
                <a:srgbClr val="333333"/>
              </a:solidFill>
              <a:latin typeface="Helvetica Neue" panose="02000503000000020004" pitchFamily="2" charset="0"/>
            </a:endParaRPr>
          </a:p>
          <a:p>
            <a:pPr marL="0" indent="0" algn="l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sz="900" dirty="0">
                <a:solidFill>
                  <a:srgbClr val="333333"/>
                </a:solidFill>
                <a:latin typeface="Helvetica Neue" panose="02000503000000020004" pitchFamily="2" charset="0"/>
              </a:rPr>
              <a:t>&gt; Li, Z., Susan Lloyd, Beckman, &amp; </a:t>
            </a:r>
            <a:r>
              <a:rPr lang="en-US" sz="900" dirty="0" err="1">
                <a:solidFill>
                  <a:srgbClr val="333333"/>
                </a:solidFill>
                <a:latin typeface="Helvetica Neue" panose="02000503000000020004" pitchFamily="2" charset="0"/>
              </a:rPr>
              <a:t>Passonneau</a:t>
            </a:r>
            <a:r>
              <a:rPr lang="en-US" sz="900" dirty="0">
                <a:solidFill>
                  <a:srgbClr val="333333"/>
                </a:solidFill>
                <a:latin typeface="Helvetica Neue" panose="02000503000000020004" pitchFamily="2" charset="0"/>
              </a:rPr>
              <a:t> (2023). Answer-state Recurrent Relational Network (</a:t>
            </a:r>
            <a:r>
              <a:rPr lang="en-US" sz="900" dirty="0" err="1">
                <a:solidFill>
                  <a:srgbClr val="333333"/>
                </a:solidFill>
                <a:latin typeface="Helvetica Neue" panose="02000503000000020004" pitchFamily="2" charset="0"/>
              </a:rPr>
              <a:t>AsRRN</a:t>
            </a:r>
            <a:r>
              <a:rPr lang="en-US" sz="900" dirty="0">
                <a:solidFill>
                  <a:srgbClr val="333333"/>
                </a:solidFill>
                <a:latin typeface="Helvetica Neue" panose="02000503000000020004" pitchFamily="2" charset="0"/>
              </a:rPr>
              <a:t>) for Constructed Response Assessment and Feedback Grouping. </a:t>
            </a:r>
            <a:r>
              <a:rPr lang="en-US" sz="900" i="1" dirty="0">
                <a:solidFill>
                  <a:srgbClr val="333333"/>
                </a:solidFill>
                <a:latin typeface="Helvetica Neue" panose="02000503000000020004" pitchFamily="2" charset="0"/>
              </a:rPr>
              <a:t>Findings of the Conference on Empirical Methods in Natural Language Processing (EMNLP) 2023</a:t>
            </a:r>
            <a:r>
              <a:rPr lang="en-US" sz="900" dirty="0">
                <a:solidFill>
                  <a:srgbClr val="333333"/>
                </a:solidFill>
                <a:latin typeface="Helvetica Neue" panose="02000503000000020004" pitchFamily="2" charset="0"/>
              </a:rPr>
              <a:t> </a:t>
            </a:r>
          </a:p>
          <a:p>
            <a:pPr marL="0" indent="0" algn="l">
              <a:lnSpc>
                <a:spcPct val="120000"/>
              </a:lnSpc>
              <a:spcBef>
                <a:spcPts val="100"/>
              </a:spcBef>
              <a:buNone/>
            </a:pPr>
            <a:endParaRPr lang="en-US" sz="900" dirty="0">
              <a:solidFill>
                <a:srgbClr val="333333"/>
              </a:solidFill>
              <a:latin typeface="Helvetica Neue" panose="02000503000000020004" pitchFamily="2" charset="0"/>
            </a:endParaRPr>
          </a:p>
          <a:p>
            <a:pPr marL="0" indent="0" algn="l">
              <a:lnSpc>
                <a:spcPct val="120000"/>
              </a:lnSpc>
              <a:spcBef>
                <a:spcPts val="100"/>
              </a:spcBef>
              <a:buNone/>
            </a:pPr>
            <a:r>
              <a:rPr lang="en-US" sz="9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&gt; Susan Lloyd, Beckman, Pearl, </a:t>
            </a:r>
            <a:r>
              <a:rPr lang="en-US" sz="900" b="0" i="0" dirty="0" err="1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Passonneau</a:t>
            </a:r>
            <a:r>
              <a:rPr lang="en-US" sz="9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, Li, &amp; Wang (2022). Foundations for AI-Assisted Formative Assessment Feedback for Short-Answer Tasks in Large-Enrollment Classes. In </a:t>
            </a:r>
            <a:r>
              <a:rPr lang="en-US" sz="900" b="0" i="1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Proceedings of the eleventh international conference on teaching statistics</a:t>
            </a:r>
            <a:r>
              <a:rPr lang="en-US" sz="900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. Rosario, Argentina.</a:t>
            </a:r>
          </a:p>
          <a:p>
            <a:pPr marL="0" indent="0" algn="l">
              <a:buNone/>
            </a:pPr>
            <a:r>
              <a:rPr lang="en-US" sz="1100" dirty="0">
                <a:solidFill>
                  <a:srgbClr val="333333"/>
                </a:solidFill>
                <a:latin typeface="Helvetica Neue" panose="02000503000000020004" pitchFamily="2" charset="0"/>
              </a:rPr>
              <a:t>           NSF Award #2236150 (Project CLASSIFIES)</a:t>
            </a:r>
            <a:endParaRPr lang="en-US" sz="1300" b="0" i="0" dirty="0">
              <a:solidFill>
                <a:srgbClr val="333333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E9EA5D-11C5-E7D3-206D-F2AD7EF51CAC}"/>
              </a:ext>
            </a:extLst>
          </p:cNvPr>
          <p:cNvSpPr txBox="1"/>
          <p:nvPr/>
        </p:nvSpPr>
        <p:spPr>
          <a:xfrm>
            <a:off x="5587368" y="6107452"/>
            <a:ext cx="2542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Helvetica Neue" panose="02000503000000020004" pitchFamily="2" charset="0"/>
              </a:rPr>
              <a:t>mdb268@psu.edu</a:t>
            </a:r>
          </a:p>
          <a:p>
            <a:r>
              <a:rPr lang="en-US" dirty="0">
                <a:solidFill>
                  <a:srgbClr val="333333"/>
                </a:solidFill>
                <a:latin typeface="Helvetica Neue" panose="02000503000000020004" pitchFamily="2" charset="0"/>
              </a:rPr>
              <a:t>mdbeckman.github.io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B552B45-E16B-DFF9-A793-B6CD6AC08440}"/>
              </a:ext>
            </a:extLst>
          </p:cNvPr>
          <p:cNvSpPr txBox="1">
            <a:spLocks/>
          </p:cNvSpPr>
          <p:nvPr/>
        </p:nvSpPr>
        <p:spPr>
          <a:xfrm>
            <a:off x="4910763" y="272204"/>
            <a:ext cx="4135423" cy="55688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spcBef>
                <a:spcPts val="1600"/>
              </a:spcBef>
              <a:spcAft>
                <a:spcPts val="1800"/>
              </a:spcAft>
              <a:buFont typeface="Arial" panose="020B0604020202020204" pitchFamily="34" charset="0"/>
              <a:buNone/>
            </a:pPr>
            <a:r>
              <a:rPr lang="en-US" sz="2400" dirty="0">
                <a:solidFill>
                  <a:schemeClr val="accent2"/>
                </a:solidFill>
                <a:latin typeface="+mj-lt"/>
              </a:rPr>
              <a:t>Matthew Beckman</a:t>
            </a:r>
          </a:p>
          <a:p>
            <a:pPr marL="0" indent="0" algn="ctr">
              <a:lnSpc>
                <a:spcPct val="150000"/>
              </a:lnSpc>
              <a:spcBef>
                <a:spcPts val="1600"/>
              </a:spcBef>
              <a:spcAft>
                <a:spcPts val="1800"/>
              </a:spcAft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2"/>
                </a:solidFill>
                <a:latin typeface="+mj-lt"/>
              </a:rPr>
              <a:t>Statistics &amp; Data Science Education (SDSE) Research</a:t>
            </a:r>
          </a:p>
          <a:p>
            <a:pPr marL="0" indent="0" algn="ctr">
              <a:lnSpc>
                <a:spcPct val="150000"/>
              </a:lnSpc>
              <a:spcBef>
                <a:spcPts val="1600"/>
              </a:spcBef>
              <a:spcAft>
                <a:spcPts val="1800"/>
              </a:spcAft>
              <a:buFont typeface="Arial" panose="020B0604020202020204" pitchFamily="34" charset="0"/>
              <a:buNone/>
            </a:pPr>
            <a:endParaRPr lang="en-US" sz="2400" dirty="0">
              <a:solidFill>
                <a:schemeClr val="bg1"/>
              </a:solidFill>
              <a:latin typeface="+mj-lt"/>
            </a:endParaRPr>
          </a:p>
          <a:p>
            <a:pPr marL="0" indent="0" algn="ctr">
              <a:lnSpc>
                <a:spcPct val="150000"/>
              </a:lnSpc>
              <a:spcBef>
                <a:spcPts val="1600"/>
              </a:spcBef>
              <a:spcAft>
                <a:spcPts val="1800"/>
              </a:spcAft>
              <a:buFont typeface="Arial" panose="020B0604020202020204" pitchFamily="34" charset="0"/>
              <a:buNone/>
            </a:pPr>
            <a:endParaRPr lang="en-US" sz="2400" dirty="0">
              <a:solidFill>
                <a:schemeClr val="bg1"/>
              </a:solidFill>
              <a:latin typeface="+mj-lt"/>
            </a:endParaRPr>
          </a:p>
          <a:p>
            <a:pPr marL="0" indent="0" algn="ctr">
              <a:lnSpc>
                <a:spcPct val="150000"/>
              </a:lnSpc>
              <a:spcBef>
                <a:spcPts val="1600"/>
              </a:spcBef>
              <a:spcAft>
                <a:spcPts val="1800"/>
              </a:spcAft>
              <a:buFont typeface="Arial" panose="020B0604020202020204" pitchFamily="34" charset="0"/>
              <a:buNone/>
            </a:pPr>
            <a:endParaRPr lang="en-US" sz="2400" dirty="0">
              <a:solidFill>
                <a:schemeClr val="bg1"/>
              </a:solidFill>
              <a:latin typeface="+mj-lt"/>
            </a:endParaRPr>
          </a:p>
          <a:p>
            <a:pPr marL="0" indent="0" algn="ctr">
              <a:lnSpc>
                <a:spcPct val="150000"/>
              </a:lnSpc>
              <a:spcBef>
                <a:spcPts val="1600"/>
              </a:spcBef>
              <a:spcAft>
                <a:spcPts val="1800"/>
              </a:spcAft>
              <a:buFont typeface="Arial" panose="020B0604020202020204" pitchFamily="34" charset="0"/>
              <a:buNone/>
            </a:pPr>
            <a:r>
              <a:rPr lang="en-US" sz="2400" dirty="0" err="1">
                <a:solidFill>
                  <a:schemeClr val="bg1"/>
                </a:solidFill>
                <a:latin typeface="+mj-lt"/>
              </a:rPr>
              <a:t>bit.ly</a:t>
            </a:r>
            <a:r>
              <a:rPr lang="en-US" sz="2400" dirty="0">
                <a:solidFill>
                  <a:schemeClr val="bg1"/>
                </a:solidFill>
                <a:latin typeface="+mj-lt"/>
              </a:rPr>
              <a:t>/BeckmanResearch2024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63D76D-8740-7DBD-33CB-AC5CF1B4A6C0}"/>
              </a:ext>
            </a:extLst>
          </p:cNvPr>
          <p:cNvSpPr txBox="1"/>
          <p:nvPr/>
        </p:nvSpPr>
        <p:spPr>
          <a:xfrm>
            <a:off x="9140776" y="4418834"/>
            <a:ext cx="27961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solidFill>
                  <a:schemeClr val="accent2"/>
                </a:solidFill>
              </a:rPr>
              <a:t>Curious about SDSE?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333333"/>
                </a:solidFill>
                <a:latin typeface="Helvetica Neue" panose="02000503000000020004" pitchFamily="2" charset="0"/>
              </a:rPr>
              <a:t>SDSE Research Lab 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333333"/>
                </a:solidFill>
                <a:latin typeface="Helvetica Neue" panose="02000503000000020004" pitchFamily="2" charset="0"/>
              </a:rPr>
              <a:t>Conferences: JSM; USCOTS 2025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333333"/>
                </a:solidFill>
                <a:latin typeface="Helvetica Neue" panose="02000503000000020004" pitchFamily="2" charset="0"/>
              </a:rPr>
              <a:t>IASE catalog of PhD dissertations</a:t>
            </a: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 err="1">
                <a:solidFill>
                  <a:srgbClr val="333333"/>
                </a:solidFill>
                <a:latin typeface="Helvetica Neue" panose="02000503000000020004" pitchFamily="2" charset="0"/>
              </a:rPr>
              <a:t>causeweb.org</a:t>
            </a:r>
            <a:endParaRPr lang="en-US" sz="1000" dirty="0">
              <a:solidFill>
                <a:srgbClr val="333333"/>
              </a:solidFill>
              <a:latin typeface="Helvetica Neue" panose="02000503000000020004" pitchFamily="2" charset="0"/>
            </a:endParaRPr>
          </a:p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rgbClr val="333333"/>
                </a:solidFill>
                <a:latin typeface="Helvetica Neue" panose="02000503000000020004" pitchFamily="2" charset="0"/>
              </a:rPr>
              <a:t>Talk to me! </a:t>
            </a:r>
          </a:p>
        </p:txBody>
      </p:sp>
      <p:pic>
        <p:nvPicPr>
          <p:cNvPr id="10" name="Picture 9" descr="A diagram of a software program&#10;&#10;Description automatically generated">
            <a:extLst>
              <a:ext uri="{FF2B5EF4-FFF2-40B4-BE49-F238E27FC236}">
                <a16:creationId xmlns:a16="http://schemas.microsoft.com/office/drawing/2014/main" id="{A33F9D9B-D4B9-32A8-F0BF-9554A66C53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5" y="1522827"/>
            <a:ext cx="4871817" cy="2681425"/>
          </a:xfrm>
          <a:prstGeom prst="rect">
            <a:avLst/>
          </a:prstGeom>
        </p:spPr>
      </p:pic>
      <p:pic>
        <p:nvPicPr>
          <p:cNvPr id="12" name="Picture 11" descr="A logo of a globe with a gold cogwheel&#10;&#10;Description automatically generated">
            <a:extLst>
              <a:ext uri="{FF2B5EF4-FFF2-40B4-BE49-F238E27FC236}">
                <a16:creationId xmlns:a16="http://schemas.microsoft.com/office/drawing/2014/main" id="{68747CA0-270C-1B00-05B3-6C1055FF07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02" y="6430618"/>
            <a:ext cx="427382" cy="4273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EC779EE-343C-5AD2-5686-9E9B963EF0BF}"/>
              </a:ext>
            </a:extLst>
          </p:cNvPr>
          <p:cNvSpPr txBox="1"/>
          <p:nvPr/>
        </p:nvSpPr>
        <p:spPr>
          <a:xfrm>
            <a:off x="9140777" y="127748"/>
            <a:ext cx="2939922" cy="4260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solidFill>
                  <a:schemeClr val="accent2"/>
                </a:solidFill>
              </a:rPr>
              <a:t>Other Projects/Interests</a:t>
            </a:r>
          </a:p>
          <a:p>
            <a:pPr marL="171450" indent="-1714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250" dirty="0">
                <a:solidFill>
                  <a:srgbClr val="333333"/>
                </a:solidFill>
                <a:latin typeface="Helvetica Neue" panose="02000503000000020004" pitchFamily="2" charset="0"/>
              </a:rPr>
              <a:t>Educational Assessment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900" dirty="0">
                <a:solidFill>
                  <a:srgbClr val="333333"/>
                </a:solidFill>
                <a:latin typeface="Helvetica Neue" panose="02000503000000020004" pitchFamily="2" charset="0"/>
              </a:rPr>
              <a:t>Developing &amp; analyzing tools to measure specific learning outcomes. Novel approaches to assessment.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900" dirty="0">
                <a:solidFill>
                  <a:srgbClr val="333333"/>
                </a:solidFill>
                <a:latin typeface="Helvetica Neue" panose="02000503000000020004" pitchFamily="2" charset="0"/>
              </a:rPr>
              <a:t>”Tests" for research across academic institutions;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900" dirty="0">
                <a:solidFill>
                  <a:srgbClr val="333333"/>
                </a:solidFill>
                <a:latin typeface="Helvetica Neue" panose="02000503000000020004" pitchFamily="2" charset="0"/>
              </a:rPr>
              <a:t>Formative assessment; e.g., feedback for self-regulated learning and/or adaptive instruction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800" dirty="0">
                <a:solidFill>
                  <a:srgbClr val="333333"/>
                </a:solidFill>
                <a:latin typeface="Helvetica Neue" panose="02000503000000020004" pitchFamily="2" charset="0"/>
              </a:rPr>
              <a:t>&gt; </a:t>
            </a:r>
            <a:r>
              <a:rPr lang="en-US" sz="800" dirty="0" err="1">
                <a:solidFill>
                  <a:srgbClr val="333333"/>
                </a:solidFill>
                <a:latin typeface="Helvetica Neue" panose="02000503000000020004" pitchFamily="2" charset="0"/>
              </a:rPr>
              <a:t>Sayali</a:t>
            </a:r>
            <a:r>
              <a:rPr lang="en-US" sz="800" dirty="0">
                <a:solidFill>
                  <a:srgbClr val="333333"/>
                </a:solidFill>
                <a:latin typeface="Helvetica Neue" panose="02000503000000020004" pitchFamily="2" charset="0"/>
              </a:rPr>
              <a:t> </a:t>
            </a:r>
            <a:r>
              <a:rPr lang="en-US" sz="800" dirty="0" err="1">
                <a:solidFill>
                  <a:srgbClr val="333333"/>
                </a:solidFill>
                <a:latin typeface="Helvetica Neue" panose="02000503000000020004" pitchFamily="2" charset="0"/>
              </a:rPr>
              <a:t>Phadke</a:t>
            </a:r>
            <a:r>
              <a:rPr lang="en-US" sz="800" dirty="0">
                <a:solidFill>
                  <a:srgbClr val="333333"/>
                </a:solidFill>
                <a:latin typeface="Helvetica Neue" panose="02000503000000020004" pitchFamily="2" charset="0"/>
              </a:rPr>
              <a:t>, Beckman, Lock Morgan (in review). Measuring contextualized statistical literacy: Evidence from an isomorphic assessment.</a:t>
            </a:r>
            <a:endParaRPr lang="en-US" sz="900" dirty="0">
              <a:solidFill>
                <a:srgbClr val="333333"/>
              </a:solidFill>
              <a:latin typeface="Helvetica Neue" panose="02000503000000020004" pitchFamily="2" charset="0"/>
            </a:endParaRPr>
          </a:p>
          <a:p>
            <a:pPr marL="171450" indent="-1714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250" dirty="0">
                <a:solidFill>
                  <a:srgbClr val="333333"/>
                </a:solidFill>
                <a:latin typeface="Helvetica Neue" panose="02000503000000020004" pitchFamily="2" charset="0"/>
              </a:rPr>
              <a:t>Data Science Education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Helvetica Neue" panose="02000503000000020004" pitchFamily="2" charset="0"/>
                <a:ea typeface="+mn-ea"/>
                <a:cs typeface="+mn-cs"/>
              </a:rPr>
              <a:t>Intersection of stat education &amp; computing education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Helvetica Neue" panose="02000503000000020004" pitchFamily="2" charset="0"/>
                <a:ea typeface="+mn-ea"/>
                <a:cs typeface="+mn-cs"/>
              </a:rPr>
              <a:t>Studying DS/CS topics introduced as learning objectives in statistics curricula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Helvetica Neue" panose="02000503000000020004" pitchFamily="2" charset="0"/>
                <a:ea typeface="+mn-ea"/>
                <a:cs typeface="+mn-cs"/>
              </a:rPr>
              <a:t>Data literacy, data acumen, EDA for Data Science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Helvetica Neue" panose="02000503000000020004" pitchFamily="2" charset="0"/>
                <a:ea typeface="+mn-ea"/>
                <a:cs typeface="+mn-cs"/>
              </a:rPr>
              <a:t>&gt; Alyssa Hu, Hatfield, Beckman (in review). Exploring How Novices and Experts Engage in Computational Thinking with Data.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Helvetica Neue" panose="02000503000000020004" pitchFamily="2" charset="0"/>
                <a:ea typeface="+mn-ea"/>
                <a:cs typeface="+mn-cs"/>
              </a:rPr>
              <a:t>&gt; Beckman et al (2021). Implementing Version Control With Git and GitHub as a Learning Objective in Statistics and Data Science Courses. JSDSE, 29(1).</a:t>
            </a:r>
            <a:endParaRPr lang="en-US" sz="1250" dirty="0">
              <a:solidFill>
                <a:srgbClr val="333333"/>
              </a:solidFill>
              <a:latin typeface="Helvetica Neue" panose="02000503000000020004" pitchFamily="2" charset="0"/>
            </a:endParaRPr>
          </a:p>
        </p:txBody>
      </p:sp>
      <p:pic>
        <p:nvPicPr>
          <p:cNvPr id="9" name="Picture 8" descr="A qr code on a white background&#10;&#10;AI-generated content may be incorrect.">
            <a:extLst>
              <a:ext uri="{FF2B5EF4-FFF2-40B4-BE49-F238E27FC236}">
                <a16:creationId xmlns:a16="http://schemas.microsoft.com/office/drawing/2014/main" id="{A1806804-4A21-7BF5-B23A-CA2DAA954D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7368" y="2240783"/>
            <a:ext cx="2800976" cy="2800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789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A Palette">
      <a:dk1>
        <a:srgbClr val="000000"/>
      </a:dk1>
      <a:lt1>
        <a:srgbClr val="FFFFFF"/>
      </a:lt1>
      <a:dk2>
        <a:srgbClr val="041E41"/>
      </a:dk2>
      <a:lt2>
        <a:srgbClr val="B8D6E6"/>
      </a:lt2>
      <a:accent1>
        <a:srgbClr val="009CDE"/>
      </a:accent1>
      <a:accent2>
        <a:srgbClr val="1E407C"/>
      </a:accent2>
      <a:accent3>
        <a:srgbClr val="A3AAAD"/>
      </a:accent3>
      <a:accent4>
        <a:srgbClr val="83B1D4"/>
      </a:accent4>
      <a:accent5>
        <a:srgbClr val="3EA39E"/>
      </a:accent5>
      <a:accent6>
        <a:srgbClr val="305470"/>
      </a:accent6>
      <a:hlink>
        <a:srgbClr val="64B8B6"/>
      </a:hlink>
      <a:folHlink>
        <a:srgbClr val="7D4C7C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204A49901785041AF741C157FF60EBA" ma:contentTypeVersion="12" ma:contentTypeDescription="Create a new document." ma:contentTypeScope="" ma:versionID="2dc561ac532b927686394fff98d3cec6">
  <xsd:schema xmlns:xsd="http://www.w3.org/2001/XMLSchema" xmlns:xs="http://www.w3.org/2001/XMLSchema" xmlns:p="http://schemas.microsoft.com/office/2006/metadata/properties" xmlns:ns2="c7c738f6-68ec-422e-b0e4-3523873f7adf" xmlns:ns3="542b8847-f5d4-4c9f-bd30-657d16e5db1d" targetNamespace="http://schemas.microsoft.com/office/2006/metadata/properties" ma:root="true" ma:fieldsID="37215006c6ba2f10ad2271fcfa8576ba" ns2:_="" ns3:_="">
    <xsd:import namespace="c7c738f6-68ec-422e-b0e4-3523873f7adf"/>
    <xsd:import namespace="542b8847-f5d4-4c9f-bd30-657d16e5db1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c738f6-68ec-422e-b0e4-3523873f7ad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42b8847-f5d4-4c9f-bd30-657d16e5db1d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2C77EA6-48BC-4990-B9D9-3092A42A88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7c738f6-68ec-422e-b0e4-3523873f7adf"/>
    <ds:schemaRef ds:uri="542b8847-f5d4-4c9f-bd30-657d16e5db1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2C23066-3038-4EAE-A0EA-AB2B4833A6F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21007C3-AD67-44B1-B137-2991E4E207A2}">
  <ds:schemaRefs>
    <ds:schemaRef ds:uri="c7c738f6-68ec-422e-b0e4-3523873f7adf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542b8847-f5d4-4c9f-bd30-657d16e5db1d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purl.org/dc/dcmitype/"/>
    <ds:schemaRef ds:uri="http://purl.org/dc/terms/"/>
  </ds:schemaRefs>
</ds:datastoreItem>
</file>

<file path=docMetadata/LabelInfo.xml><?xml version="1.0" encoding="utf-8"?>
<clbl:labelList xmlns:clbl="http://schemas.microsoft.com/office/2020/mipLabelMetadata">
  <clbl:label id="{7cf48d45-3ddb-4389-a9c1-c115526eb52e}" enabled="0" method="" siteId="{7cf48d45-3ddb-4389-a9c1-c115526eb52e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1751</TotalTime>
  <Words>403</Words>
  <Application>Microsoft Macintosh PowerPoint</Application>
  <PresentationFormat>Widescreen</PresentationFormat>
  <Paragraphs>53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Franklin Gothic Book</vt:lpstr>
      <vt:lpstr>Franklin Gothic Medium</vt:lpstr>
      <vt:lpstr>Helvetica Neue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Beckman, Matthew D</cp:lastModifiedBy>
  <cp:revision>163</cp:revision>
  <cp:lastPrinted>2018-11-02T20:57:08Z</cp:lastPrinted>
  <dcterms:created xsi:type="dcterms:W3CDTF">2018-03-19T17:38:41Z</dcterms:created>
  <dcterms:modified xsi:type="dcterms:W3CDTF">2025-03-20T23:43:43Z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0x0101009204A49901785041AF741C157FF60EBA</vt:lpwstr>
  </property>
</Properties>
</file>