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1" r:id="rId4"/>
    <p:sldId id="262" r:id="rId5"/>
    <p:sldId id="263" r:id="rId6"/>
    <p:sldId id="264" r:id="rId7"/>
    <p:sldId id="265" r:id="rId8"/>
    <p:sldId id="260" r:id="rId9"/>
    <p:sldId id="258" r:id="rId10"/>
    <p:sldId id="259"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270" autoAdjust="0"/>
  </p:normalViewPr>
  <p:slideViewPr>
    <p:cSldViewPr snapToGrid="0">
      <p:cViewPr varScale="1">
        <p:scale>
          <a:sx n="147" d="100"/>
          <a:sy n="147" d="100"/>
        </p:scale>
        <p:origin x="212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167D8-E714-4DB8-893A-3E8A0DCCA2E9}" type="datetimeFigureOut">
              <a:rPr lang="fr-BE" smtClean="0"/>
              <a:t>21-10-21</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A5DA0-B64E-4053-8317-C3D751DD13EA}" type="slidenum">
              <a:rPr lang="fr-BE" smtClean="0"/>
              <a:t>‹#›</a:t>
            </a:fld>
            <a:endParaRPr lang="fr-BE"/>
          </a:p>
        </p:txBody>
      </p:sp>
    </p:spTree>
    <p:extLst>
      <p:ext uri="{BB962C8B-B14F-4D97-AF65-F5344CB8AC3E}">
        <p14:creationId xmlns:p14="http://schemas.microsoft.com/office/powerpoint/2010/main" val="78125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3B9C0A-7879-4928-95A7-0BB0F3749704}" type="datetime1">
              <a:rPr lang="fr-BE" smtClean="0"/>
              <a:t>21-10-21</a:t>
            </a:fld>
            <a:endParaRPr lang="fr-BE"/>
          </a:p>
        </p:txBody>
      </p:sp>
      <p:sp>
        <p:nvSpPr>
          <p:cNvPr id="5" name="Footer Placeholder 4"/>
          <p:cNvSpPr>
            <a:spLocks noGrp="1"/>
          </p:cNvSpPr>
          <p:nvPr>
            <p:ph type="ftr" sz="quarter" idx="11"/>
          </p:nvPr>
        </p:nvSpPr>
        <p:spPr/>
        <p:txBody>
          <a:bodyPr/>
          <a:lstStyle/>
          <a:p>
            <a:r>
              <a:rPr lang="fr-BE" smtClean="0"/>
              <a:t>Edit regels - additional exercises</a:t>
            </a:r>
            <a:endParaRPr lang="fr-BE"/>
          </a:p>
        </p:txBody>
      </p:sp>
      <p:sp>
        <p:nvSpPr>
          <p:cNvPr id="6" name="Slide Number Placeholder 5"/>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33455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2CF34-DC00-4CB4-8AF3-A3EF553DB36C}" type="datetime1">
              <a:rPr lang="fr-BE" smtClean="0"/>
              <a:t>21-10-21</a:t>
            </a:fld>
            <a:endParaRPr lang="fr-BE"/>
          </a:p>
        </p:txBody>
      </p:sp>
      <p:sp>
        <p:nvSpPr>
          <p:cNvPr id="5" name="Footer Placeholder 4"/>
          <p:cNvSpPr>
            <a:spLocks noGrp="1"/>
          </p:cNvSpPr>
          <p:nvPr>
            <p:ph type="ftr" sz="quarter" idx="11"/>
          </p:nvPr>
        </p:nvSpPr>
        <p:spPr/>
        <p:txBody>
          <a:bodyPr/>
          <a:lstStyle/>
          <a:p>
            <a:r>
              <a:rPr lang="fr-BE" smtClean="0"/>
              <a:t>Edit regels - additional exercises</a:t>
            </a:r>
            <a:endParaRPr lang="fr-BE"/>
          </a:p>
        </p:txBody>
      </p:sp>
      <p:sp>
        <p:nvSpPr>
          <p:cNvPr id="6" name="Slide Number Placeholder 5"/>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15471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D93B8-D479-4640-92E4-975E72127F97}" type="datetime1">
              <a:rPr lang="fr-BE" smtClean="0"/>
              <a:t>21-10-21</a:t>
            </a:fld>
            <a:endParaRPr lang="fr-BE"/>
          </a:p>
        </p:txBody>
      </p:sp>
      <p:sp>
        <p:nvSpPr>
          <p:cNvPr id="5" name="Footer Placeholder 4"/>
          <p:cNvSpPr>
            <a:spLocks noGrp="1"/>
          </p:cNvSpPr>
          <p:nvPr>
            <p:ph type="ftr" sz="quarter" idx="11"/>
          </p:nvPr>
        </p:nvSpPr>
        <p:spPr/>
        <p:txBody>
          <a:bodyPr/>
          <a:lstStyle/>
          <a:p>
            <a:r>
              <a:rPr lang="fr-BE" smtClean="0"/>
              <a:t>Edit regels - additional exercises</a:t>
            </a:r>
            <a:endParaRPr lang="fr-BE"/>
          </a:p>
        </p:txBody>
      </p:sp>
      <p:sp>
        <p:nvSpPr>
          <p:cNvPr id="6" name="Slide Number Placeholder 5"/>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303446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7A501C-F296-450D-835D-BB03CB56E4CC}" type="datetime1">
              <a:rPr lang="fr-BE" smtClean="0"/>
              <a:t>21-10-21</a:t>
            </a:fld>
            <a:endParaRPr lang="fr-BE"/>
          </a:p>
        </p:txBody>
      </p:sp>
      <p:sp>
        <p:nvSpPr>
          <p:cNvPr id="5" name="Footer Placeholder 4"/>
          <p:cNvSpPr>
            <a:spLocks noGrp="1"/>
          </p:cNvSpPr>
          <p:nvPr>
            <p:ph type="ftr" sz="quarter" idx="11"/>
          </p:nvPr>
        </p:nvSpPr>
        <p:spPr/>
        <p:txBody>
          <a:bodyPr/>
          <a:lstStyle/>
          <a:p>
            <a:r>
              <a:rPr lang="fr-BE" smtClean="0"/>
              <a:t>Edit regels - additional exercises</a:t>
            </a:r>
            <a:endParaRPr lang="fr-BE"/>
          </a:p>
        </p:txBody>
      </p:sp>
      <p:sp>
        <p:nvSpPr>
          <p:cNvPr id="6" name="Slide Number Placeholder 5"/>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29956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CF69B-7E28-4F5A-B00E-4F0751D1DB7F}" type="datetime1">
              <a:rPr lang="fr-BE" smtClean="0"/>
              <a:t>21-10-21</a:t>
            </a:fld>
            <a:endParaRPr lang="fr-BE"/>
          </a:p>
        </p:txBody>
      </p:sp>
      <p:sp>
        <p:nvSpPr>
          <p:cNvPr id="5" name="Footer Placeholder 4"/>
          <p:cNvSpPr>
            <a:spLocks noGrp="1"/>
          </p:cNvSpPr>
          <p:nvPr>
            <p:ph type="ftr" sz="quarter" idx="11"/>
          </p:nvPr>
        </p:nvSpPr>
        <p:spPr/>
        <p:txBody>
          <a:bodyPr/>
          <a:lstStyle/>
          <a:p>
            <a:r>
              <a:rPr lang="fr-BE" smtClean="0"/>
              <a:t>Edit regels - additional exercises</a:t>
            </a:r>
            <a:endParaRPr lang="fr-BE"/>
          </a:p>
        </p:txBody>
      </p:sp>
      <p:sp>
        <p:nvSpPr>
          <p:cNvPr id="6" name="Slide Number Placeholder 5"/>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89555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307CFF-B5EE-4C41-8489-093E19858DE3}" type="datetime1">
              <a:rPr lang="fr-BE" smtClean="0"/>
              <a:t>21-10-21</a:t>
            </a:fld>
            <a:endParaRPr lang="fr-BE"/>
          </a:p>
        </p:txBody>
      </p:sp>
      <p:sp>
        <p:nvSpPr>
          <p:cNvPr id="6" name="Footer Placeholder 5"/>
          <p:cNvSpPr>
            <a:spLocks noGrp="1"/>
          </p:cNvSpPr>
          <p:nvPr>
            <p:ph type="ftr" sz="quarter" idx="11"/>
          </p:nvPr>
        </p:nvSpPr>
        <p:spPr/>
        <p:txBody>
          <a:bodyPr/>
          <a:lstStyle/>
          <a:p>
            <a:r>
              <a:rPr lang="fr-BE" smtClean="0"/>
              <a:t>Edit regels - additional exercises</a:t>
            </a:r>
            <a:endParaRPr lang="fr-BE"/>
          </a:p>
        </p:txBody>
      </p:sp>
      <p:sp>
        <p:nvSpPr>
          <p:cNvPr id="7" name="Slide Number Placeholder 6"/>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411040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90DB13-1FC7-4E6F-BA55-A864AE8637CC}" type="datetime1">
              <a:rPr lang="fr-BE" smtClean="0"/>
              <a:t>21-10-21</a:t>
            </a:fld>
            <a:endParaRPr lang="fr-BE"/>
          </a:p>
        </p:txBody>
      </p:sp>
      <p:sp>
        <p:nvSpPr>
          <p:cNvPr id="8" name="Footer Placeholder 7"/>
          <p:cNvSpPr>
            <a:spLocks noGrp="1"/>
          </p:cNvSpPr>
          <p:nvPr>
            <p:ph type="ftr" sz="quarter" idx="11"/>
          </p:nvPr>
        </p:nvSpPr>
        <p:spPr/>
        <p:txBody>
          <a:bodyPr/>
          <a:lstStyle/>
          <a:p>
            <a:r>
              <a:rPr lang="fr-BE" smtClean="0"/>
              <a:t>Edit regels - additional exercises</a:t>
            </a:r>
            <a:endParaRPr lang="fr-BE"/>
          </a:p>
        </p:txBody>
      </p:sp>
      <p:sp>
        <p:nvSpPr>
          <p:cNvPr id="9" name="Slide Number Placeholder 8"/>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358271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010134-E2EA-4EA0-8880-8C82BC3F154B}" type="datetime1">
              <a:rPr lang="fr-BE" smtClean="0"/>
              <a:t>21-10-21</a:t>
            </a:fld>
            <a:endParaRPr lang="fr-BE"/>
          </a:p>
        </p:txBody>
      </p:sp>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144957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55BD0-2244-488F-9BF8-1B1F113F5AA2}" type="datetime1">
              <a:rPr lang="fr-BE" smtClean="0"/>
              <a:t>21-10-21</a:t>
            </a:fld>
            <a:endParaRPr lang="fr-BE"/>
          </a:p>
        </p:txBody>
      </p:sp>
      <p:sp>
        <p:nvSpPr>
          <p:cNvPr id="3" name="Footer Placeholder 2"/>
          <p:cNvSpPr>
            <a:spLocks noGrp="1"/>
          </p:cNvSpPr>
          <p:nvPr>
            <p:ph type="ftr" sz="quarter" idx="11"/>
          </p:nvPr>
        </p:nvSpPr>
        <p:spPr/>
        <p:txBody>
          <a:bodyPr/>
          <a:lstStyle/>
          <a:p>
            <a:r>
              <a:rPr lang="fr-BE" smtClean="0"/>
              <a:t>Edit regels - additional exercises</a:t>
            </a:r>
            <a:endParaRPr lang="fr-BE"/>
          </a:p>
        </p:txBody>
      </p:sp>
      <p:sp>
        <p:nvSpPr>
          <p:cNvPr id="4" name="Slide Number Placeholder 3"/>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34551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EF836-9453-4405-A18D-A60F71E9F637}" type="datetime1">
              <a:rPr lang="fr-BE" smtClean="0"/>
              <a:t>21-10-21</a:t>
            </a:fld>
            <a:endParaRPr lang="fr-BE"/>
          </a:p>
        </p:txBody>
      </p:sp>
      <p:sp>
        <p:nvSpPr>
          <p:cNvPr id="6" name="Footer Placeholder 5"/>
          <p:cNvSpPr>
            <a:spLocks noGrp="1"/>
          </p:cNvSpPr>
          <p:nvPr>
            <p:ph type="ftr" sz="quarter" idx="11"/>
          </p:nvPr>
        </p:nvSpPr>
        <p:spPr/>
        <p:txBody>
          <a:bodyPr/>
          <a:lstStyle/>
          <a:p>
            <a:r>
              <a:rPr lang="fr-BE" smtClean="0"/>
              <a:t>Edit regels - additional exercises</a:t>
            </a:r>
            <a:endParaRPr lang="fr-BE"/>
          </a:p>
        </p:txBody>
      </p:sp>
      <p:sp>
        <p:nvSpPr>
          <p:cNvPr id="7" name="Slide Number Placeholder 6"/>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426359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624C2-D099-4A83-8CD7-59770FD2F8B8}" type="datetime1">
              <a:rPr lang="fr-BE" smtClean="0"/>
              <a:t>21-10-21</a:t>
            </a:fld>
            <a:endParaRPr lang="fr-BE"/>
          </a:p>
        </p:txBody>
      </p:sp>
      <p:sp>
        <p:nvSpPr>
          <p:cNvPr id="6" name="Footer Placeholder 5"/>
          <p:cNvSpPr>
            <a:spLocks noGrp="1"/>
          </p:cNvSpPr>
          <p:nvPr>
            <p:ph type="ftr" sz="quarter" idx="11"/>
          </p:nvPr>
        </p:nvSpPr>
        <p:spPr/>
        <p:txBody>
          <a:bodyPr/>
          <a:lstStyle/>
          <a:p>
            <a:r>
              <a:rPr lang="fr-BE" smtClean="0"/>
              <a:t>Edit regels - additional exercises</a:t>
            </a:r>
            <a:endParaRPr lang="fr-BE"/>
          </a:p>
        </p:txBody>
      </p:sp>
      <p:sp>
        <p:nvSpPr>
          <p:cNvPr id="7" name="Slide Number Placeholder 6"/>
          <p:cNvSpPr>
            <a:spLocks noGrp="1"/>
          </p:cNvSpPr>
          <p:nvPr>
            <p:ph type="sldNum" sz="quarter" idx="12"/>
          </p:nvPr>
        </p:nvSpPr>
        <p:spPr/>
        <p:txBody>
          <a:bodyPr/>
          <a:lstStyle/>
          <a:p>
            <a:fld id="{27A35F16-78FE-409C-8D69-B526FEC53183}" type="slidenum">
              <a:rPr lang="fr-BE" smtClean="0"/>
              <a:t>‹#›</a:t>
            </a:fld>
            <a:endParaRPr lang="fr-BE"/>
          </a:p>
        </p:txBody>
      </p:sp>
    </p:spTree>
    <p:extLst>
      <p:ext uri="{BB962C8B-B14F-4D97-AF65-F5344CB8AC3E}">
        <p14:creationId xmlns:p14="http://schemas.microsoft.com/office/powerpoint/2010/main" val="35676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40A8A-ED1F-4E5A-94DA-7B4F9D6B56D4}" type="datetime1">
              <a:rPr lang="fr-BE" smtClean="0"/>
              <a:t>21-10-21</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Edit regels - additional exercises</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35F16-78FE-409C-8D69-B526FEC53183}" type="slidenum">
              <a:rPr lang="fr-BE" smtClean="0"/>
              <a:t>‹#›</a:t>
            </a:fld>
            <a:endParaRPr lang="fr-BE"/>
          </a:p>
        </p:txBody>
      </p:sp>
    </p:spTree>
    <p:extLst>
      <p:ext uri="{BB962C8B-B14F-4D97-AF65-F5344CB8AC3E}">
        <p14:creationId xmlns:p14="http://schemas.microsoft.com/office/powerpoint/2010/main" val="1478877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BE" sz="5000" dirty="0" smtClean="0"/>
              <a:t>Advanced databases</a:t>
            </a:r>
            <a:endParaRPr lang="fr-BE" sz="5000" dirty="0"/>
          </a:p>
        </p:txBody>
      </p:sp>
      <p:sp>
        <p:nvSpPr>
          <p:cNvPr id="3" name="Subtitle 2"/>
          <p:cNvSpPr>
            <a:spLocks noGrp="1"/>
          </p:cNvSpPr>
          <p:nvPr>
            <p:ph type="subTitle" idx="1"/>
          </p:nvPr>
        </p:nvSpPr>
        <p:spPr/>
        <p:txBody>
          <a:bodyPr/>
          <a:lstStyle/>
          <a:p>
            <a:r>
              <a:rPr lang="en-BE" dirty="0" smtClean="0"/>
              <a:t>Edit rules – additional exercises</a:t>
            </a:r>
            <a:endParaRPr lang="fr-BE" dirty="0"/>
          </a:p>
        </p:txBody>
      </p:sp>
      <p:sp>
        <p:nvSpPr>
          <p:cNvPr id="4" name="Footer Placeholder 3"/>
          <p:cNvSpPr>
            <a:spLocks noGrp="1"/>
          </p:cNvSpPr>
          <p:nvPr>
            <p:ph type="ftr" sz="quarter" idx="11"/>
          </p:nvPr>
        </p:nvSpPr>
        <p:spPr/>
        <p:txBody>
          <a:bodyPr/>
          <a:lstStyle/>
          <a:p>
            <a:r>
              <a:rPr lang="fr-BE" dirty="0" smtClean="0"/>
              <a:t>Edit regels - </a:t>
            </a:r>
            <a:r>
              <a:rPr lang="fr-BE" dirty="0" err="1" smtClean="0"/>
              <a:t>additional</a:t>
            </a:r>
            <a:r>
              <a:rPr lang="fr-BE" dirty="0" smtClean="0"/>
              <a:t> </a:t>
            </a:r>
            <a:r>
              <a:rPr lang="fr-BE" dirty="0" err="1" smtClean="0"/>
              <a:t>exercises</a:t>
            </a:r>
            <a:endParaRPr lang="fr-BE" dirty="0"/>
          </a:p>
        </p:txBody>
      </p:sp>
      <p:sp>
        <p:nvSpPr>
          <p:cNvPr id="5" name="Slide Number Placeholder 4"/>
          <p:cNvSpPr>
            <a:spLocks noGrp="1"/>
          </p:cNvSpPr>
          <p:nvPr>
            <p:ph type="sldNum" sz="quarter" idx="12"/>
          </p:nvPr>
        </p:nvSpPr>
        <p:spPr/>
        <p:txBody>
          <a:bodyPr/>
          <a:lstStyle/>
          <a:p>
            <a:fld id="{27A35F16-78FE-409C-8D69-B526FEC53183}" type="slidenum">
              <a:rPr lang="fr-BE" smtClean="0"/>
              <a:t>1</a:t>
            </a:fld>
            <a:endParaRPr lang="fr-BE"/>
          </a:p>
        </p:txBody>
      </p:sp>
    </p:spTree>
    <p:extLst>
      <p:ext uri="{BB962C8B-B14F-4D97-AF65-F5344CB8AC3E}">
        <p14:creationId xmlns:p14="http://schemas.microsoft.com/office/powerpoint/2010/main" val="183743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a:t>
            </a:r>
            <a:r>
              <a:rPr lang="en-BE" sz="3500" dirty="0" smtClean="0"/>
              <a:t>3</a:t>
            </a:r>
            <a:endParaRPr lang="fr-BE" sz="3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407695"/>
                <a:ext cx="7886700" cy="4769268"/>
              </a:xfrm>
            </p:spPr>
            <p:txBody>
              <a:bodyPr>
                <a:normAutofit/>
              </a:bodyPr>
              <a:lstStyle/>
              <a:p>
                <a:pPr marL="0" indent="0">
                  <a:buNone/>
                </a:pPr>
                <a:r>
                  <a:rPr lang="en-BE" sz="1800" dirty="0"/>
                  <a:t>Consider the following 9 edit rules. Generate, starting from these rules, a sufficient set by applying (1) FCF and (2) LEG.  Use, in each step of the algorithm, the algorithm to construct NNR rules (cfr. theory lecture).</a:t>
                </a:r>
              </a:p>
              <a:p>
                <a:pPr>
                  <a:spcAft>
                    <a:spcPts val="1200"/>
                  </a:spcAft>
                  <a:tabLst>
                    <a:tab pos="5715000" algn="r"/>
                  </a:tabLst>
                </a:pPr>
                <a:r>
                  <a:rPr lang="en-BE" sz="1800" dirty="0" smtClean="0"/>
                  <a:t>Rule </a:t>
                </a:r>
                <a:r>
                  <a:rPr lang="en-BE" sz="1800" dirty="0" smtClean="0"/>
                  <a:t>6:</a:t>
                </a:r>
                <a14:m>
                  <m:oMath xmlns:m="http://schemas.openxmlformats.org/officeDocument/2006/math">
                    <m:r>
                      <a:rPr lang="en-BE" sz="1800" b="0" i="0" smtClean="0">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𝑒𝑚𝑝𝑙𝑜𝑦𝑚𝑒𝑛𝑡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𝑠𝑡𝑎𝑡𝑢𝑠</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𝑁</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𝐸𝑚𝑝𝑙𝑜𝑦𝑒𝑑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𝑁𝑜𝑡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𝑖𝑛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𝑙𝑎𝑏𝑜𝑟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𝑓𝑜𝑟𝑐𝑒</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𝑐𝑙𝑎𝑠𝑠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𝑜𝑓</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𝑈𝑛𝑒𝑚𝑝𝑙𝑜𝑦𝑒𝑑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fr-BE" sz="1800" dirty="0"/>
              </a:p>
              <a:p>
                <a:pPr>
                  <a:spcAft>
                    <a:spcPts val="1200"/>
                  </a:spcAft>
                  <a:tabLst>
                    <a:tab pos="5715000" algn="r"/>
                  </a:tabLst>
                </a:pPr>
                <a:r>
                  <a:rPr lang="en-BE" sz="1800" dirty="0" smtClean="0"/>
                  <a:t>Rule </a:t>
                </a:r>
                <a:r>
                  <a:rPr lang="en-BE" sz="1800" dirty="0" smtClean="0"/>
                  <a:t>7:</a:t>
                </a:r>
                <a14:m>
                  <m:oMath xmlns:m="http://schemas.openxmlformats.org/officeDocument/2006/math">
                    <m:r>
                      <a:rPr lang="en-BE" sz="1800" b="0" i="0" smtClean="0">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𝑒𝑚𝑝𝑙𝑜𝑦𝑚𝑒𝑛𝑡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𝑠𝑡𝑎𝑡𝑢𝑠</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𝑁</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𝑙𝑎𝑠𝑡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𝑦𝑒𝑎𝑟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𝑌𝑒𝑠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fr-BE" sz="1800" dirty="0">
                  <a:latin typeface="Times New Roman" panose="02020603050405020304" pitchFamily="18" charset="0"/>
                  <a:ea typeface="Times New Roman" panose="02020603050405020304" pitchFamily="18" charset="0"/>
                </a:endParaRPr>
              </a:p>
              <a:p>
                <a:pPr>
                  <a:spcAft>
                    <a:spcPts val="1200"/>
                  </a:spcAft>
                  <a:tabLst>
                    <a:tab pos="5715000" algn="r"/>
                  </a:tabLst>
                </a:pPr>
                <a:r>
                  <a:rPr lang="en-BE" sz="1800" dirty="0" smtClean="0"/>
                  <a:t>Rule </a:t>
                </a:r>
                <a:r>
                  <a:rPr lang="en-BE" sz="1800" dirty="0" smtClean="0"/>
                  <a:t>8: </a:t>
                </a:r>
                <a14:m>
                  <m:oMath xmlns:m="http://schemas.openxmlformats.org/officeDocument/2006/math">
                    <m:r>
                      <a:rPr lang="en-US" sz="1800" i="1">
                        <a:latin typeface="Cambria Math" panose="02040503050406030204" pitchFamily="18" charset="0"/>
                        <a:ea typeface="Times New Roman" panose="02020603050405020304" pitchFamily="18" charset="0"/>
                        <a:cs typeface="Calibri" panose="020F0502020204030204" pitchFamily="34" charset="0"/>
                      </a:rPr>
                      <m:t>𝑤𝑜𝑟𝑘𝑒𝑑</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𝑙𝑎𝑠𝑡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𝑦𝑒𝑎𝑟</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𝑁𝑜</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𝑙𝑎𝑠𝑡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𝑃𝑟𝑒𝑣𝑖𝑜𝑢𝑠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𝑦𝑒𝑎𝑟</m:t>
                        </m:r>
                      </m:e>
                    </m:d>
                  </m:oMath>
                </a14:m>
                <a:endParaRPr lang="en-BE" sz="1800" dirty="0" smtClean="0"/>
              </a:p>
              <a:p>
                <a:pPr>
                  <a:spcAft>
                    <a:spcPts val="1200"/>
                  </a:spcAft>
                  <a:tabLst>
                    <a:tab pos="5715000" algn="r"/>
                  </a:tabLst>
                </a:pPr>
                <a:r>
                  <a:rPr lang="en-BE" sz="1800" dirty="0" smtClean="0"/>
                  <a:t>Rule </a:t>
                </a:r>
                <a:r>
                  <a:rPr lang="en-BE" sz="1800" dirty="0" smtClean="0"/>
                  <a:t>9: </a:t>
                </a:r>
                <a14:m>
                  <m:oMath xmlns:m="http://schemas.openxmlformats.org/officeDocument/2006/math">
                    <m:r>
                      <a:rPr lang="en-US" sz="1800" i="1">
                        <a:latin typeface="Cambria Math" panose="02040503050406030204" pitchFamily="18" charset="0"/>
                        <a:ea typeface="Times New Roman" panose="02020603050405020304" pitchFamily="18" charset="0"/>
                        <a:cs typeface="Calibri" panose="020F0502020204030204" pitchFamily="34" charset="0"/>
                      </a:rPr>
                      <m:t>𝑠𝑐h𝑜𝑜𝑙</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𝑎𝑡𝑡𝑒𝑛𝑑𝑎𝑛𝑐𝑒</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𝐼𝑛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𝑠𝑐h𝑜𝑜𝑙</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𝑡𝑟𝑎𝑛𝑠𝑝𝑜𝑟𝑡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𝑡𝑜</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𝐶𝑎𝑟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𝑀𝑜𝑏𝑖𝑙𝑒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𝑡𝑟𝑎𝑛𝑠𝑝𝑜𝑟𝑡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𝐵𝑖𝑐𝑦𝑐𝑙𝑒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𝑂𝑛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𝑓𝑜𝑜𝑡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𝑂𝑡h𝑒𝑟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fr-BE" sz="1800" dirty="0">
                  <a:latin typeface="Times New Roman" panose="02020603050405020304" pitchFamily="18" charset="0"/>
                  <a:ea typeface="Times New Roman" panose="02020603050405020304" pitchFamily="18" charset="0"/>
                </a:endParaRPr>
              </a:p>
              <a:p>
                <a:pPr marL="0" indent="0">
                  <a:buNone/>
                </a:pPr>
                <a:endParaRPr lang="en-B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1005"/>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10</a:t>
            </a:fld>
            <a:endParaRPr lang="fr-BE"/>
          </a:p>
        </p:txBody>
      </p:sp>
    </p:spTree>
    <p:extLst>
      <p:ext uri="{BB962C8B-B14F-4D97-AF65-F5344CB8AC3E}">
        <p14:creationId xmlns:p14="http://schemas.microsoft.com/office/powerpoint/2010/main" val="39781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1</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i="1" dirty="0" smtClean="0"/>
                  <a:t>Exam advanced databases 2020-2021, first chance</a:t>
                </a:r>
              </a:p>
              <a:p>
                <a:pPr marL="0" indent="0" algn="just">
                  <a:buNone/>
                </a:pPr>
                <a:endParaRPr lang="en-BE" sz="1800" dirty="0"/>
              </a:p>
              <a:p>
                <a:pPr marL="0" indent="0" algn="just">
                  <a:buNone/>
                </a:pPr>
                <a:r>
                  <a:rPr lang="en-BE" sz="1800" dirty="0" smtClean="0"/>
                  <a:t>Consider a schema </a:t>
                </a:r>
                <a14:m>
                  <m:oMath xmlns:m="http://schemas.openxmlformats.org/officeDocument/2006/math">
                    <m:r>
                      <a:rPr lang="nl-BE" sz="1800" i="1">
                        <a:latin typeface="Cambria Math" panose="02040503050406030204" pitchFamily="18" charset="0"/>
                        <a:ea typeface="Times New Roman" panose="02020603050405020304" pitchFamily="18" charset="0"/>
                        <a:cs typeface="Times New Roman" panose="02020603050405020304" pitchFamily="18" charset="0"/>
                      </a:rPr>
                      <m:t>ℛ</m:t>
                    </m:r>
                    <m:r>
                      <a:rPr lang="en-BE" sz="1800" b="0" i="1" smtClean="0">
                        <a:latin typeface="Cambria Math" panose="02040503050406030204" pitchFamily="18" charset="0"/>
                      </a:rPr>
                      <m:t>={</m:t>
                    </m:r>
                    <m:r>
                      <a:rPr lang="en-BE" sz="1800" b="0" i="1" smtClean="0">
                        <a:latin typeface="Cambria Math" panose="02040503050406030204" pitchFamily="18" charset="0"/>
                      </a:rPr>
                      <m:t>𝐴</m:t>
                    </m:r>
                    <m:r>
                      <a:rPr lang="en-BE" sz="1800" b="0" i="1" smtClean="0">
                        <a:latin typeface="Cambria Math" panose="02040503050406030204" pitchFamily="18" charset="0"/>
                      </a:rPr>
                      <m:t>, </m:t>
                    </m:r>
                    <m:r>
                      <a:rPr lang="en-BE" sz="1800" b="0" i="1" smtClean="0">
                        <a:latin typeface="Cambria Math" panose="02040503050406030204" pitchFamily="18" charset="0"/>
                      </a:rPr>
                      <m:t>𝐵</m:t>
                    </m:r>
                    <m:r>
                      <a:rPr lang="en-BE" sz="1800" b="0" i="1" smtClean="0">
                        <a:latin typeface="Cambria Math" panose="02040503050406030204" pitchFamily="18" charset="0"/>
                      </a:rPr>
                      <m:t>, </m:t>
                    </m:r>
                    <m:r>
                      <a:rPr lang="en-BE" sz="1800" b="0" i="1" smtClean="0">
                        <a:latin typeface="Cambria Math" panose="02040503050406030204" pitchFamily="18" charset="0"/>
                      </a:rPr>
                      <m:t>𝐷</m:t>
                    </m:r>
                    <m:r>
                      <a:rPr lang="en-BE" sz="1800" b="0" i="1" smtClean="0">
                        <a:latin typeface="Cambria Math" panose="02040503050406030204" pitchFamily="18" charset="0"/>
                      </a:rPr>
                      <m:t>, </m:t>
                    </m:r>
                    <m:r>
                      <a:rPr lang="en-BE" sz="1800" b="0" i="1" smtClean="0">
                        <a:latin typeface="Cambria Math" panose="02040503050406030204" pitchFamily="18" charset="0"/>
                      </a:rPr>
                      <m:t>𝐶</m:t>
                    </m:r>
                    <m:r>
                      <a:rPr lang="en-BE" sz="1800" b="0" i="1" smtClean="0">
                        <a:latin typeface="Cambria Math" panose="02040503050406030204" pitchFamily="18" charset="0"/>
                      </a:rPr>
                      <m:t>}</m:t>
                    </m:r>
                  </m:oMath>
                </a14:m>
                <a:r>
                  <a:rPr lang="en-BE" sz="1800" dirty="0" smtClean="0"/>
                  <a:t> with following attribute domains</a:t>
                </a:r>
              </a:p>
              <a:p>
                <a:pPr algn="just"/>
                <a14:m>
                  <m:oMath xmlns:m="http://schemas.openxmlformats.org/officeDocument/2006/math">
                    <m:r>
                      <a:rPr lang="en-BE" sz="1800" b="0" i="1" smtClean="0">
                        <a:latin typeface="Cambria Math" panose="02040503050406030204" pitchFamily="18" charset="0"/>
                      </a:rPr>
                      <m:t>𝐴</m:t>
                    </m:r>
                    <m:r>
                      <a:rPr lang="en-BE" sz="1800" b="0" i="1" smtClean="0">
                        <a:latin typeface="Cambria Math" panose="02040503050406030204" pitchFamily="18" charset="0"/>
                      </a:rPr>
                      <m:t>=</m:t>
                    </m:r>
                    <m:d>
                      <m:dPr>
                        <m:begChr m:val="{"/>
                        <m:endChr m:val="}"/>
                        <m:ctrlPr>
                          <a:rPr lang="en-BE" sz="1800" b="0" i="1" smtClean="0">
                            <a:latin typeface="Cambria Math" panose="02040503050406030204" pitchFamily="18" charset="0"/>
                          </a:rPr>
                        </m:ctrlPr>
                      </m:dPr>
                      <m:e>
                        <m:r>
                          <a:rPr lang="en-BE" sz="1800" b="0" i="1" smtClean="0">
                            <a:latin typeface="Cambria Math" panose="02040503050406030204" pitchFamily="18" charset="0"/>
                          </a:rPr>
                          <m:t>1, 2, 3</m:t>
                        </m:r>
                      </m:e>
                    </m:d>
                  </m:oMath>
                </a14:m>
                <a:endParaRPr lang="en-BE" sz="1800" b="0" dirty="0" smtClean="0"/>
              </a:p>
              <a:p>
                <a:pPr algn="just"/>
                <a14:m>
                  <m:oMath xmlns:m="http://schemas.openxmlformats.org/officeDocument/2006/math">
                    <m:r>
                      <a:rPr lang="en-BE" sz="1800" b="0" i="1" smtClean="0">
                        <a:latin typeface="Cambria Math" panose="02040503050406030204" pitchFamily="18" charset="0"/>
                      </a:rPr>
                      <m:t>𝐵</m:t>
                    </m:r>
                    <m:r>
                      <a:rPr lang="en-BE" sz="1800" b="0" i="1" smtClean="0">
                        <a:latin typeface="Cambria Math" panose="02040503050406030204" pitchFamily="18" charset="0"/>
                      </a:rPr>
                      <m:t>={1, 2, 3}</m:t>
                    </m:r>
                  </m:oMath>
                </a14:m>
                <a:endParaRPr lang="en-BE" sz="1800" dirty="0" smtClean="0"/>
              </a:p>
              <a:p>
                <a:pPr algn="just"/>
                <a14:m>
                  <m:oMath xmlns:m="http://schemas.openxmlformats.org/officeDocument/2006/math">
                    <m:r>
                      <a:rPr lang="en-BE" sz="1800" b="0" i="1" smtClean="0">
                        <a:latin typeface="Cambria Math" panose="02040503050406030204" pitchFamily="18" charset="0"/>
                      </a:rPr>
                      <m:t>𝐶</m:t>
                    </m:r>
                    <m:r>
                      <a:rPr lang="en-BE" sz="1800" b="0" i="1" smtClean="0">
                        <a:latin typeface="Cambria Math" panose="02040503050406030204" pitchFamily="18" charset="0"/>
                      </a:rPr>
                      <m:t>={1, 2, 3}</m:t>
                    </m:r>
                  </m:oMath>
                </a14:m>
                <a:endParaRPr lang="en-BE" sz="1800" dirty="0" smtClean="0"/>
              </a:p>
              <a:p>
                <a:pPr algn="just"/>
                <a14:m>
                  <m:oMath xmlns:m="http://schemas.openxmlformats.org/officeDocument/2006/math">
                    <m:r>
                      <a:rPr lang="en-BE" sz="1800" b="0" i="1" smtClean="0">
                        <a:latin typeface="Cambria Math" panose="02040503050406030204" pitchFamily="18" charset="0"/>
                      </a:rPr>
                      <m:t>𝐷</m:t>
                    </m:r>
                    <m:r>
                      <a:rPr lang="en-BE" sz="1800" b="0" i="1" smtClean="0">
                        <a:latin typeface="Cambria Math" panose="02040503050406030204" pitchFamily="18" charset="0"/>
                      </a:rPr>
                      <m:t>={1, 2, 3}</m:t>
                    </m:r>
                  </m:oMath>
                </a14:m>
                <a:endParaRPr lang="en-BE" sz="1800" dirty="0" smtClean="0"/>
              </a:p>
              <a:p>
                <a:pPr marL="0" indent="0" algn="just">
                  <a:buNone/>
                </a:pPr>
                <a:r>
                  <a:rPr lang="en-BE" sz="1800" dirty="0"/>
                  <a:t>a</a:t>
                </a:r>
                <a:r>
                  <a:rPr lang="en-BE" sz="1800" dirty="0" smtClean="0"/>
                  <a:t>nd a set </a:t>
                </a:r>
                <a14:m>
                  <m:oMath xmlns:m="http://schemas.openxmlformats.org/officeDocument/2006/math">
                    <m:r>
                      <a:rPr lang="nl-BE" sz="1800" i="1">
                        <a:latin typeface="Cambria Math" panose="02040503050406030204" pitchFamily="18" charset="0"/>
                      </a:rPr>
                      <m:t>ℰ</m:t>
                    </m:r>
                  </m:oMath>
                </a14:m>
                <a:r>
                  <a:rPr lang="en-BE" sz="1800" dirty="0" smtClean="0"/>
                  <a:t> of four edit rules defined over schema</a:t>
                </a:r>
                <a:r>
                  <a:rPr lang="nl-BE" sz="1800" dirty="0">
                    <a:ea typeface="Times New Roman" panose="02020603050405020304" pitchFamily="18" charset="0"/>
                    <a:cs typeface="Times New Roman" panose="02020603050405020304" pitchFamily="18" charset="0"/>
                  </a:rPr>
                  <a:t> </a:t>
                </a:r>
                <a14:m>
                  <m:oMath xmlns:m="http://schemas.openxmlformats.org/officeDocument/2006/math">
                    <m:r>
                      <a:rPr lang="nl-BE" sz="1800" i="1">
                        <a:latin typeface="Cambria Math" panose="02040503050406030204" pitchFamily="18" charset="0"/>
                        <a:ea typeface="Times New Roman" panose="02020603050405020304" pitchFamily="18" charset="0"/>
                        <a:cs typeface="Times New Roman" panose="02020603050405020304" pitchFamily="18" charset="0"/>
                      </a:rPr>
                      <m:t>ℛ</m:t>
                    </m:r>
                  </m:oMath>
                </a14:m>
                <a:endParaRPr lang="en-BE" sz="1800" b="0" dirty="0" smtClean="0"/>
              </a:p>
              <a:p>
                <a:pPr algn="just"/>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1</m:t>
                        </m:r>
                      </m:sup>
                    </m:sSup>
                    <m:r>
                      <a:rPr lang="en-BE" sz="1800" b="0" i="1" smtClean="0">
                        <a:latin typeface="Cambria Math" panose="02040503050406030204" pitchFamily="18" charset="0"/>
                      </a:rPr>
                      <m:t>=</m:t>
                    </m:r>
                    <m:r>
                      <a:rPr lang="en-BE" sz="1800" b="0" i="1" smtClean="0">
                        <a:latin typeface="Cambria Math" panose="02040503050406030204" pitchFamily="18" charset="0"/>
                      </a:rPr>
                      <m:t>𝐴</m:t>
                    </m:r>
                    <m:r>
                      <a:rPr lang="en-BE" sz="1800" b="0" i="1" smtClean="0">
                        <a:latin typeface="Cambria Math" panose="02040503050406030204" pitchFamily="18" charset="0"/>
                      </a:rPr>
                      <m:t>:</m:t>
                    </m:r>
                    <m:d>
                      <m:dPr>
                        <m:begChr m:val="{"/>
                        <m:endChr m:val="}"/>
                        <m:ctrlPr>
                          <a:rPr lang="en-BE" sz="1800" b="0" i="1" smtClean="0">
                            <a:latin typeface="Cambria Math" panose="02040503050406030204" pitchFamily="18" charset="0"/>
                          </a:rPr>
                        </m:ctrlPr>
                      </m:dPr>
                      <m:e>
                        <m:r>
                          <a:rPr lang="en-BE" sz="1800" b="0" i="1" smtClean="0">
                            <a:latin typeface="Cambria Math" panose="02040503050406030204" pitchFamily="18" charset="0"/>
                          </a:rPr>
                          <m:t>1, 2</m:t>
                        </m:r>
                      </m:e>
                    </m:d>
                    <m:r>
                      <a:rPr lang="en-BE" sz="1800" b="0" i="1" smtClean="0">
                        <a:latin typeface="Cambria Math" panose="02040503050406030204" pitchFamily="18" charset="0"/>
                      </a:rPr>
                      <m:t>×</m:t>
                    </m:r>
                    <m:r>
                      <a:rPr lang="en-BE" sz="1800" b="0" i="1" smtClean="0">
                        <a:latin typeface="Cambria Math" panose="02040503050406030204" pitchFamily="18" charset="0"/>
                      </a:rPr>
                      <m:t>𝐶</m:t>
                    </m:r>
                    <m:r>
                      <a:rPr lang="en-BE" sz="1800" b="0" i="1" smtClean="0">
                        <a:latin typeface="Cambria Math" panose="02040503050406030204" pitchFamily="18" charset="0"/>
                      </a:rPr>
                      <m:t>:{1}</m:t>
                    </m:r>
                  </m:oMath>
                </a14:m>
                <a:endParaRPr lang="en-BE" sz="1800" dirty="0" smtClean="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2</m:t>
                        </m:r>
                      </m:sup>
                    </m:sSup>
                    <m:r>
                      <a:rPr lang="en-BE" sz="1800" i="1">
                        <a:latin typeface="Cambria Math" panose="02040503050406030204" pitchFamily="18" charset="0"/>
                      </a:rPr>
                      <m:t>=</m:t>
                    </m:r>
                    <m:r>
                      <a:rPr lang="en-BE" sz="1800" i="1">
                        <a:latin typeface="Cambria Math" panose="02040503050406030204" pitchFamily="18" charset="0"/>
                      </a:rPr>
                      <m:t>𝐴</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b="0" i="1" smtClean="0">
                            <a:latin typeface="Cambria Math" panose="02040503050406030204" pitchFamily="18" charset="0"/>
                          </a:rPr>
                          <m:t>3</m:t>
                        </m:r>
                      </m:e>
                    </m:d>
                    <m:r>
                      <a:rPr lang="en-BE" sz="1800" i="1">
                        <a:latin typeface="Cambria Math" panose="02040503050406030204" pitchFamily="18" charset="0"/>
                      </a:rPr>
                      <m:t>×</m:t>
                    </m:r>
                    <m:r>
                      <a:rPr lang="en-BE" sz="1800" b="0" i="1" smtClean="0">
                        <a:latin typeface="Cambria Math" panose="02040503050406030204" pitchFamily="18" charset="0"/>
                      </a:rPr>
                      <m:t>𝐷</m:t>
                    </m:r>
                    <m:r>
                      <a:rPr lang="en-BE" sz="1800" i="1">
                        <a:latin typeface="Cambria Math" panose="02040503050406030204" pitchFamily="18" charset="0"/>
                      </a:rPr>
                      <m:t>:{1}</m:t>
                    </m:r>
                  </m:oMath>
                </a14:m>
                <a:endParaRPr lang="en-BE" sz="1800" dirty="0" smtClean="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3</m:t>
                        </m:r>
                      </m:sup>
                    </m:sSup>
                    <m:r>
                      <a:rPr lang="en-BE" sz="1800" i="1">
                        <a:latin typeface="Cambria Math" panose="02040503050406030204" pitchFamily="18" charset="0"/>
                      </a:rPr>
                      <m:t>=</m:t>
                    </m:r>
                    <m:r>
                      <a:rPr lang="en-BE" sz="1800" i="1">
                        <a:latin typeface="Cambria Math" panose="02040503050406030204" pitchFamily="18" charset="0"/>
                      </a:rPr>
                      <m:t>𝐴</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b="0" i="1" smtClean="0">
                            <a:latin typeface="Cambria Math" panose="02040503050406030204" pitchFamily="18" charset="0"/>
                          </a:rPr>
                          <m:t>2</m:t>
                        </m:r>
                        <m:r>
                          <a:rPr lang="en-BE" sz="1800" i="1">
                            <a:latin typeface="Cambria Math" panose="02040503050406030204" pitchFamily="18" charset="0"/>
                          </a:rPr>
                          <m:t>, </m:t>
                        </m:r>
                        <m:r>
                          <a:rPr lang="en-BE" sz="1800" b="0" i="1" smtClean="0">
                            <a:latin typeface="Cambria Math" panose="02040503050406030204" pitchFamily="18" charset="0"/>
                          </a:rPr>
                          <m:t>3</m:t>
                        </m:r>
                      </m:e>
                    </m:d>
                    <m:r>
                      <a:rPr lang="en-BE" sz="1800" i="1">
                        <a:latin typeface="Cambria Math" panose="02040503050406030204" pitchFamily="18" charset="0"/>
                      </a:rPr>
                      <m:t>×</m:t>
                    </m:r>
                    <m:r>
                      <a:rPr lang="en-BE" sz="1800" b="0" i="1" smtClean="0">
                        <a:latin typeface="Cambria Math" panose="02040503050406030204" pitchFamily="18" charset="0"/>
                      </a:rPr>
                      <m:t>𝐵</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i="1">
                            <a:latin typeface="Cambria Math" panose="02040503050406030204" pitchFamily="18" charset="0"/>
                          </a:rPr>
                          <m:t>1</m:t>
                        </m:r>
                        <m:r>
                          <a:rPr lang="en-BE" sz="1800" b="0" i="1" smtClean="0">
                            <a:latin typeface="Cambria Math" panose="02040503050406030204" pitchFamily="18" charset="0"/>
                          </a:rPr>
                          <m:t>, 2</m:t>
                        </m:r>
                      </m:e>
                    </m:d>
                    <m:r>
                      <a:rPr lang="en-BE" sz="1800" b="0" i="1" smtClean="0">
                        <a:latin typeface="Cambria Math" panose="02040503050406030204" pitchFamily="18" charset="0"/>
                      </a:rPr>
                      <m:t>×</m:t>
                    </m:r>
                    <m:r>
                      <a:rPr lang="en-BE" sz="1800" b="0" i="1" smtClean="0">
                        <a:latin typeface="Cambria Math" panose="02040503050406030204" pitchFamily="18" charset="0"/>
                      </a:rPr>
                      <m:t>𝐶</m:t>
                    </m:r>
                    <m:r>
                      <a:rPr lang="en-BE" sz="1800" b="0" i="1" smtClean="0">
                        <a:latin typeface="Cambria Math" panose="02040503050406030204" pitchFamily="18" charset="0"/>
                      </a:rPr>
                      <m:t>:{2}</m:t>
                    </m:r>
                  </m:oMath>
                </a14:m>
                <a:endParaRPr lang="en-BE" sz="1800" dirty="0" smtClean="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4</m:t>
                        </m:r>
                      </m:sup>
                    </m:sSup>
                    <m:r>
                      <a:rPr lang="en-BE" sz="1800" i="1">
                        <a:latin typeface="Cambria Math" panose="02040503050406030204" pitchFamily="18" charset="0"/>
                      </a:rPr>
                      <m:t>=</m:t>
                    </m:r>
                    <m:r>
                      <a:rPr lang="en-BE" sz="1800" b="0" i="1" smtClean="0">
                        <a:latin typeface="Cambria Math" panose="02040503050406030204" pitchFamily="18" charset="0"/>
                      </a:rPr>
                      <m:t>𝐵</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b="0" i="1" smtClean="0">
                            <a:latin typeface="Cambria Math" panose="02040503050406030204" pitchFamily="18" charset="0"/>
                          </a:rPr>
                          <m:t>3</m:t>
                        </m:r>
                      </m:e>
                    </m:d>
                    <m:r>
                      <a:rPr lang="en-BE" sz="1800" i="1">
                        <a:latin typeface="Cambria Math" panose="02040503050406030204" pitchFamily="18" charset="0"/>
                      </a:rPr>
                      <m:t>×</m:t>
                    </m:r>
                    <m:r>
                      <a:rPr lang="en-BE" sz="1800" i="1">
                        <a:latin typeface="Cambria Math" panose="02040503050406030204" pitchFamily="18" charset="0"/>
                      </a:rPr>
                      <m:t>𝐶</m:t>
                    </m:r>
                    <m:r>
                      <a:rPr lang="en-BE" sz="1800" i="1">
                        <a:latin typeface="Cambria Math" panose="02040503050406030204" pitchFamily="18" charset="0"/>
                      </a:rPr>
                      <m:t>:{3}</m:t>
                    </m:r>
                  </m:oMath>
                </a14:m>
                <a:endParaRPr lang="en-B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2</a:t>
            </a:fld>
            <a:endParaRPr lang="fr-BE"/>
          </a:p>
        </p:txBody>
      </p:sp>
    </p:spTree>
    <p:extLst>
      <p:ext uri="{BB962C8B-B14F-4D97-AF65-F5344CB8AC3E}">
        <p14:creationId xmlns:p14="http://schemas.microsoft.com/office/powerpoint/2010/main" val="228482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1</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dirty="0" smtClean="0"/>
                  <a:t>Provide an answer to the following question related to the set of edit rules </a:t>
                </a:r>
                <a14:m>
                  <m:oMath xmlns:m="http://schemas.openxmlformats.org/officeDocument/2006/math">
                    <m:r>
                      <a:rPr lang="nl-BE" sz="1800" i="1">
                        <a:latin typeface="Cambria Math" panose="02040503050406030204" pitchFamily="18" charset="0"/>
                      </a:rPr>
                      <m:t>ℰ</m:t>
                    </m:r>
                  </m:oMath>
                </a14:m>
                <a:r>
                  <a:rPr lang="en-BE" sz="1800" dirty="0" smtClean="0"/>
                  <a:t>. </a:t>
                </a:r>
              </a:p>
              <a:p>
                <a:pPr marL="0" indent="0" algn="just">
                  <a:buNone/>
                </a:pPr>
                <a:endParaRPr lang="en-BE" sz="1800" dirty="0" smtClean="0"/>
              </a:p>
              <a:p>
                <a:pPr marL="342900" indent="-342900" algn="just">
                  <a:buFont typeface="+mj-lt"/>
                  <a:buAutoNum type="arabicPeriod"/>
                </a:pPr>
                <a:r>
                  <a:rPr lang="en-BE" sz="1800" dirty="0" smtClean="0"/>
                  <a:t>Combining </a:t>
                </a:r>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2</m:t>
                        </m:r>
                      </m:sup>
                    </m:sSup>
                  </m:oMath>
                </a14:m>
                <a:r>
                  <a:rPr lang="en-BE" sz="1800" dirty="0" smtClean="0"/>
                  <a:t> and </a:t>
                </a:r>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3</m:t>
                        </m:r>
                      </m:sup>
                    </m:sSup>
                  </m:oMath>
                </a14:m>
                <a:r>
                  <a:rPr lang="en-BE" sz="1800" dirty="0" smtClean="0"/>
                  <a:t> in a contributing set will </a:t>
                </a:r>
                <a:r>
                  <a:rPr lang="en-BE" sz="1800" i="1" dirty="0" smtClean="0"/>
                  <a:t>never </a:t>
                </a:r>
                <a:r>
                  <a:rPr lang="en-BE" sz="1800" dirty="0" smtClean="0"/>
                  <a:t>(i.e. for no generator) lead to the generation of an NNR rule, independent on the form of the other rules in the contributing set. Explain this statement without making any assumption about the form of the other rules.</a:t>
                </a:r>
              </a:p>
              <a:p>
                <a:pPr marL="342900" indent="-342900" algn="just">
                  <a:buFont typeface="+mj-lt"/>
                  <a:buAutoNum type="arabicPeriod"/>
                </a:pPr>
                <a:r>
                  <a:rPr lang="en-BE" sz="1800" dirty="0" smtClean="0"/>
                  <a:t>True/false. The algorithm for generation all NNR rules, starting from set </a:t>
                </a:r>
                <a14:m>
                  <m:oMath xmlns:m="http://schemas.openxmlformats.org/officeDocument/2006/math">
                    <m:r>
                      <a:rPr lang="nl-BE" sz="1800" i="1">
                        <a:latin typeface="Cambria Math" panose="02040503050406030204" pitchFamily="18" charset="0"/>
                      </a:rPr>
                      <m:t>ℰ</m:t>
                    </m:r>
                  </m:oMath>
                </a14:m>
                <a:r>
                  <a:rPr lang="en-BE" sz="1800" dirty="0" smtClean="0"/>
                  <a:t>, by means of generator </a:t>
                </a:r>
                <a14:m>
                  <m:oMath xmlns:m="http://schemas.openxmlformats.org/officeDocument/2006/math">
                    <m:r>
                      <a:rPr lang="en-BE" sz="1800" b="0" i="1" smtClean="0">
                        <a:latin typeface="Cambria Math" panose="02040503050406030204" pitchFamily="18" charset="0"/>
                      </a:rPr>
                      <m:t>𝐴</m:t>
                    </m:r>
                  </m:oMath>
                </a14:m>
                <a:r>
                  <a:rPr lang="en-BE" sz="1800" dirty="0" smtClean="0"/>
                  <a:t>, will result in exactly 1 NNR rule. Explain.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696"/>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3</a:t>
            </a:fld>
            <a:endParaRPr lang="fr-BE"/>
          </a:p>
        </p:txBody>
      </p:sp>
    </p:spTree>
    <p:extLst>
      <p:ext uri="{BB962C8B-B14F-4D97-AF65-F5344CB8AC3E}">
        <p14:creationId xmlns:p14="http://schemas.microsoft.com/office/powerpoint/2010/main" val="317089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a:t>Exercise 1</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dirty="0" smtClean="0"/>
                  <a:t>Provide an answer to the following question related to the set of edit rules </a:t>
                </a:r>
                <a14:m>
                  <m:oMath xmlns:m="http://schemas.openxmlformats.org/officeDocument/2006/math">
                    <m:r>
                      <a:rPr lang="nl-BE" sz="1800" i="1">
                        <a:latin typeface="Cambria Math" panose="02040503050406030204" pitchFamily="18" charset="0"/>
                      </a:rPr>
                      <m:t>ℰ</m:t>
                    </m:r>
                  </m:oMath>
                </a14:m>
                <a:r>
                  <a:rPr lang="en-BE" sz="1800" dirty="0" smtClean="0"/>
                  <a:t>. </a:t>
                </a:r>
              </a:p>
              <a:p>
                <a:pPr marL="0" indent="0" algn="just">
                  <a:buNone/>
                </a:pPr>
                <a:endParaRPr lang="en-BE" sz="1800" dirty="0" smtClean="0"/>
              </a:p>
              <a:p>
                <a:pPr marL="342900" indent="-342900" algn="just">
                  <a:buFont typeface="+mj-lt"/>
                  <a:buAutoNum type="arabicPeriod" startAt="3"/>
                </a:pPr>
                <a:r>
                  <a:rPr lang="en-BE" sz="1800" dirty="0" smtClean="0"/>
                  <a:t>Indicate in the following list </a:t>
                </a:r>
                <a:r>
                  <a:rPr lang="en-BE" sz="1800" i="1" dirty="0" smtClean="0"/>
                  <a:t>all</a:t>
                </a:r>
                <a:r>
                  <a:rPr lang="en-BE" sz="1800" dirty="0" smtClean="0"/>
                  <a:t> types of rules that you can construct by using generator </a:t>
                </a:r>
                <a14:m>
                  <m:oMath xmlns:m="http://schemas.openxmlformats.org/officeDocument/2006/math">
                    <m:r>
                      <a:rPr lang="en-BE" sz="1800" b="0" i="1" smtClean="0">
                        <a:latin typeface="Cambria Math" panose="02040503050406030204" pitchFamily="18" charset="0"/>
                      </a:rPr>
                      <m:t>𝐶</m:t>
                    </m:r>
                  </m:oMath>
                </a14:m>
                <a:r>
                  <a:rPr lang="en-BE" sz="1800" dirty="0" smtClean="0"/>
                  <a:t>, starting from set </a:t>
                </a:r>
                <a14:m>
                  <m:oMath xmlns:m="http://schemas.openxmlformats.org/officeDocument/2006/math">
                    <m:r>
                      <a:rPr lang="nl-BE" sz="1800" i="1">
                        <a:latin typeface="Cambria Math" panose="02040503050406030204" pitchFamily="18" charset="0"/>
                      </a:rPr>
                      <m:t>ℰ</m:t>
                    </m:r>
                  </m:oMath>
                </a14:m>
                <a:r>
                  <a:rPr lang="en-BE" sz="1800" dirty="0" smtClean="0"/>
                  <a:t>. Give, for each indicated type, a contributing set resulting in a rule of this type.</a:t>
                </a:r>
              </a:p>
              <a:p>
                <a:pPr lvl="1" algn="just"/>
                <a:r>
                  <a:rPr lang="fr-BE" sz="1400" dirty="0" smtClean="0"/>
                  <a:t>T</a:t>
                </a:r>
                <a:r>
                  <a:rPr lang="en-BE" sz="1400" dirty="0" smtClean="0"/>
                  <a:t>autology</a:t>
                </a:r>
              </a:p>
              <a:p>
                <a:pPr lvl="1" algn="just"/>
                <a:r>
                  <a:rPr lang="fr-BE" sz="1400" dirty="0" smtClean="0"/>
                  <a:t>C</a:t>
                </a:r>
                <a:r>
                  <a:rPr lang="en-BE" sz="1400" dirty="0" smtClean="0"/>
                  <a:t>ontradiction</a:t>
                </a:r>
              </a:p>
              <a:p>
                <a:pPr lvl="1" algn="just"/>
                <a:r>
                  <a:rPr lang="en-BE" sz="1400" dirty="0" smtClean="0"/>
                  <a:t>Implied rule</a:t>
                </a:r>
              </a:p>
              <a:p>
                <a:pPr lvl="1" algn="just"/>
                <a:r>
                  <a:rPr lang="en-BE" sz="1400" dirty="0" smtClean="0"/>
                  <a:t>Essentially new rule</a:t>
                </a:r>
              </a:p>
              <a:p>
                <a:pPr lvl="1" algn="just"/>
                <a:endParaRPr lang="en-BE" sz="1400" dirty="0"/>
              </a:p>
              <a:p>
                <a:pPr marL="342900" indent="-342900" algn="just">
                  <a:buFont typeface="+mj-lt"/>
                  <a:buAutoNum type="arabicPeriod" startAt="4"/>
                </a:pPr>
                <a:r>
                  <a:rPr lang="en-BE" sz="1800" dirty="0" smtClean="0"/>
                  <a:t>Consider a tuple with values </a:t>
                </a:r>
                <a14:m>
                  <m:oMath xmlns:m="http://schemas.openxmlformats.org/officeDocument/2006/math">
                    <m:r>
                      <a:rPr lang="en-BE" sz="1800" b="0" i="1" smtClean="0">
                        <a:latin typeface="Cambria Math" panose="02040503050406030204" pitchFamily="18" charset="0"/>
                      </a:rPr>
                      <m:t>𝐴</m:t>
                    </m:r>
                    <m:r>
                      <a:rPr lang="en-BE" sz="1800" b="0" i="1" smtClean="0">
                        <a:latin typeface="Cambria Math" panose="02040503050406030204" pitchFamily="18" charset="0"/>
                      </a:rPr>
                      <m:t>=3</m:t>
                    </m:r>
                  </m:oMath>
                </a14:m>
                <a:r>
                  <a:rPr lang="en-BE" sz="1800" dirty="0" smtClean="0"/>
                  <a:t>, </a:t>
                </a:r>
                <a14:m>
                  <m:oMath xmlns:m="http://schemas.openxmlformats.org/officeDocument/2006/math">
                    <m:r>
                      <a:rPr lang="en-BE" sz="1800" b="0" i="1" smtClean="0">
                        <a:latin typeface="Cambria Math" panose="02040503050406030204" pitchFamily="18" charset="0"/>
                      </a:rPr>
                      <m:t>𝐵</m:t>
                    </m:r>
                    <m:r>
                      <a:rPr lang="en-BE" sz="1800" b="0" i="1" smtClean="0">
                        <a:latin typeface="Cambria Math" panose="02040503050406030204" pitchFamily="18" charset="0"/>
                      </a:rPr>
                      <m:t>=2</m:t>
                    </m:r>
                  </m:oMath>
                </a14:m>
                <a:r>
                  <a:rPr lang="en-BE" sz="1800" dirty="0" smtClean="0"/>
                  <a:t>, </a:t>
                </a:r>
                <a14:m>
                  <m:oMath xmlns:m="http://schemas.openxmlformats.org/officeDocument/2006/math">
                    <m:r>
                      <a:rPr lang="en-BE" sz="1800" b="0" i="1" smtClean="0">
                        <a:latin typeface="Cambria Math" panose="02040503050406030204" pitchFamily="18" charset="0"/>
                      </a:rPr>
                      <m:t>𝐶</m:t>
                    </m:r>
                    <m:r>
                      <a:rPr lang="en-BE" sz="1800" b="0" i="1" smtClean="0">
                        <a:latin typeface="Cambria Math" panose="02040503050406030204" pitchFamily="18" charset="0"/>
                      </a:rPr>
                      <m:t>=2</m:t>
                    </m:r>
                  </m:oMath>
                </a14:m>
                <a:r>
                  <a:rPr lang="en-BE" sz="1800" dirty="0" smtClean="0"/>
                  <a:t> and </a:t>
                </a:r>
                <a14:m>
                  <m:oMath xmlns:m="http://schemas.openxmlformats.org/officeDocument/2006/math">
                    <m:r>
                      <a:rPr lang="en-BE" sz="1800" b="0" i="1" smtClean="0">
                        <a:latin typeface="Cambria Math" panose="02040503050406030204" pitchFamily="18" charset="0"/>
                      </a:rPr>
                      <m:t>𝐷</m:t>
                    </m:r>
                    <m:r>
                      <a:rPr lang="en-BE" sz="1800" b="0" i="1" smtClean="0">
                        <a:latin typeface="Cambria Math" panose="02040503050406030204" pitchFamily="18" charset="0"/>
                      </a:rPr>
                      <m:t>=1</m:t>
                    </m:r>
                  </m:oMath>
                </a14:m>
                <a:r>
                  <a:rPr lang="en-BE" sz="1800" dirty="0" smtClean="0"/>
                  <a:t>. Indicate all minimal set cover of failing rules from </a:t>
                </a:r>
                <a14:m>
                  <m:oMath xmlns:m="http://schemas.openxmlformats.org/officeDocument/2006/math">
                    <m:r>
                      <a:rPr lang="nl-BE" sz="1800" i="1">
                        <a:latin typeface="Cambria Math" panose="02040503050406030204" pitchFamily="18" charset="0"/>
                      </a:rPr>
                      <m:t>ℰ</m:t>
                    </m:r>
                  </m:oMath>
                </a14:m>
                <a:r>
                  <a:rPr lang="en-BE" sz="1800" dirty="0" smtClean="0"/>
                  <a:t>. Explain.</a:t>
                </a:r>
              </a:p>
              <a:p>
                <a:pPr lvl="1" algn="just"/>
                <a14:m>
                  <m:oMath xmlns:m="http://schemas.openxmlformats.org/officeDocument/2006/math">
                    <m:r>
                      <a:rPr lang="en-BE" sz="1400" i="1" dirty="0" smtClean="0">
                        <a:latin typeface="Cambria Math" panose="02040503050406030204" pitchFamily="18" charset="0"/>
                      </a:rPr>
                      <m:t>{</m:t>
                    </m:r>
                    <m:r>
                      <a:rPr lang="en-BE" sz="1400" i="1" dirty="0" smtClean="0">
                        <a:latin typeface="Cambria Math" panose="02040503050406030204" pitchFamily="18" charset="0"/>
                      </a:rPr>
                      <m:t>𝐵</m:t>
                    </m:r>
                    <m:r>
                      <a:rPr lang="en-BE" sz="1400" i="1" dirty="0" smtClean="0">
                        <a:latin typeface="Cambria Math" panose="02040503050406030204" pitchFamily="18" charset="0"/>
                      </a:rPr>
                      <m:t>, </m:t>
                    </m:r>
                    <m:r>
                      <a:rPr lang="en-BE" sz="1400" i="1" dirty="0" smtClean="0">
                        <a:latin typeface="Cambria Math" panose="02040503050406030204" pitchFamily="18" charset="0"/>
                      </a:rPr>
                      <m:t>𝐶</m:t>
                    </m:r>
                    <m:r>
                      <a:rPr lang="en-BE" sz="1400" i="1" dirty="0" smtClean="0">
                        <a:latin typeface="Cambria Math" panose="02040503050406030204" pitchFamily="18" charset="0"/>
                      </a:rPr>
                      <m:t>}</m:t>
                    </m:r>
                  </m:oMath>
                </a14:m>
                <a:endParaRPr lang="en-BE" sz="1400" dirty="0" smtClean="0"/>
              </a:p>
              <a:p>
                <a:pPr lvl="1" algn="just"/>
                <a14:m>
                  <m:oMath xmlns:m="http://schemas.openxmlformats.org/officeDocument/2006/math">
                    <m:r>
                      <a:rPr lang="en-BE" sz="1400" i="1" dirty="0" smtClean="0">
                        <a:latin typeface="Cambria Math" panose="02040503050406030204" pitchFamily="18" charset="0"/>
                      </a:rPr>
                      <m:t>{</m:t>
                    </m:r>
                    <m:r>
                      <a:rPr lang="en-BE" sz="1400" i="1" dirty="0" smtClean="0">
                        <a:latin typeface="Cambria Math" panose="02040503050406030204" pitchFamily="18" charset="0"/>
                      </a:rPr>
                      <m:t>𝐷</m:t>
                    </m:r>
                    <m:r>
                      <a:rPr lang="en-BE" sz="1400" i="1" dirty="0" smtClean="0">
                        <a:latin typeface="Cambria Math" panose="02040503050406030204" pitchFamily="18" charset="0"/>
                      </a:rPr>
                      <m:t>}</m:t>
                    </m:r>
                  </m:oMath>
                </a14:m>
                <a:endParaRPr lang="en-BE" sz="1400" dirty="0" smtClean="0"/>
              </a:p>
              <a:p>
                <a:pPr lvl="1" algn="just"/>
                <a14:m>
                  <m:oMath xmlns:m="http://schemas.openxmlformats.org/officeDocument/2006/math">
                    <m:r>
                      <a:rPr lang="en-BE" sz="1400" i="1" dirty="0" smtClean="0">
                        <a:latin typeface="Cambria Math" panose="02040503050406030204" pitchFamily="18" charset="0"/>
                      </a:rPr>
                      <m:t>{</m:t>
                    </m:r>
                    <m:r>
                      <a:rPr lang="en-BE" sz="1400" i="1" dirty="0" smtClean="0">
                        <a:latin typeface="Cambria Math" panose="02040503050406030204" pitchFamily="18" charset="0"/>
                      </a:rPr>
                      <m:t>𝐴</m:t>
                    </m:r>
                    <m:r>
                      <a:rPr lang="en-BE" sz="1400" i="1" dirty="0" smtClean="0">
                        <a:latin typeface="Cambria Math" panose="02040503050406030204" pitchFamily="18" charset="0"/>
                      </a:rPr>
                      <m:t>}</m:t>
                    </m:r>
                  </m:oMath>
                </a14:m>
                <a:endParaRPr lang="en-BE" sz="1400" dirty="0" smtClean="0"/>
              </a:p>
              <a:p>
                <a:pPr lvl="1" algn="just"/>
                <a14:m>
                  <m:oMath xmlns:m="http://schemas.openxmlformats.org/officeDocument/2006/math">
                    <m:r>
                      <a:rPr lang="en-BE" sz="1400" i="1" dirty="0" smtClean="0">
                        <a:latin typeface="Cambria Math" panose="02040503050406030204" pitchFamily="18" charset="0"/>
                      </a:rPr>
                      <m:t>{</m:t>
                    </m:r>
                    <m:r>
                      <a:rPr lang="en-BE" sz="1400" i="1" dirty="0" smtClean="0">
                        <a:latin typeface="Cambria Math" panose="02040503050406030204" pitchFamily="18" charset="0"/>
                      </a:rPr>
                      <m:t>𝐴</m:t>
                    </m:r>
                    <m:r>
                      <a:rPr lang="en-BE" sz="1400" i="1" dirty="0" smtClean="0">
                        <a:latin typeface="Cambria Math" panose="02040503050406030204" pitchFamily="18" charset="0"/>
                      </a:rPr>
                      <m:t>, </m:t>
                    </m:r>
                    <m:r>
                      <a:rPr lang="en-BE" sz="1400" i="1" dirty="0" smtClean="0">
                        <a:latin typeface="Cambria Math" panose="02040503050406030204" pitchFamily="18" charset="0"/>
                      </a:rPr>
                      <m:t>𝐶</m:t>
                    </m:r>
                    <m:r>
                      <a:rPr lang="en-BE" sz="1400" i="1" dirty="0" smtClean="0">
                        <a:latin typeface="Cambria Math" panose="02040503050406030204" pitchFamily="18" charset="0"/>
                      </a:rPr>
                      <m:t>}</m:t>
                    </m:r>
                  </m:oMath>
                </a14:m>
                <a:endParaRPr lang="en-BE" sz="1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696"/>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4</a:t>
            </a:fld>
            <a:endParaRPr lang="fr-BE"/>
          </a:p>
        </p:txBody>
      </p:sp>
    </p:spTree>
    <p:extLst>
      <p:ext uri="{BB962C8B-B14F-4D97-AF65-F5344CB8AC3E}">
        <p14:creationId xmlns:p14="http://schemas.microsoft.com/office/powerpoint/2010/main" val="23606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2</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i="1" dirty="0" smtClean="0"/>
                  <a:t>Exam advanced databases 2020-2021, second chance</a:t>
                </a:r>
              </a:p>
              <a:p>
                <a:pPr marL="0" indent="0" algn="just">
                  <a:buNone/>
                </a:pPr>
                <a:endParaRPr lang="en-BE" sz="1800" dirty="0"/>
              </a:p>
              <a:p>
                <a:pPr marL="0" indent="0" algn="just">
                  <a:buNone/>
                </a:pPr>
                <a:r>
                  <a:rPr lang="en-BE" sz="1800" dirty="0" smtClean="0"/>
                  <a:t>Consider a  schema </a:t>
                </a:r>
                <a14:m>
                  <m:oMath xmlns:m="http://schemas.openxmlformats.org/officeDocument/2006/math">
                    <m:r>
                      <a:rPr lang="nl-BE" sz="1800" i="1">
                        <a:latin typeface="Cambria Math" panose="02040503050406030204" pitchFamily="18" charset="0"/>
                        <a:ea typeface="Times New Roman" panose="02020603050405020304" pitchFamily="18" charset="0"/>
                        <a:cs typeface="Times New Roman" panose="02020603050405020304" pitchFamily="18" charset="0"/>
                      </a:rPr>
                      <m:t>ℛ</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A</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B</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C</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D</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E</m:t>
                    </m:r>
                    <m:r>
                      <a:rPr lang="en-BE" sz="1800" b="0" i="0"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BE" sz="1800" dirty="0" smtClean="0"/>
                  <a:t> in which all attribute domains consist of the set of values </a:t>
                </a:r>
                <a14:m>
                  <m:oMath xmlns:m="http://schemas.openxmlformats.org/officeDocument/2006/math">
                    <m:r>
                      <a:rPr lang="en-BE" sz="1800" b="0" i="1" smtClean="0">
                        <a:latin typeface="Cambria Math" panose="02040503050406030204" pitchFamily="18" charset="0"/>
                      </a:rPr>
                      <m:t>{1, 2, 3, 4}</m:t>
                    </m:r>
                  </m:oMath>
                </a14:m>
                <a:r>
                  <a:rPr lang="en-BE" sz="1800" dirty="0" smtClean="0"/>
                  <a:t>. Besides that, consider the following set </a:t>
                </a:r>
                <a14:m>
                  <m:oMath xmlns:m="http://schemas.openxmlformats.org/officeDocument/2006/math">
                    <m:r>
                      <a:rPr lang="nl-BE" sz="1800" i="1">
                        <a:latin typeface="Cambria Math" panose="02040503050406030204" pitchFamily="18" charset="0"/>
                      </a:rPr>
                      <m:t>ℰ</m:t>
                    </m:r>
                  </m:oMath>
                </a14:m>
                <a:r>
                  <a:rPr lang="en-BE" sz="1800" dirty="0" smtClean="0"/>
                  <a:t> consisting of 5 edit rules defined over schema </a:t>
                </a:r>
                <a14:m>
                  <m:oMath xmlns:m="http://schemas.openxmlformats.org/officeDocument/2006/math">
                    <m:r>
                      <a:rPr lang="nl-BE" sz="1800" i="1">
                        <a:latin typeface="Cambria Math" panose="02040503050406030204" pitchFamily="18" charset="0"/>
                        <a:ea typeface="Times New Roman" panose="02020603050405020304" pitchFamily="18" charset="0"/>
                        <a:cs typeface="Times New Roman" panose="02020603050405020304" pitchFamily="18" charset="0"/>
                      </a:rPr>
                      <m:t>ℛ</m:t>
                    </m:r>
                  </m:oMath>
                </a14:m>
                <a:r>
                  <a:rPr lang="en-BE" sz="1800" dirty="0" smtClean="0"/>
                  <a:t>.</a:t>
                </a:r>
              </a:p>
              <a:p>
                <a:pPr algn="just"/>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1</m:t>
                        </m:r>
                      </m:sup>
                    </m:sSup>
                    <m:r>
                      <a:rPr lang="en-BE" sz="1800" b="0" i="1" smtClean="0">
                        <a:latin typeface="Cambria Math" panose="02040503050406030204" pitchFamily="18" charset="0"/>
                      </a:rPr>
                      <m:t>=</m:t>
                    </m:r>
                    <m:r>
                      <a:rPr lang="en-BE" sz="1800" b="0" i="1" smtClean="0">
                        <a:latin typeface="Cambria Math" panose="02040503050406030204" pitchFamily="18" charset="0"/>
                      </a:rPr>
                      <m:t>𝐷</m:t>
                    </m:r>
                    <m:r>
                      <a:rPr lang="en-BE" sz="1800" b="0" i="1" smtClean="0">
                        <a:latin typeface="Cambria Math" panose="02040503050406030204" pitchFamily="18" charset="0"/>
                      </a:rPr>
                      <m:t>:</m:t>
                    </m:r>
                    <m:d>
                      <m:dPr>
                        <m:begChr m:val="{"/>
                        <m:endChr m:val="}"/>
                        <m:ctrlPr>
                          <a:rPr lang="en-BE" sz="1800" b="0" i="1" smtClean="0">
                            <a:latin typeface="Cambria Math" panose="02040503050406030204" pitchFamily="18" charset="0"/>
                          </a:rPr>
                        </m:ctrlPr>
                      </m:dPr>
                      <m:e>
                        <m:r>
                          <a:rPr lang="en-BE" sz="1800" b="0" i="1" smtClean="0">
                            <a:latin typeface="Cambria Math" panose="02040503050406030204" pitchFamily="18" charset="0"/>
                          </a:rPr>
                          <m:t>1, 2</m:t>
                        </m:r>
                      </m:e>
                    </m:d>
                    <m:r>
                      <a:rPr lang="en-BE" sz="1800" b="0" i="1" smtClean="0">
                        <a:latin typeface="Cambria Math" panose="02040503050406030204" pitchFamily="18" charset="0"/>
                      </a:rPr>
                      <m:t>×</m:t>
                    </m:r>
                    <m:r>
                      <a:rPr lang="en-BE" sz="1800" b="0" i="1" smtClean="0">
                        <a:latin typeface="Cambria Math" panose="02040503050406030204" pitchFamily="18" charset="0"/>
                      </a:rPr>
                      <m:t>𝐸</m:t>
                    </m:r>
                    <m:r>
                      <a:rPr lang="en-BE" sz="1800" b="0" i="1" smtClean="0">
                        <a:latin typeface="Cambria Math" panose="02040503050406030204" pitchFamily="18" charset="0"/>
                      </a:rPr>
                      <m:t>:{1}</m:t>
                    </m:r>
                  </m:oMath>
                </a14:m>
                <a:endParaRPr lang="en-BE" sz="1800" dirty="0" smtClean="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2</m:t>
                        </m:r>
                      </m:sup>
                    </m:sSup>
                    <m:r>
                      <a:rPr lang="en-BE" sz="1800" i="1">
                        <a:latin typeface="Cambria Math" panose="02040503050406030204" pitchFamily="18" charset="0"/>
                      </a:rPr>
                      <m:t>=</m:t>
                    </m:r>
                    <m:r>
                      <a:rPr lang="en-BE" sz="1800" b="0" i="1" smtClean="0">
                        <a:latin typeface="Cambria Math" panose="02040503050406030204" pitchFamily="18" charset="0"/>
                      </a:rPr>
                      <m:t>𝐴</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i="1">
                            <a:latin typeface="Cambria Math" panose="02040503050406030204" pitchFamily="18" charset="0"/>
                          </a:rPr>
                          <m:t>2</m:t>
                        </m:r>
                      </m:e>
                    </m:d>
                    <m:r>
                      <a:rPr lang="en-BE" sz="1800" i="1">
                        <a:latin typeface="Cambria Math" panose="02040503050406030204" pitchFamily="18" charset="0"/>
                      </a:rPr>
                      <m:t>×</m:t>
                    </m:r>
                    <m:r>
                      <a:rPr lang="en-BE" sz="1800" b="0" i="1" smtClean="0">
                        <a:latin typeface="Cambria Math" panose="02040503050406030204" pitchFamily="18" charset="0"/>
                      </a:rPr>
                      <m:t>𝐶</m:t>
                    </m:r>
                    <m:r>
                      <a:rPr lang="en-BE" sz="1800" i="1">
                        <a:latin typeface="Cambria Math" panose="02040503050406030204" pitchFamily="18" charset="0"/>
                      </a:rPr>
                      <m:t>:{1</m:t>
                    </m:r>
                    <m:r>
                      <a:rPr lang="en-BE" sz="1800" b="0" i="1" smtClean="0">
                        <a:latin typeface="Cambria Math" panose="02040503050406030204" pitchFamily="18" charset="0"/>
                      </a:rPr>
                      <m:t>, 3</m:t>
                    </m:r>
                    <m:r>
                      <a:rPr lang="en-BE" sz="1800" i="1">
                        <a:latin typeface="Cambria Math" panose="02040503050406030204" pitchFamily="18" charset="0"/>
                      </a:rPr>
                      <m:t>}</m:t>
                    </m:r>
                  </m:oMath>
                </a14:m>
                <a:endParaRPr lang="en-BE" sz="1800" dirty="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3</m:t>
                        </m:r>
                      </m:sup>
                    </m:sSup>
                    <m:r>
                      <a:rPr lang="en-BE" sz="1800" i="1">
                        <a:latin typeface="Cambria Math" panose="02040503050406030204" pitchFamily="18" charset="0"/>
                      </a:rPr>
                      <m:t>=</m:t>
                    </m:r>
                    <m:r>
                      <a:rPr lang="en-BE" sz="1800" b="0" i="1" smtClean="0">
                        <a:latin typeface="Cambria Math" panose="02040503050406030204" pitchFamily="18" charset="0"/>
                      </a:rPr>
                      <m:t>𝐴</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i="1">
                            <a:latin typeface="Cambria Math" panose="02040503050406030204" pitchFamily="18" charset="0"/>
                          </a:rPr>
                          <m:t>1</m:t>
                        </m:r>
                      </m:e>
                    </m:d>
                    <m:r>
                      <a:rPr lang="en-BE" sz="1800" i="1">
                        <a:latin typeface="Cambria Math" panose="02040503050406030204" pitchFamily="18" charset="0"/>
                      </a:rPr>
                      <m:t>×</m:t>
                    </m:r>
                    <m:r>
                      <a:rPr lang="en-BE" sz="1800" b="0" i="1" smtClean="0">
                        <a:latin typeface="Cambria Math" panose="02040503050406030204" pitchFamily="18" charset="0"/>
                      </a:rPr>
                      <m:t>𝐶</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i="1">
                            <a:latin typeface="Cambria Math" panose="02040503050406030204" pitchFamily="18" charset="0"/>
                          </a:rPr>
                          <m:t>1</m:t>
                        </m:r>
                      </m:e>
                    </m:d>
                    <m:r>
                      <a:rPr lang="en-BE" sz="1800" b="0" i="1" smtClean="0">
                        <a:latin typeface="Cambria Math" panose="02040503050406030204" pitchFamily="18" charset="0"/>
                      </a:rPr>
                      <m:t>×</m:t>
                    </m:r>
                    <m:r>
                      <a:rPr lang="en-BE" sz="1800" b="0" i="1" smtClean="0">
                        <a:latin typeface="Cambria Math" panose="02040503050406030204" pitchFamily="18" charset="0"/>
                      </a:rPr>
                      <m:t>𝐷</m:t>
                    </m:r>
                    <m:r>
                      <a:rPr lang="en-BE" sz="1800" b="0" i="1" smtClean="0">
                        <a:latin typeface="Cambria Math" panose="02040503050406030204" pitchFamily="18" charset="0"/>
                      </a:rPr>
                      <m:t>:{3, 4}</m:t>
                    </m:r>
                  </m:oMath>
                </a14:m>
                <a:endParaRPr lang="en-BE" sz="1800" dirty="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4</m:t>
                        </m:r>
                      </m:sup>
                    </m:sSup>
                    <m:r>
                      <a:rPr lang="en-BE" sz="1800" i="1">
                        <a:latin typeface="Cambria Math" panose="02040503050406030204" pitchFamily="18" charset="0"/>
                      </a:rPr>
                      <m:t>=</m:t>
                    </m:r>
                    <m:r>
                      <a:rPr lang="en-BE" sz="1800" b="0" i="1" smtClean="0">
                        <a:latin typeface="Cambria Math" panose="02040503050406030204" pitchFamily="18" charset="0"/>
                      </a:rPr>
                      <m:t>𝐵</m:t>
                    </m:r>
                    <m:r>
                      <a:rPr lang="en-BE" sz="1800" i="1">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i="1">
                            <a:latin typeface="Cambria Math" panose="02040503050406030204" pitchFamily="18" charset="0"/>
                          </a:rPr>
                          <m:t>1</m:t>
                        </m:r>
                      </m:e>
                    </m:d>
                    <m:r>
                      <a:rPr lang="en-BE" sz="1800" i="1">
                        <a:latin typeface="Cambria Math" panose="02040503050406030204" pitchFamily="18" charset="0"/>
                      </a:rPr>
                      <m:t>×</m:t>
                    </m:r>
                    <m:r>
                      <a:rPr lang="en-BE" sz="1800" b="0" i="1" smtClean="0">
                        <a:latin typeface="Cambria Math" panose="02040503050406030204" pitchFamily="18" charset="0"/>
                      </a:rPr>
                      <m:t>𝐶</m:t>
                    </m:r>
                    <m:r>
                      <a:rPr lang="en-BE" sz="1800" i="1">
                        <a:latin typeface="Cambria Math" panose="02040503050406030204" pitchFamily="18" charset="0"/>
                      </a:rPr>
                      <m:t>:{</m:t>
                    </m:r>
                    <m:r>
                      <a:rPr lang="en-BE" sz="1800" b="0" i="1" smtClean="0">
                        <a:latin typeface="Cambria Math" panose="02040503050406030204" pitchFamily="18" charset="0"/>
                      </a:rPr>
                      <m:t>2, 3, 4</m:t>
                    </m:r>
                    <m:r>
                      <a:rPr lang="en-BE" sz="1800" i="1">
                        <a:latin typeface="Cambria Math" panose="02040503050406030204" pitchFamily="18" charset="0"/>
                      </a:rPr>
                      <m:t>}</m:t>
                    </m:r>
                  </m:oMath>
                </a14:m>
                <a:endParaRPr lang="en-BE" sz="1800" dirty="0"/>
              </a:p>
              <a:p>
                <a:pPr algn="just"/>
                <a14:m>
                  <m:oMath xmlns:m="http://schemas.openxmlformats.org/officeDocument/2006/math">
                    <m:sSup>
                      <m:sSupPr>
                        <m:ctrlPr>
                          <a:rPr lang="en-BE" sz="1800" i="1">
                            <a:latin typeface="Cambria Math" panose="02040503050406030204" pitchFamily="18" charset="0"/>
                          </a:rPr>
                        </m:ctrlPr>
                      </m:sSupPr>
                      <m:e>
                        <m:r>
                          <a:rPr lang="en-BE" sz="1800" i="1">
                            <a:latin typeface="Cambria Math" panose="02040503050406030204" pitchFamily="18" charset="0"/>
                          </a:rPr>
                          <m:t>𝐸</m:t>
                        </m:r>
                      </m:e>
                      <m:sup>
                        <m:r>
                          <a:rPr lang="en-BE" sz="1800" b="0" i="1" smtClean="0">
                            <a:latin typeface="Cambria Math" panose="02040503050406030204" pitchFamily="18" charset="0"/>
                          </a:rPr>
                          <m:t>5</m:t>
                        </m:r>
                      </m:sup>
                    </m:sSup>
                    <m:r>
                      <a:rPr lang="en-BE" sz="1800" i="1">
                        <a:latin typeface="Cambria Math" panose="02040503050406030204" pitchFamily="18" charset="0"/>
                      </a:rPr>
                      <m:t>=</m:t>
                    </m:r>
                    <m:r>
                      <a:rPr lang="en-BE" sz="1800" b="0" i="1" smtClean="0">
                        <a:latin typeface="Cambria Math" panose="02040503050406030204" pitchFamily="18" charset="0"/>
                      </a:rPr>
                      <m:t>𝐴</m:t>
                    </m:r>
                    <m:r>
                      <a:rPr lang="en-BE" sz="1800" b="0" i="1" smtClean="0">
                        <a:latin typeface="Cambria Math" panose="02040503050406030204" pitchFamily="18" charset="0"/>
                      </a:rPr>
                      <m:t>:</m:t>
                    </m:r>
                    <m:d>
                      <m:dPr>
                        <m:begChr m:val="{"/>
                        <m:endChr m:val="}"/>
                        <m:ctrlPr>
                          <a:rPr lang="en-BE" sz="1800" i="1">
                            <a:latin typeface="Cambria Math" panose="02040503050406030204" pitchFamily="18" charset="0"/>
                          </a:rPr>
                        </m:ctrlPr>
                      </m:dPr>
                      <m:e>
                        <m:r>
                          <a:rPr lang="en-BE" sz="1800" b="0" i="1" smtClean="0">
                            <a:latin typeface="Cambria Math" panose="02040503050406030204" pitchFamily="18" charset="0"/>
                          </a:rPr>
                          <m:t>3</m:t>
                        </m:r>
                        <m:r>
                          <a:rPr lang="en-BE" sz="1800" i="1">
                            <a:latin typeface="Cambria Math" panose="02040503050406030204" pitchFamily="18" charset="0"/>
                          </a:rPr>
                          <m:t>, </m:t>
                        </m:r>
                        <m:r>
                          <a:rPr lang="en-BE" sz="1800" b="0" i="1" smtClean="0">
                            <a:latin typeface="Cambria Math" panose="02040503050406030204" pitchFamily="18" charset="0"/>
                          </a:rPr>
                          <m:t>4</m:t>
                        </m:r>
                      </m:e>
                    </m:d>
                    <m:r>
                      <a:rPr lang="en-BE" sz="1800" i="1">
                        <a:latin typeface="Cambria Math" panose="02040503050406030204" pitchFamily="18" charset="0"/>
                      </a:rPr>
                      <m:t>×</m:t>
                    </m:r>
                    <m:r>
                      <a:rPr lang="en-BE" sz="1800" b="0" i="1" smtClean="0">
                        <a:latin typeface="Cambria Math" panose="02040503050406030204" pitchFamily="18" charset="0"/>
                      </a:rPr>
                      <m:t>𝐵</m:t>
                    </m:r>
                    <m:r>
                      <a:rPr lang="en-BE" sz="1800" i="1">
                        <a:latin typeface="Cambria Math" panose="02040503050406030204" pitchFamily="18" charset="0"/>
                      </a:rPr>
                      <m:t>:{</m:t>
                    </m:r>
                    <m:r>
                      <a:rPr lang="en-BE" sz="1800" b="0" i="1" smtClean="0">
                        <a:latin typeface="Cambria Math" panose="02040503050406030204" pitchFamily="18" charset="0"/>
                      </a:rPr>
                      <m:t>3</m:t>
                    </m:r>
                    <m:r>
                      <a:rPr lang="en-BE" sz="1800" i="1">
                        <a:latin typeface="Cambria Math" panose="02040503050406030204" pitchFamily="18" charset="0"/>
                      </a:rPr>
                      <m:t>}</m:t>
                    </m:r>
                  </m:oMath>
                </a14:m>
                <a:endParaRPr lang="en-B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696"/>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5</a:t>
            </a:fld>
            <a:endParaRPr lang="fr-BE"/>
          </a:p>
        </p:txBody>
      </p:sp>
    </p:spTree>
    <p:extLst>
      <p:ext uri="{BB962C8B-B14F-4D97-AF65-F5344CB8AC3E}">
        <p14:creationId xmlns:p14="http://schemas.microsoft.com/office/powerpoint/2010/main" val="44840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2</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dirty="0" smtClean="0"/>
                  <a:t>Provide an answer to the following questions.</a:t>
                </a:r>
              </a:p>
              <a:p>
                <a:pPr marL="0" indent="0" algn="just">
                  <a:buNone/>
                </a:pPr>
                <a:endParaRPr lang="en-BE" sz="1800" dirty="0" smtClean="0"/>
              </a:p>
              <a:p>
                <a:pPr marL="342900" indent="-342900" algn="just">
                  <a:buFont typeface="+mj-lt"/>
                  <a:buAutoNum type="arabicPeriod"/>
                </a:pPr>
                <a:r>
                  <a:rPr lang="en-BE" sz="1800" dirty="0" smtClean="0"/>
                  <a:t>True/false. An edit rule </a:t>
                </a:r>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𝑟</m:t>
                        </m:r>
                      </m:sup>
                    </m:sSup>
                  </m:oMath>
                </a14:m>
                <a:r>
                  <a:rPr lang="en-BE" sz="1800" dirty="0" smtClean="0"/>
                  <a:t> exists that is redundant to </a:t>
                </a:r>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1</m:t>
                        </m:r>
                      </m:sup>
                    </m:sSup>
                  </m:oMath>
                </a14:m>
                <a:r>
                  <a:rPr lang="en-BE" sz="1800" dirty="0" smtClean="0"/>
                  <a:t> and in which attribute </a:t>
                </a:r>
                <a14:m>
                  <m:oMath xmlns:m="http://schemas.openxmlformats.org/officeDocument/2006/math">
                    <m:r>
                      <a:rPr lang="en-BE" sz="1800" b="0" i="1" smtClean="0">
                        <a:latin typeface="Cambria Math" panose="02040503050406030204" pitchFamily="18" charset="0"/>
                      </a:rPr>
                      <m:t>𝐷</m:t>
                    </m:r>
                  </m:oMath>
                </a14:m>
                <a:r>
                  <a:rPr lang="en-BE" sz="1800" dirty="0" smtClean="0"/>
                  <a:t> does not enter. Explain. </a:t>
                </a:r>
              </a:p>
              <a:p>
                <a:pPr marL="342900" indent="-342900" algn="just">
                  <a:buFont typeface="+mj-lt"/>
                  <a:buAutoNum type="arabicPeriod"/>
                </a:pPr>
                <a:r>
                  <a:rPr lang="en-BE" sz="1800" dirty="0" smtClean="0"/>
                  <a:t>Suppose that the order of attributes used during execution of the FCF algorithm is the following: </a:t>
                </a:r>
                <a14:m>
                  <m:oMath xmlns:m="http://schemas.openxmlformats.org/officeDocument/2006/math">
                    <m:r>
                      <a:rPr lang="en-BE" sz="1800" b="0" i="1" smtClean="0">
                        <a:latin typeface="Cambria Math" panose="02040503050406030204" pitchFamily="18" charset="0"/>
                      </a:rPr>
                      <m:t>1=</m:t>
                    </m:r>
                    <m:r>
                      <a:rPr lang="en-BE" sz="1800" b="0" i="1" smtClean="0">
                        <a:latin typeface="Cambria Math" panose="02040503050406030204" pitchFamily="18" charset="0"/>
                      </a:rPr>
                      <m:t>𝐴</m:t>
                    </m:r>
                  </m:oMath>
                </a14:m>
                <a:r>
                  <a:rPr lang="en-BE" sz="1800" dirty="0" smtClean="0"/>
                  <a:t>, </a:t>
                </a:r>
                <a14:m>
                  <m:oMath xmlns:m="http://schemas.openxmlformats.org/officeDocument/2006/math">
                    <m:r>
                      <a:rPr lang="en-BE" sz="1800" b="0" i="1" smtClean="0">
                        <a:latin typeface="Cambria Math" panose="02040503050406030204" pitchFamily="18" charset="0"/>
                      </a:rPr>
                      <m:t>2=</m:t>
                    </m:r>
                    <m:r>
                      <a:rPr lang="en-BE" sz="1800" b="0" i="1" smtClean="0">
                        <a:latin typeface="Cambria Math" panose="02040503050406030204" pitchFamily="18" charset="0"/>
                      </a:rPr>
                      <m:t>𝐵</m:t>
                    </m:r>
                  </m:oMath>
                </a14:m>
                <a:r>
                  <a:rPr lang="en-BE" sz="1800" dirty="0" smtClean="0"/>
                  <a:t>, </a:t>
                </a:r>
                <a14:m>
                  <m:oMath xmlns:m="http://schemas.openxmlformats.org/officeDocument/2006/math">
                    <m:r>
                      <a:rPr lang="en-BE" sz="1800" b="0" i="1" smtClean="0">
                        <a:latin typeface="Cambria Math" panose="02040503050406030204" pitchFamily="18" charset="0"/>
                      </a:rPr>
                      <m:t>3=</m:t>
                    </m:r>
                    <m:r>
                      <a:rPr lang="en-BE" sz="1800" b="0" i="1" smtClean="0">
                        <a:latin typeface="Cambria Math" panose="02040503050406030204" pitchFamily="18" charset="0"/>
                      </a:rPr>
                      <m:t>𝐶</m:t>
                    </m:r>
                  </m:oMath>
                </a14:m>
                <a:r>
                  <a:rPr lang="en-BE" sz="1800" dirty="0" smtClean="0"/>
                  <a:t>, </a:t>
                </a:r>
                <a14:m>
                  <m:oMath xmlns:m="http://schemas.openxmlformats.org/officeDocument/2006/math">
                    <m:r>
                      <a:rPr lang="en-BE" sz="1800" b="0" i="1" smtClean="0">
                        <a:latin typeface="Cambria Math" panose="02040503050406030204" pitchFamily="18" charset="0"/>
                      </a:rPr>
                      <m:t>4=</m:t>
                    </m:r>
                    <m:r>
                      <a:rPr lang="en-BE" sz="1800" b="0" i="1" smtClean="0">
                        <a:latin typeface="Cambria Math" panose="02040503050406030204" pitchFamily="18" charset="0"/>
                      </a:rPr>
                      <m:t>𝐷</m:t>
                    </m:r>
                  </m:oMath>
                </a14:m>
                <a:r>
                  <a:rPr lang="en-BE" sz="1800" dirty="0" smtClean="0"/>
                  <a:t>, </a:t>
                </a:r>
                <a14:m>
                  <m:oMath xmlns:m="http://schemas.openxmlformats.org/officeDocument/2006/math">
                    <m:r>
                      <a:rPr lang="en-BE" sz="1800" b="0" i="1" smtClean="0">
                        <a:latin typeface="Cambria Math" panose="02040503050406030204" pitchFamily="18" charset="0"/>
                      </a:rPr>
                      <m:t>5=</m:t>
                    </m:r>
                    <m:r>
                      <a:rPr lang="en-BE" sz="1800" b="0" i="1" smtClean="0">
                        <a:latin typeface="Cambria Math" panose="02040503050406030204" pitchFamily="18" charset="0"/>
                      </a:rPr>
                      <m:t>𝐸</m:t>
                    </m:r>
                  </m:oMath>
                </a14:m>
                <a:r>
                  <a:rPr lang="en-BE" sz="1800" dirty="0" smtClean="0"/>
                  <a:t>.</a:t>
                </a:r>
              </a:p>
              <a:p>
                <a:pPr lvl="1" algn="just"/>
                <a:r>
                  <a:rPr lang="en-BE" sz="1400" dirty="0" smtClean="0"/>
                  <a:t>Start by executing FCF in node (1). Which rules will be selected as potential contributors in this node? Which essentially new rules are generated in this node? Are there any rules, generated in the root node or node (1) that, after visiting this node, became (are) redundant? Explain your answers.</a:t>
                </a:r>
              </a:p>
              <a:p>
                <a:pPr lvl="1" algn="just"/>
                <a:r>
                  <a:rPr lang="en-BE" sz="1400" dirty="0" smtClean="0"/>
                  <a:t>Provide an answer to the same questions for node (12).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696"/>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6</a:t>
            </a:fld>
            <a:endParaRPr lang="fr-BE"/>
          </a:p>
        </p:txBody>
      </p:sp>
    </p:spTree>
    <p:extLst>
      <p:ext uri="{BB962C8B-B14F-4D97-AF65-F5344CB8AC3E}">
        <p14:creationId xmlns:p14="http://schemas.microsoft.com/office/powerpoint/2010/main" val="307890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2</a:t>
            </a:r>
            <a:endParaRPr lang="fr-BE" sz="3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07695"/>
                <a:ext cx="7886700" cy="4769268"/>
              </a:xfrm>
            </p:spPr>
            <p:txBody>
              <a:bodyPr>
                <a:normAutofit/>
              </a:bodyPr>
              <a:lstStyle/>
              <a:p>
                <a:pPr marL="0" indent="0" algn="just">
                  <a:buNone/>
                </a:pPr>
                <a:r>
                  <a:rPr lang="en-BE" sz="1800" dirty="0" smtClean="0"/>
                  <a:t>Provide an answer to the following questions.</a:t>
                </a:r>
              </a:p>
              <a:p>
                <a:pPr marL="0" indent="0" algn="just">
                  <a:buNone/>
                </a:pPr>
                <a:endParaRPr lang="en-BE" sz="1800" dirty="0" smtClean="0"/>
              </a:p>
              <a:p>
                <a:pPr marL="342900" indent="-342900" algn="just">
                  <a:buFont typeface="+mj-lt"/>
                  <a:buAutoNum type="arabicPeriod" startAt="3"/>
                </a:pPr>
                <a:r>
                  <a:rPr lang="en-BE" sz="1800" dirty="0" smtClean="0"/>
                  <a:t>Consider a tuple with values </a:t>
                </a:r>
                <a14:m>
                  <m:oMath xmlns:m="http://schemas.openxmlformats.org/officeDocument/2006/math">
                    <m:r>
                      <a:rPr lang="en-BE" sz="1800" b="0" i="1" smtClean="0">
                        <a:latin typeface="Cambria Math" panose="02040503050406030204" pitchFamily="18" charset="0"/>
                      </a:rPr>
                      <m:t>𝐴</m:t>
                    </m:r>
                    <m:r>
                      <a:rPr lang="en-BE" sz="1800" b="0" i="1" smtClean="0">
                        <a:latin typeface="Cambria Math" panose="02040503050406030204" pitchFamily="18" charset="0"/>
                      </a:rPr>
                      <m:t>=2</m:t>
                    </m:r>
                  </m:oMath>
                </a14:m>
                <a:r>
                  <a:rPr lang="en-BE" sz="1800" dirty="0" smtClean="0"/>
                  <a:t>, </a:t>
                </a:r>
                <a14:m>
                  <m:oMath xmlns:m="http://schemas.openxmlformats.org/officeDocument/2006/math">
                    <m:r>
                      <a:rPr lang="en-BE" sz="1800" b="0" i="1" smtClean="0">
                        <a:latin typeface="Cambria Math" panose="02040503050406030204" pitchFamily="18" charset="0"/>
                      </a:rPr>
                      <m:t>𝐵</m:t>
                    </m:r>
                    <m:r>
                      <a:rPr lang="en-BE" sz="1800" b="0" i="1" smtClean="0">
                        <a:latin typeface="Cambria Math" panose="02040503050406030204" pitchFamily="18" charset="0"/>
                      </a:rPr>
                      <m:t>=1</m:t>
                    </m:r>
                  </m:oMath>
                </a14:m>
                <a:r>
                  <a:rPr lang="en-BE" sz="1800" dirty="0" smtClean="0"/>
                  <a:t>, </a:t>
                </a:r>
                <a14:m>
                  <m:oMath xmlns:m="http://schemas.openxmlformats.org/officeDocument/2006/math">
                    <m:r>
                      <a:rPr lang="en-BE" sz="1800" b="0" i="1" smtClean="0">
                        <a:latin typeface="Cambria Math" panose="02040503050406030204" pitchFamily="18" charset="0"/>
                      </a:rPr>
                      <m:t>𝐶</m:t>
                    </m:r>
                    <m:r>
                      <a:rPr lang="en-BE" sz="1800" b="0" i="1" smtClean="0">
                        <a:latin typeface="Cambria Math" panose="02040503050406030204" pitchFamily="18" charset="0"/>
                      </a:rPr>
                      <m:t>=3</m:t>
                    </m:r>
                  </m:oMath>
                </a14:m>
                <a:r>
                  <a:rPr lang="en-BE" sz="1800" dirty="0" smtClean="0"/>
                  <a:t>, </a:t>
                </a:r>
                <a14:m>
                  <m:oMath xmlns:m="http://schemas.openxmlformats.org/officeDocument/2006/math">
                    <m:r>
                      <a:rPr lang="en-BE" sz="1800" b="0" i="1" smtClean="0">
                        <a:latin typeface="Cambria Math" panose="02040503050406030204" pitchFamily="18" charset="0"/>
                      </a:rPr>
                      <m:t>𝐷</m:t>
                    </m:r>
                    <m:r>
                      <a:rPr lang="en-BE" sz="1800" b="0" i="1" smtClean="0">
                        <a:latin typeface="Cambria Math" panose="02040503050406030204" pitchFamily="18" charset="0"/>
                      </a:rPr>
                      <m:t>=1</m:t>
                    </m:r>
                  </m:oMath>
                </a14:m>
                <a:r>
                  <a:rPr lang="en-BE" sz="1800" dirty="0" smtClean="0"/>
                  <a:t> en </a:t>
                </a:r>
                <a14:m>
                  <m:oMath xmlns:m="http://schemas.openxmlformats.org/officeDocument/2006/math">
                    <m:r>
                      <a:rPr lang="en-BE" sz="1800" b="0" i="1" smtClean="0">
                        <a:latin typeface="Cambria Math" panose="02040503050406030204" pitchFamily="18" charset="0"/>
                      </a:rPr>
                      <m:t>𝐸</m:t>
                    </m:r>
                    <m:r>
                      <a:rPr lang="en-BE" sz="1800" b="0" i="1" smtClean="0">
                        <a:latin typeface="Cambria Math" panose="02040503050406030204" pitchFamily="18" charset="0"/>
                      </a:rPr>
                      <m:t>=1</m:t>
                    </m:r>
                  </m:oMath>
                </a14:m>
                <a:r>
                  <a:rPr lang="en-BE" sz="1800" dirty="0" smtClean="0"/>
                  <a:t>. Which rules from </a:t>
                </a:r>
                <a14:m>
                  <m:oMath xmlns:m="http://schemas.openxmlformats.org/officeDocument/2006/math">
                    <m:r>
                      <a:rPr lang="nl-BE" sz="1800" i="1">
                        <a:latin typeface="Cambria Math" panose="02040503050406030204" pitchFamily="18" charset="0"/>
                      </a:rPr>
                      <m:t>ℰ</m:t>
                    </m:r>
                  </m:oMath>
                </a14:m>
                <a:r>
                  <a:rPr lang="en-BE" sz="1800" dirty="0" smtClean="0"/>
                  <a:t> does this tuple fail? Give all minimal set covers of failing rules from </a:t>
                </a:r>
                <a14:m>
                  <m:oMath xmlns:m="http://schemas.openxmlformats.org/officeDocument/2006/math">
                    <m:r>
                      <a:rPr lang="nl-BE" sz="1800" i="1">
                        <a:latin typeface="Cambria Math" panose="02040503050406030204" pitchFamily="18" charset="0"/>
                      </a:rPr>
                      <m:t>ℰ</m:t>
                    </m:r>
                  </m:oMath>
                </a14:m>
                <a:r>
                  <a:rPr lang="en-BE" sz="1800" dirty="0" smtClean="0"/>
                  <a:t>. Explain, for each given minimal set cover, whether it is also a minimal solution to the error localization problem.</a:t>
                </a:r>
              </a:p>
              <a:p>
                <a:pPr marL="342900" indent="-342900" algn="just">
                  <a:buFont typeface="+mj-lt"/>
                  <a:buAutoNum type="arabicPeriod" startAt="3"/>
                </a:pPr>
                <a:r>
                  <a:rPr lang="en-BE" sz="1800" dirty="0" smtClean="0"/>
                  <a:t>Prove or disprove following statement: </a:t>
                </a:r>
                <a:r>
                  <a:rPr lang="en-BE" sz="1800" i="1" dirty="0" smtClean="0"/>
                  <a:t>“If a tuple </a:t>
                </a:r>
                <a14:m>
                  <m:oMath xmlns:m="http://schemas.openxmlformats.org/officeDocument/2006/math">
                    <m:r>
                      <a:rPr lang="en-BE" sz="1800" b="0" i="1" smtClean="0">
                        <a:latin typeface="Cambria Math" panose="02040503050406030204" pitchFamily="18" charset="0"/>
                      </a:rPr>
                      <m:t>𝑡</m:t>
                    </m:r>
                  </m:oMath>
                </a14:m>
                <a:r>
                  <a:rPr lang="en-BE" sz="1800" i="1" dirty="0" smtClean="0"/>
                  <a:t> fails an essentially new edit rule</a:t>
                </a:r>
                <a14:m>
                  <m:oMath xmlns:m="http://schemas.openxmlformats.org/officeDocument/2006/math">
                    <m:r>
                      <a:rPr lang="en-BE" sz="1800" b="0" i="1" smtClean="0">
                        <a:latin typeface="Cambria Math" panose="02040503050406030204" pitchFamily="18" charset="0"/>
                      </a:rPr>
                      <m:t> </m:t>
                    </m:r>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m:t>
                        </m:r>
                      </m:sup>
                    </m:sSup>
                  </m:oMath>
                </a14:m>
                <a:r>
                  <a:rPr lang="en-BE" sz="1800" i="1" dirty="0" smtClean="0"/>
                  <a:t>, it also fails at least 1 contributor of </a:t>
                </a:r>
                <a14:m>
                  <m:oMath xmlns:m="http://schemas.openxmlformats.org/officeDocument/2006/math">
                    <m:sSup>
                      <m:sSupPr>
                        <m:ctrlPr>
                          <a:rPr lang="en-BE" sz="1800" b="0" i="1" smtClean="0">
                            <a:latin typeface="Cambria Math" panose="02040503050406030204" pitchFamily="18" charset="0"/>
                          </a:rPr>
                        </m:ctrlPr>
                      </m:sSupPr>
                      <m:e>
                        <m:r>
                          <a:rPr lang="en-BE" sz="1800" b="0" i="1" smtClean="0">
                            <a:latin typeface="Cambria Math" panose="02040503050406030204" pitchFamily="18" charset="0"/>
                          </a:rPr>
                          <m:t>𝐸</m:t>
                        </m:r>
                      </m:e>
                      <m:sup>
                        <m:r>
                          <a:rPr lang="en-BE" sz="1800" b="0" i="1" smtClean="0">
                            <a:latin typeface="Cambria Math" panose="02040503050406030204" pitchFamily="18" charset="0"/>
                          </a:rPr>
                          <m:t>∗</m:t>
                        </m:r>
                      </m:sup>
                    </m:sSup>
                  </m:oMath>
                </a14:m>
                <a:r>
                  <a:rPr lang="en-BE" sz="1800" i="1" dirty="0" smtClean="0"/>
                  <a:t>, but it will never fail all contributors”</a:t>
                </a:r>
                <a:r>
                  <a:rPr lang="en-BE" sz="18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696"/>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7</a:t>
            </a:fld>
            <a:endParaRPr lang="fr-BE"/>
          </a:p>
        </p:txBody>
      </p:sp>
    </p:spTree>
    <p:extLst>
      <p:ext uri="{BB962C8B-B14F-4D97-AF65-F5344CB8AC3E}">
        <p14:creationId xmlns:p14="http://schemas.microsoft.com/office/powerpoint/2010/main" val="22094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3</a:t>
            </a:r>
            <a:endParaRPr lang="fr-BE" sz="3500" dirty="0"/>
          </a:p>
        </p:txBody>
      </p:sp>
      <p:sp>
        <p:nvSpPr>
          <p:cNvPr id="3" name="Content Placeholder 2"/>
          <p:cNvSpPr>
            <a:spLocks noGrp="1"/>
          </p:cNvSpPr>
          <p:nvPr>
            <p:ph idx="1"/>
          </p:nvPr>
        </p:nvSpPr>
        <p:spPr>
          <a:xfrm>
            <a:off x="628650" y="1407695"/>
            <a:ext cx="7886700" cy="4769268"/>
          </a:xfrm>
        </p:spPr>
        <p:txBody>
          <a:bodyPr>
            <a:normAutofit/>
          </a:bodyPr>
          <a:lstStyle/>
          <a:p>
            <a:pPr marL="0" indent="0">
              <a:buNone/>
            </a:pPr>
            <a:r>
              <a:rPr lang="en-BE" sz="1800" i="1" dirty="0" smtClean="0"/>
              <a:t>Exam advanced databases 2019-2020, first chance</a:t>
            </a:r>
          </a:p>
          <a:p>
            <a:pPr marL="0" indent="0">
              <a:buNone/>
            </a:pPr>
            <a:r>
              <a:rPr lang="en-BE" sz="1800" dirty="0" smtClean="0"/>
              <a:t>Consider a relational schema consisting of the following attributes and values</a:t>
            </a:r>
            <a:endParaRPr lang="en-BE" sz="1800" dirty="0"/>
          </a:p>
        </p:txBody>
      </p:sp>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8</a:t>
            </a:fld>
            <a:endParaRPr lang="fr-BE"/>
          </a:p>
        </p:txBody>
      </p:sp>
      <p:graphicFrame>
        <p:nvGraphicFramePr>
          <p:cNvPr id="6" name="Table 5"/>
          <p:cNvGraphicFramePr>
            <a:graphicFrameLocks noGrp="1"/>
          </p:cNvGraphicFramePr>
          <p:nvPr>
            <p:extLst>
              <p:ext uri="{D42A27DB-BD31-4B8C-83A1-F6EECF244321}">
                <p14:modId xmlns:p14="http://schemas.microsoft.com/office/powerpoint/2010/main" val="2819615340"/>
              </p:ext>
            </p:extLst>
          </p:nvPr>
        </p:nvGraphicFramePr>
        <p:xfrm>
          <a:off x="570644" y="2149846"/>
          <a:ext cx="8002712" cy="4302760"/>
        </p:xfrm>
        <a:graphic>
          <a:graphicData uri="http://schemas.openxmlformats.org/drawingml/2006/table">
            <a:tbl>
              <a:tblPr firstRow="1" bandRow="1">
                <a:tableStyleId>{0505E3EF-67EA-436B-97B2-0124C06EBD24}</a:tableStyleId>
              </a:tblPr>
              <a:tblGrid>
                <a:gridCol w="1916240">
                  <a:extLst>
                    <a:ext uri="{9D8B030D-6E8A-4147-A177-3AD203B41FA5}">
                      <a16:colId xmlns:a16="http://schemas.microsoft.com/office/drawing/2014/main" val="3719527433"/>
                    </a:ext>
                  </a:extLst>
                </a:gridCol>
                <a:gridCol w="2024761">
                  <a:extLst>
                    <a:ext uri="{9D8B030D-6E8A-4147-A177-3AD203B41FA5}">
                      <a16:colId xmlns:a16="http://schemas.microsoft.com/office/drawing/2014/main" val="1380880547"/>
                    </a:ext>
                  </a:extLst>
                </a:gridCol>
                <a:gridCol w="4061711">
                  <a:extLst>
                    <a:ext uri="{9D8B030D-6E8A-4147-A177-3AD203B41FA5}">
                      <a16:colId xmlns:a16="http://schemas.microsoft.com/office/drawing/2014/main" val="2305375305"/>
                    </a:ext>
                  </a:extLst>
                </a:gridCol>
              </a:tblGrid>
              <a:tr h="0">
                <a:tc>
                  <a:txBody>
                    <a:bodyPr/>
                    <a:lstStyle/>
                    <a:p>
                      <a:r>
                        <a:rPr lang="en-BE" dirty="0" smtClean="0"/>
                        <a:t>Attribute ID</a:t>
                      </a:r>
                      <a:endParaRPr lang="fr-BE" dirty="0"/>
                    </a:p>
                  </a:txBody>
                  <a:tcPr/>
                </a:tc>
                <a:tc>
                  <a:txBody>
                    <a:bodyPr/>
                    <a:lstStyle/>
                    <a:p>
                      <a:r>
                        <a:rPr lang="en-BE" dirty="0" smtClean="0"/>
                        <a:t>Attribute</a:t>
                      </a:r>
                      <a:r>
                        <a:rPr lang="en-BE" baseline="0" dirty="0" smtClean="0"/>
                        <a:t> name</a:t>
                      </a:r>
                      <a:endParaRPr lang="fr-BE" dirty="0"/>
                    </a:p>
                  </a:txBody>
                  <a:tcPr/>
                </a:tc>
                <a:tc>
                  <a:txBody>
                    <a:bodyPr/>
                    <a:lstStyle/>
                    <a:p>
                      <a:r>
                        <a:rPr lang="en-BE" dirty="0" smtClean="0"/>
                        <a:t>Values</a:t>
                      </a:r>
                      <a:endParaRPr lang="fr-BE" dirty="0"/>
                    </a:p>
                  </a:txBody>
                  <a:tcPr/>
                </a:tc>
                <a:extLst>
                  <a:ext uri="{0D108BD9-81ED-4DB2-BD59-A6C34878D82A}">
                    <a16:rowId xmlns:a16="http://schemas.microsoft.com/office/drawing/2014/main" val="1575167763"/>
                  </a:ext>
                </a:extLst>
              </a:tr>
              <a:tr h="0">
                <a:tc>
                  <a:txBody>
                    <a:bodyPr/>
                    <a:lstStyle/>
                    <a:p>
                      <a:r>
                        <a:rPr lang="en-BE" dirty="0" smtClean="0"/>
                        <a:t>1</a:t>
                      </a:r>
                      <a:endParaRPr lang="fr-BE" dirty="0"/>
                    </a:p>
                  </a:txBody>
                  <a:tcPr/>
                </a:tc>
                <a:tc>
                  <a:txBody>
                    <a:bodyPr/>
                    <a:lstStyle/>
                    <a:p>
                      <a:r>
                        <a:rPr lang="en-BE" dirty="0" smtClean="0"/>
                        <a:t>school attendance</a:t>
                      </a:r>
                      <a:endParaRPr lang="fr-BE" dirty="0"/>
                    </a:p>
                  </a:txBody>
                  <a:tcPr/>
                </a:tc>
                <a:tc>
                  <a:txBody>
                    <a:bodyPr/>
                    <a:lstStyle/>
                    <a:p>
                      <a:r>
                        <a:rPr lang="en-BE" dirty="0" smtClean="0"/>
                        <a:t>Not in school, In school</a:t>
                      </a:r>
                      <a:endParaRPr lang="fr-BE" dirty="0"/>
                    </a:p>
                  </a:txBody>
                  <a:tcPr/>
                </a:tc>
                <a:extLst>
                  <a:ext uri="{0D108BD9-81ED-4DB2-BD59-A6C34878D82A}">
                    <a16:rowId xmlns:a16="http://schemas.microsoft.com/office/drawing/2014/main" val="25478877"/>
                  </a:ext>
                </a:extLst>
              </a:tr>
              <a:tr h="370840">
                <a:tc>
                  <a:txBody>
                    <a:bodyPr/>
                    <a:lstStyle/>
                    <a:p>
                      <a:r>
                        <a:rPr lang="en-BE" dirty="0" smtClean="0"/>
                        <a:t>2</a:t>
                      </a:r>
                      <a:endParaRPr lang="fr-BE" dirty="0"/>
                    </a:p>
                  </a:txBody>
                  <a:tcPr/>
                </a:tc>
                <a:tc>
                  <a:txBody>
                    <a:bodyPr/>
                    <a:lstStyle/>
                    <a:p>
                      <a:r>
                        <a:rPr lang="en-BE" dirty="0" smtClean="0"/>
                        <a:t>education</a:t>
                      </a:r>
                      <a:endParaRPr lang="fr-BE" dirty="0"/>
                    </a:p>
                  </a:txBody>
                  <a:tcPr/>
                </a:tc>
                <a:tc>
                  <a:txBody>
                    <a:bodyPr/>
                    <a:lstStyle/>
                    <a:p>
                      <a:r>
                        <a:rPr lang="en-BE" dirty="0" smtClean="0"/>
                        <a:t>None, Preschool, Elementary, Middle school, High school</a:t>
                      </a:r>
                      <a:endParaRPr lang="fr-BE" dirty="0"/>
                    </a:p>
                  </a:txBody>
                  <a:tcPr/>
                </a:tc>
                <a:extLst>
                  <a:ext uri="{0D108BD9-81ED-4DB2-BD59-A6C34878D82A}">
                    <a16:rowId xmlns:a16="http://schemas.microsoft.com/office/drawing/2014/main" val="3529851495"/>
                  </a:ext>
                </a:extLst>
              </a:tr>
              <a:tr h="370840">
                <a:tc>
                  <a:txBody>
                    <a:bodyPr/>
                    <a:lstStyle/>
                    <a:p>
                      <a:r>
                        <a:rPr lang="en-BE" dirty="0" smtClean="0"/>
                        <a:t>3</a:t>
                      </a:r>
                      <a:endParaRPr lang="fr-BE" dirty="0"/>
                    </a:p>
                  </a:txBody>
                  <a:tcPr/>
                </a:tc>
                <a:tc>
                  <a:txBody>
                    <a:bodyPr/>
                    <a:lstStyle/>
                    <a:p>
                      <a:r>
                        <a:rPr lang="en-BE" dirty="0" smtClean="0"/>
                        <a:t>employment status</a:t>
                      </a:r>
                      <a:endParaRPr lang="fr-BE" dirty="0"/>
                    </a:p>
                  </a:txBody>
                  <a:tcPr/>
                </a:tc>
                <a:tc>
                  <a:txBody>
                    <a:bodyPr/>
                    <a:lstStyle/>
                    <a:p>
                      <a:r>
                        <a:rPr lang="fr-BE" dirty="0" smtClean="0"/>
                        <a:t>N</a:t>
                      </a:r>
                      <a:r>
                        <a:rPr lang="en-BE" dirty="0" smtClean="0"/>
                        <a:t>/A, Employed, Unemployed, Not in labor</a:t>
                      </a:r>
                      <a:r>
                        <a:rPr lang="en-BE" baseline="0" dirty="0" smtClean="0"/>
                        <a:t> force</a:t>
                      </a:r>
                      <a:endParaRPr lang="fr-BE" dirty="0"/>
                    </a:p>
                  </a:txBody>
                  <a:tcPr/>
                </a:tc>
                <a:extLst>
                  <a:ext uri="{0D108BD9-81ED-4DB2-BD59-A6C34878D82A}">
                    <a16:rowId xmlns:a16="http://schemas.microsoft.com/office/drawing/2014/main" val="3578603027"/>
                  </a:ext>
                </a:extLst>
              </a:tr>
              <a:tr h="370840">
                <a:tc>
                  <a:txBody>
                    <a:bodyPr/>
                    <a:lstStyle/>
                    <a:p>
                      <a:r>
                        <a:rPr lang="en-BE" dirty="0" smtClean="0"/>
                        <a:t>4</a:t>
                      </a:r>
                      <a:endParaRPr lang="fr-BE" dirty="0"/>
                    </a:p>
                  </a:txBody>
                  <a:tcPr/>
                </a:tc>
                <a:tc>
                  <a:txBody>
                    <a:bodyPr/>
                    <a:lstStyle/>
                    <a:p>
                      <a:r>
                        <a:rPr lang="en-BE" dirty="0" smtClean="0"/>
                        <a:t>class of worker</a:t>
                      </a:r>
                      <a:endParaRPr lang="fr-BE" dirty="0"/>
                    </a:p>
                  </a:txBody>
                  <a:tcPr/>
                </a:tc>
                <a:tc>
                  <a:txBody>
                    <a:bodyPr/>
                    <a:lstStyle/>
                    <a:p>
                      <a:r>
                        <a:rPr lang="en-BE" dirty="0" smtClean="0"/>
                        <a:t>N/A,</a:t>
                      </a:r>
                      <a:r>
                        <a:rPr lang="en-BE" baseline="0" dirty="0" smtClean="0"/>
                        <a:t> Self employed, Salary worker, New worker, Family worker, Unemployed</a:t>
                      </a:r>
                      <a:endParaRPr lang="fr-BE" dirty="0"/>
                    </a:p>
                  </a:txBody>
                  <a:tcPr/>
                </a:tc>
                <a:extLst>
                  <a:ext uri="{0D108BD9-81ED-4DB2-BD59-A6C34878D82A}">
                    <a16:rowId xmlns:a16="http://schemas.microsoft.com/office/drawing/2014/main" val="3994189685"/>
                  </a:ext>
                </a:extLst>
              </a:tr>
              <a:tr h="370840">
                <a:tc>
                  <a:txBody>
                    <a:bodyPr/>
                    <a:lstStyle/>
                    <a:p>
                      <a:r>
                        <a:rPr lang="en-BE" dirty="0" smtClean="0"/>
                        <a:t>5</a:t>
                      </a:r>
                      <a:endParaRPr lang="fr-BE" dirty="0"/>
                    </a:p>
                  </a:txBody>
                  <a:tcPr/>
                </a:tc>
                <a:tc>
                  <a:txBody>
                    <a:bodyPr/>
                    <a:lstStyle/>
                    <a:p>
                      <a:r>
                        <a:rPr lang="en-BE" dirty="0" smtClean="0"/>
                        <a:t>worked last year</a:t>
                      </a:r>
                      <a:endParaRPr lang="fr-BE" dirty="0"/>
                    </a:p>
                  </a:txBody>
                  <a:tcPr/>
                </a:tc>
                <a:tc>
                  <a:txBody>
                    <a:bodyPr/>
                    <a:lstStyle/>
                    <a:p>
                      <a:r>
                        <a:rPr lang="en-BE" dirty="0" smtClean="0"/>
                        <a:t>No, Yes</a:t>
                      </a:r>
                      <a:endParaRPr lang="fr-BE" dirty="0"/>
                    </a:p>
                  </a:txBody>
                  <a:tcPr/>
                </a:tc>
                <a:extLst>
                  <a:ext uri="{0D108BD9-81ED-4DB2-BD59-A6C34878D82A}">
                    <a16:rowId xmlns:a16="http://schemas.microsoft.com/office/drawing/2014/main" val="2330793072"/>
                  </a:ext>
                </a:extLst>
              </a:tr>
              <a:tr h="370840">
                <a:tc>
                  <a:txBody>
                    <a:bodyPr/>
                    <a:lstStyle/>
                    <a:p>
                      <a:r>
                        <a:rPr lang="en-BE" dirty="0" smtClean="0"/>
                        <a:t>6</a:t>
                      </a:r>
                      <a:endParaRPr lang="fr-BE" dirty="0"/>
                    </a:p>
                  </a:txBody>
                  <a:tcPr/>
                </a:tc>
                <a:tc>
                  <a:txBody>
                    <a:bodyPr/>
                    <a:lstStyle/>
                    <a:p>
                      <a:r>
                        <a:rPr lang="en-BE" dirty="0" smtClean="0"/>
                        <a:t>last worked</a:t>
                      </a:r>
                      <a:endParaRPr lang="fr-BE" dirty="0"/>
                    </a:p>
                  </a:txBody>
                  <a:tcPr/>
                </a:tc>
                <a:tc>
                  <a:txBody>
                    <a:bodyPr/>
                    <a:lstStyle/>
                    <a:p>
                      <a:r>
                        <a:rPr lang="en-BE" dirty="0" smtClean="0"/>
                        <a:t>N/A, Current year, Previous year, Longer ago, Never worked</a:t>
                      </a:r>
                      <a:endParaRPr lang="fr-BE" dirty="0"/>
                    </a:p>
                  </a:txBody>
                  <a:tcPr/>
                </a:tc>
                <a:extLst>
                  <a:ext uri="{0D108BD9-81ED-4DB2-BD59-A6C34878D82A}">
                    <a16:rowId xmlns:a16="http://schemas.microsoft.com/office/drawing/2014/main" val="2817084175"/>
                  </a:ext>
                </a:extLst>
              </a:tr>
              <a:tr h="370840">
                <a:tc>
                  <a:txBody>
                    <a:bodyPr/>
                    <a:lstStyle/>
                    <a:p>
                      <a:r>
                        <a:rPr lang="en-BE" dirty="0" smtClean="0"/>
                        <a:t>7</a:t>
                      </a:r>
                      <a:endParaRPr lang="fr-BE" dirty="0"/>
                    </a:p>
                  </a:txBody>
                  <a:tcPr/>
                </a:tc>
                <a:tc>
                  <a:txBody>
                    <a:bodyPr/>
                    <a:lstStyle/>
                    <a:p>
                      <a:r>
                        <a:rPr lang="en-BE" dirty="0" smtClean="0"/>
                        <a:t>transport to work</a:t>
                      </a:r>
                      <a:endParaRPr lang="fr-BE" dirty="0"/>
                    </a:p>
                  </a:txBody>
                  <a:tcPr/>
                </a:tc>
                <a:tc>
                  <a:txBody>
                    <a:bodyPr/>
                    <a:lstStyle/>
                    <a:p>
                      <a:r>
                        <a:rPr lang="en-BE" dirty="0" smtClean="0"/>
                        <a:t>N/A, Car, Mobile</a:t>
                      </a:r>
                      <a:r>
                        <a:rPr lang="en-BE" baseline="0" dirty="0" smtClean="0"/>
                        <a:t> transport, Bicycle, On foot, Other</a:t>
                      </a:r>
                      <a:endParaRPr lang="fr-BE" dirty="0"/>
                    </a:p>
                  </a:txBody>
                  <a:tcPr/>
                </a:tc>
                <a:extLst>
                  <a:ext uri="{0D108BD9-81ED-4DB2-BD59-A6C34878D82A}">
                    <a16:rowId xmlns:a16="http://schemas.microsoft.com/office/drawing/2014/main" val="722064636"/>
                  </a:ext>
                </a:extLst>
              </a:tr>
            </a:tbl>
          </a:graphicData>
        </a:graphic>
      </p:graphicFrame>
    </p:spTree>
    <p:extLst>
      <p:ext uri="{BB962C8B-B14F-4D97-AF65-F5344CB8AC3E}">
        <p14:creationId xmlns:p14="http://schemas.microsoft.com/office/powerpoint/2010/main" val="170402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500" dirty="0" smtClean="0"/>
              <a:t>Exercise 3</a:t>
            </a:r>
            <a:endParaRPr lang="fr-BE" sz="3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407695"/>
                <a:ext cx="7886700" cy="4769268"/>
              </a:xfrm>
            </p:spPr>
            <p:txBody>
              <a:bodyPr>
                <a:normAutofit/>
              </a:bodyPr>
              <a:lstStyle/>
              <a:p>
                <a:pPr marL="0" indent="0">
                  <a:buNone/>
                </a:pPr>
                <a:r>
                  <a:rPr lang="en-BE" sz="1800" dirty="0" smtClean="0"/>
                  <a:t>Consider the following 9 edit rules. Generate, starting from these rules, a sufficient set by applying (1) FCF and (2) LEG.  Use, in each step of the algorithm, the algorithm to construct NNR rules (cfr. </a:t>
                </a:r>
                <a:r>
                  <a:rPr lang="en-BE" sz="1800" dirty="0"/>
                  <a:t>t</a:t>
                </a:r>
                <a:r>
                  <a:rPr lang="en-BE" sz="1800" dirty="0" smtClean="0"/>
                  <a:t>heory lecture).</a:t>
                </a:r>
              </a:p>
              <a:p>
                <a:r>
                  <a:rPr lang="en-BE" sz="1800" dirty="0" smtClean="0"/>
                  <a:t>Rule 1: </a:t>
                </a:r>
                <a14:m>
                  <m:oMath xmlns:m="http://schemas.openxmlformats.org/officeDocument/2006/math">
                    <m:r>
                      <a:rPr lang="en-US" sz="1800" i="1">
                        <a:latin typeface="Cambria Math" panose="02040503050406030204" pitchFamily="18" charset="0"/>
                      </a:rPr>
                      <m:t>𝑐𝑙𝑎𝑠𝑠</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𝑤𝑜𝑟𝑘𝑒𝑟</m:t>
                    </m:r>
                    <m:r>
                      <a:rPr lang="en-US" sz="1800" i="1">
                        <a:latin typeface="Cambria Math" panose="02040503050406030204" pitchFamily="18" charset="0"/>
                      </a:rPr>
                      <m:t>∈</m:t>
                    </m:r>
                    <m:d>
                      <m:dPr>
                        <m:begChr m:val="{"/>
                        <m:endChr m:val="}"/>
                        <m:ctrlPr>
                          <a:rPr lang="fr-BE" sz="1800" i="1">
                            <a:latin typeface="Cambria Math" panose="02040503050406030204" pitchFamily="18" charset="0"/>
                          </a:rPr>
                        </m:ctrlPr>
                      </m:dPr>
                      <m:e>
                        <m:r>
                          <a:rPr lang="en-US" sz="1800" i="1">
                            <a:latin typeface="Cambria Math" panose="02040503050406030204" pitchFamily="18" charset="0"/>
                          </a:rPr>
                          <m:t>𝑁</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 </m:t>
                        </m:r>
                        <m:r>
                          <a:rPr lang="en-US" sz="1800" i="1">
                            <a:latin typeface="Cambria Math" panose="02040503050406030204" pitchFamily="18" charset="0"/>
                          </a:rPr>
                          <m:t>𝑁𝑒𝑤</m:t>
                        </m:r>
                        <m:r>
                          <a:rPr lang="en-US" sz="1800" i="1">
                            <a:latin typeface="Cambria Math" panose="02040503050406030204" pitchFamily="18" charset="0"/>
                          </a:rPr>
                          <m:t> </m:t>
                        </m:r>
                        <m:r>
                          <a:rPr lang="en-US" sz="1800" i="1">
                            <a:latin typeface="Cambria Math" panose="02040503050406030204" pitchFamily="18" charset="0"/>
                          </a:rPr>
                          <m:t>𝑤𝑜𝑟𝑘𝑒𝑟</m:t>
                        </m:r>
                      </m:e>
                    </m:d>
                    <m:r>
                      <a:rPr lang="en-US" sz="1800" i="1">
                        <a:latin typeface="Cambria Math" panose="02040503050406030204" pitchFamily="18" charset="0"/>
                      </a:rPr>
                      <m:t>× </m:t>
                    </m:r>
                    <m:r>
                      <a:rPr lang="en-US" sz="1800" i="1">
                        <a:latin typeface="Cambria Math" panose="02040503050406030204" pitchFamily="18" charset="0"/>
                      </a:rPr>
                      <m:t>𝑤𝑜𝑟𝑘𝑒𝑑</m:t>
                    </m:r>
                    <m:r>
                      <a:rPr lang="en-US" sz="1800" i="1">
                        <a:latin typeface="Cambria Math" panose="02040503050406030204" pitchFamily="18" charset="0"/>
                      </a:rPr>
                      <m:t> </m:t>
                    </m:r>
                    <m:r>
                      <a:rPr lang="en-US" sz="1800" i="1">
                        <a:latin typeface="Cambria Math" panose="02040503050406030204" pitchFamily="18" charset="0"/>
                      </a:rPr>
                      <m:t>𝑙𝑎𝑠𝑡</m:t>
                    </m:r>
                    <m:r>
                      <a:rPr lang="en-US" sz="1800" i="1">
                        <a:latin typeface="Cambria Math" panose="02040503050406030204" pitchFamily="18" charset="0"/>
                      </a:rPr>
                      <m:t> </m:t>
                    </m:r>
                    <m:r>
                      <a:rPr lang="en-US" sz="1800" i="1">
                        <a:latin typeface="Cambria Math" panose="02040503050406030204" pitchFamily="18" charset="0"/>
                      </a:rPr>
                      <m:t>𝑦𝑒𝑎𝑟</m:t>
                    </m:r>
                    <m:r>
                      <a:rPr lang="en-US" sz="1800" i="1">
                        <a:latin typeface="Cambria Math" panose="02040503050406030204" pitchFamily="18" charset="0"/>
                      </a:rPr>
                      <m:t>∈{</m:t>
                    </m:r>
                    <m:r>
                      <a:rPr lang="en-US" sz="1800" i="1">
                        <a:latin typeface="Cambria Math" panose="02040503050406030204" pitchFamily="18" charset="0"/>
                      </a:rPr>
                      <m:t>𝑌𝑒𝑠</m:t>
                    </m:r>
                    <m:r>
                      <a:rPr lang="en-US" sz="1800" i="1">
                        <a:latin typeface="Cambria Math" panose="02040503050406030204" pitchFamily="18" charset="0"/>
                      </a:rPr>
                      <m:t>}</m:t>
                    </m:r>
                  </m:oMath>
                </a14:m>
                <a:endParaRPr lang="fr-BE" sz="1800" dirty="0"/>
              </a:p>
              <a:p>
                <a:r>
                  <a:rPr lang="en-BE" sz="1800" dirty="0" smtClean="0"/>
                  <a:t>Rule 2: </a:t>
                </a:r>
                <a14:m>
                  <m:oMath xmlns:m="http://schemas.openxmlformats.org/officeDocument/2006/math">
                    <m:r>
                      <a:rPr lang="en-US" sz="1800" i="1">
                        <a:latin typeface="Cambria Math" panose="02040503050406030204" pitchFamily="18" charset="0"/>
                      </a:rPr>
                      <m:t>𝑒𝑚𝑝𝑙𝑜𝑦𝑚𝑒𝑛𝑡</m:t>
                    </m:r>
                    <m:r>
                      <a:rPr lang="en-US" sz="1800" i="1">
                        <a:latin typeface="Cambria Math" panose="02040503050406030204" pitchFamily="18" charset="0"/>
                      </a:rPr>
                      <m:t> </m:t>
                    </m:r>
                    <m:r>
                      <a:rPr lang="en-US" sz="1800" i="1">
                        <a:latin typeface="Cambria Math" panose="02040503050406030204" pitchFamily="18" charset="0"/>
                      </a:rPr>
                      <m:t>𝑠𝑡𝑎𝑡𝑢𝑠</m:t>
                    </m:r>
                    <m:r>
                      <a:rPr lang="en-US" sz="1800" i="1">
                        <a:latin typeface="Cambria Math" panose="02040503050406030204" pitchFamily="18" charset="0"/>
                      </a:rPr>
                      <m:t>∈</m:t>
                    </m:r>
                    <m:d>
                      <m:dPr>
                        <m:begChr m:val="{"/>
                        <m:endChr m:val="}"/>
                        <m:ctrlPr>
                          <a:rPr lang="fr-BE" sz="1800" i="1">
                            <a:latin typeface="Cambria Math" panose="02040503050406030204" pitchFamily="18" charset="0"/>
                          </a:rPr>
                        </m:ctrlPr>
                      </m:dPr>
                      <m:e>
                        <m:r>
                          <a:rPr lang="en-US" sz="1800" i="1">
                            <a:latin typeface="Cambria Math" panose="02040503050406030204" pitchFamily="18" charset="0"/>
                          </a:rPr>
                          <m:t>𝑈𝑛𝑒𝑚𝑝𝑙𝑜𝑦𝑒𝑑</m:t>
                        </m:r>
                        <m:r>
                          <a:rPr lang="en-US" sz="1800" i="1">
                            <a:latin typeface="Cambria Math" panose="02040503050406030204" pitchFamily="18" charset="0"/>
                          </a:rPr>
                          <m:t>, </m:t>
                        </m:r>
                        <m:r>
                          <a:rPr lang="en-US" sz="1800" i="1">
                            <a:latin typeface="Cambria Math" panose="02040503050406030204" pitchFamily="18" charset="0"/>
                          </a:rPr>
                          <m:t>𝑁𝑜𝑡</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𝑙𝑎𝑏𝑜𝑟</m:t>
                        </m:r>
                        <m:r>
                          <a:rPr lang="en-US" sz="1800" i="1">
                            <a:latin typeface="Cambria Math" panose="02040503050406030204" pitchFamily="18" charset="0"/>
                          </a:rPr>
                          <m:t> </m:t>
                        </m:r>
                        <m:r>
                          <a:rPr lang="en-US" sz="1800" i="1">
                            <a:latin typeface="Cambria Math" panose="02040503050406030204" pitchFamily="18" charset="0"/>
                          </a:rPr>
                          <m:t>𝑓𝑜𝑟𝑐𝑒</m:t>
                        </m:r>
                      </m:e>
                    </m:d>
                    <m:r>
                      <a:rPr lang="en-US" sz="1800" i="1">
                        <a:latin typeface="Cambria Math" panose="02040503050406030204" pitchFamily="18" charset="0"/>
                      </a:rPr>
                      <m:t>× </m:t>
                    </m:r>
                    <m:r>
                      <a:rPr lang="en-US" sz="1800" i="1">
                        <a:latin typeface="Cambria Math" panose="02040503050406030204" pitchFamily="18" charset="0"/>
                      </a:rPr>
                      <m:t>𝑡𝑟𝑎𝑛𝑠𝑝𝑜𝑟𝑡</m:t>
                    </m:r>
                    <m:r>
                      <a:rPr lang="en-US" sz="1800" i="1">
                        <a:latin typeface="Cambria Math" panose="02040503050406030204" pitchFamily="18" charset="0"/>
                      </a:rPr>
                      <m:t> </m:t>
                    </m:r>
                    <m:r>
                      <a:rPr lang="en-US" sz="1800" i="1">
                        <a:latin typeface="Cambria Math" panose="02040503050406030204" pitchFamily="18" charset="0"/>
                      </a:rPr>
                      <m:t>𝑡𝑜</m:t>
                    </m:r>
                    <m:r>
                      <a:rPr lang="en-US" sz="1800" i="1">
                        <a:latin typeface="Cambria Math" panose="02040503050406030204" pitchFamily="18" charset="0"/>
                      </a:rPr>
                      <m:t> </m:t>
                    </m:r>
                    <m:r>
                      <a:rPr lang="en-US" sz="1800" i="1">
                        <a:latin typeface="Cambria Math" panose="02040503050406030204" pitchFamily="18" charset="0"/>
                      </a:rPr>
                      <m:t>𝑤𝑜𝑟𝑘</m:t>
                    </m:r>
                    <m:r>
                      <a:rPr lang="en-US" sz="1800" i="1">
                        <a:latin typeface="Cambria Math" panose="02040503050406030204" pitchFamily="18" charset="0"/>
                      </a:rPr>
                      <m:t>∈{</m:t>
                    </m:r>
                    <m:r>
                      <a:rPr lang="en-US" sz="1800" i="1">
                        <a:latin typeface="Cambria Math" panose="02040503050406030204" pitchFamily="18" charset="0"/>
                      </a:rPr>
                      <m:t>𝐶𝑎𝑟</m:t>
                    </m:r>
                    <m:r>
                      <a:rPr lang="en-US" sz="1800" i="1">
                        <a:latin typeface="Cambria Math" panose="02040503050406030204" pitchFamily="18" charset="0"/>
                      </a:rPr>
                      <m:t>, </m:t>
                    </m:r>
                    <m:r>
                      <a:rPr lang="en-US" sz="1800" i="1">
                        <a:latin typeface="Cambria Math" panose="02040503050406030204" pitchFamily="18" charset="0"/>
                      </a:rPr>
                      <m:t>𝑀𝑜𝑏𝑖𝑙𝑒</m:t>
                    </m:r>
                    <m:r>
                      <a:rPr lang="en-US" sz="1800" i="1">
                        <a:latin typeface="Cambria Math" panose="02040503050406030204" pitchFamily="18" charset="0"/>
                      </a:rPr>
                      <m:t> </m:t>
                    </m:r>
                    <m:r>
                      <a:rPr lang="en-US" sz="1800" i="1">
                        <a:latin typeface="Cambria Math" panose="02040503050406030204" pitchFamily="18" charset="0"/>
                      </a:rPr>
                      <m:t>𝑡𝑟𝑎𝑛𝑠𝑝𝑜𝑟𝑡</m:t>
                    </m:r>
                    <m:r>
                      <a:rPr lang="en-US" sz="1800" i="1">
                        <a:latin typeface="Cambria Math" panose="02040503050406030204" pitchFamily="18" charset="0"/>
                      </a:rPr>
                      <m:t>, </m:t>
                    </m:r>
                    <m:r>
                      <a:rPr lang="en-US" sz="1800" i="1">
                        <a:latin typeface="Cambria Math" panose="02040503050406030204" pitchFamily="18" charset="0"/>
                      </a:rPr>
                      <m:t>𝐵𝑖𝑐𝑦𝑐𝑙𝑒</m:t>
                    </m:r>
                    <m:r>
                      <a:rPr lang="en-US" sz="1800" i="1">
                        <a:latin typeface="Cambria Math" panose="02040503050406030204" pitchFamily="18" charset="0"/>
                      </a:rPr>
                      <m:t>,</m:t>
                    </m:r>
                    <m:r>
                      <a:rPr lang="en-US" sz="1800" i="1">
                        <a:latin typeface="Cambria Math" panose="02040503050406030204" pitchFamily="18" charset="0"/>
                      </a:rPr>
                      <m:t>𝑂𝑛</m:t>
                    </m:r>
                    <m:r>
                      <a:rPr lang="en-US" sz="1800" i="1">
                        <a:latin typeface="Cambria Math" panose="02040503050406030204" pitchFamily="18" charset="0"/>
                      </a:rPr>
                      <m:t> </m:t>
                    </m:r>
                    <m:r>
                      <a:rPr lang="en-US" sz="1800" i="1">
                        <a:latin typeface="Cambria Math" panose="02040503050406030204" pitchFamily="18" charset="0"/>
                      </a:rPr>
                      <m:t>𝑓𝑜𝑜𝑡</m:t>
                    </m:r>
                    <m:r>
                      <a:rPr lang="en-US" sz="1800" i="1">
                        <a:latin typeface="Cambria Math" panose="02040503050406030204" pitchFamily="18" charset="0"/>
                      </a:rPr>
                      <m:t>, </m:t>
                    </m:r>
                    <m:r>
                      <a:rPr lang="en-US" sz="1800" i="1">
                        <a:latin typeface="Cambria Math" panose="02040503050406030204" pitchFamily="18" charset="0"/>
                      </a:rPr>
                      <m:t>𝑂𝑡h𝑒𝑟</m:t>
                    </m:r>
                    <m:r>
                      <a:rPr lang="en-US" sz="1800" i="1">
                        <a:latin typeface="Cambria Math" panose="02040503050406030204" pitchFamily="18" charset="0"/>
                      </a:rPr>
                      <m:t>}</m:t>
                    </m:r>
                  </m:oMath>
                </a14:m>
                <a:endParaRPr lang="en-BE" sz="1800" dirty="0" smtClean="0"/>
              </a:p>
              <a:p>
                <a:r>
                  <a:rPr lang="en-BE" sz="1800" dirty="0" smtClean="0"/>
                  <a:t>Rule </a:t>
                </a:r>
                <a:r>
                  <a:rPr lang="en-BE" sz="1800" dirty="0" smtClean="0"/>
                  <a:t>3: </a:t>
                </a:r>
                <a14:m>
                  <m:oMath xmlns:m="http://schemas.openxmlformats.org/officeDocument/2006/math">
                    <m:r>
                      <a:rPr lang="en-US" sz="1800" i="1">
                        <a:latin typeface="Cambria Math" panose="02040503050406030204" pitchFamily="18" charset="0"/>
                        <a:ea typeface="Times New Roman" panose="02020603050405020304" pitchFamily="18" charset="0"/>
                        <a:cs typeface="Calibri" panose="020F0502020204030204" pitchFamily="34" charset="0"/>
                      </a:rPr>
                      <m:t>𝑤𝑜𝑟𝑘𝑒𝑑</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𝑙𝑎𝑠𝑡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𝑦𝑒𝑎𝑟</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𝑌𝑒𝑠</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𝑙𝑎𝑠𝑡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𝑁</m:t>
                        </m:r>
                        <m:r>
                          <a:rPr lang="en-BE"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𝐿𝑜𝑛𝑔𝑒𝑟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𝑎𝑔𝑜</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𝑁𝑒𝑣𝑒𝑟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𝑤𝑜𝑟𝑘𝑒𝑑</m:t>
                        </m:r>
                      </m:e>
                    </m:d>
                  </m:oMath>
                </a14:m>
                <a:endParaRPr lang="en-BE" sz="1800" dirty="0" smtClean="0"/>
              </a:p>
              <a:p>
                <a:r>
                  <a:rPr lang="en-BE" sz="1800" dirty="0" smtClean="0"/>
                  <a:t>Rule </a:t>
                </a:r>
                <a:r>
                  <a:rPr lang="en-BE" sz="1800" dirty="0" smtClean="0"/>
                  <a:t>4: </a:t>
                </a:r>
                <a14:m>
                  <m:oMath xmlns:m="http://schemas.openxmlformats.org/officeDocument/2006/math">
                    <m:r>
                      <a:rPr lang="en-US" sz="1800" i="1">
                        <a:latin typeface="Cambria Math" panose="02040503050406030204" pitchFamily="18" charset="0"/>
                        <a:ea typeface="Times New Roman" panose="02020603050405020304" pitchFamily="18" charset="0"/>
                        <a:cs typeface="Calibri" panose="020F0502020204030204" pitchFamily="34" charset="0"/>
                      </a:rPr>
                      <m:t>𝑒𝑚𝑝𝑙𝑜𝑦𝑚𝑒𝑛𝑡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𝑠𝑡𝑎𝑡𝑢𝑠</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𝑈𝑛𝑒𝑚𝑝𝑙𝑜𝑦𝑒𝑑</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𝑐𝑙𝑎𝑠𝑠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𝑜𝑓</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𝑁</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𝐴</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𝑆𝑒𝑙𝑓</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𝑒𝑚𝑝𝑙𝑜𝑦𝑒𝑑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𝑆𝑎𝑙𝑎𝑟𝑦</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𝑁𝑒𝑤</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𝐹𝑎𝑚𝑖𝑙𝑦</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𝑤𝑜𝑟𝑘𝑒𝑟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en-BE" sz="1800" dirty="0" smtClean="0"/>
              </a:p>
              <a:p>
                <a:pPr>
                  <a:spcAft>
                    <a:spcPts val="1200"/>
                  </a:spcAft>
                  <a:tabLst>
                    <a:tab pos="5715000" algn="r"/>
                  </a:tabLst>
                </a:pPr>
                <a:r>
                  <a:rPr lang="en-BE" sz="1800" dirty="0" smtClean="0"/>
                  <a:t>Rule </a:t>
                </a:r>
                <a:r>
                  <a:rPr lang="en-BE" sz="1800" dirty="0" smtClean="0"/>
                  <a:t>5: </a:t>
                </a:r>
                <a14:m>
                  <m:oMath xmlns:m="http://schemas.openxmlformats.org/officeDocument/2006/math">
                    <m:r>
                      <a:rPr lang="en-US" sz="1800" i="1">
                        <a:latin typeface="Cambria Math" panose="02040503050406030204" pitchFamily="18" charset="0"/>
                        <a:ea typeface="Times New Roman" panose="02020603050405020304" pitchFamily="18" charset="0"/>
                        <a:cs typeface="Calibri" panose="020F0502020204030204" pitchFamily="34" charset="0"/>
                      </a:rPr>
                      <m:t>𝑒𝑑𝑢𝑐𝑎𝑡𝑖𝑜𝑛</m:t>
                    </m:r>
                    <m:r>
                      <a:rPr lang="en-US" sz="1800" i="1">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fr-BE"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𝑃𝑟𝑒𝑠𝑐h𝑜𝑜𝑙</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𝐸𝑙𝑒𝑚𝑒𝑛𝑡𝑎𝑟𝑦</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𝑒𝑚𝑝𝑙𝑜𝑦𝑚𝑒𝑛𝑡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𝑠𝑡𝑎𝑡𝑢𝑠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𝐸𝑚𝑝𝑙𝑜𝑦𝑒𝑑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𝑈𝑛𝑒𝑚𝑝𝑙𝑜𝑦𝑒𝑑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𝑁𝑜𝑡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𝑖𝑛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𝑙𝑎𝑏𝑜𝑟</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𝑓𝑜𝑟𝑐𝑒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fr-BE" dirty="0">
                  <a:latin typeface="Times New Roman" panose="02020603050405020304" pitchFamily="18" charset="0"/>
                  <a:ea typeface="Times New Roman" panose="02020603050405020304" pitchFamily="18" charset="0"/>
                </a:endParaRPr>
              </a:p>
              <a:p>
                <a:endParaRPr lang="fr-BE" sz="1800" dirty="0" smtClean="0"/>
              </a:p>
              <a:p>
                <a:pPr marL="0" indent="0">
                  <a:buNone/>
                </a:pPr>
                <a:endParaRPr lang="en-B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407695"/>
                <a:ext cx="7886700" cy="4769268"/>
              </a:xfrm>
              <a:blipFill>
                <a:blip r:embed="rId2"/>
                <a:stretch>
                  <a:fillRect l="-618" t="-1279" r="-1005"/>
                </a:stretch>
              </a:blipFill>
            </p:spPr>
            <p:txBody>
              <a:bodyPr/>
              <a:lstStyle/>
              <a:p>
                <a:r>
                  <a:rPr lang="fr-BE">
                    <a:noFill/>
                  </a:rPr>
                  <a:t> </a:t>
                </a:r>
              </a:p>
            </p:txBody>
          </p:sp>
        </mc:Fallback>
      </mc:AlternateContent>
      <p:sp>
        <p:nvSpPr>
          <p:cNvPr id="4" name="Footer Placeholder 3"/>
          <p:cNvSpPr>
            <a:spLocks noGrp="1"/>
          </p:cNvSpPr>
          <p:nvPr>
            <p:ph type="ftr" sz="quarter" idx="11"/>
          </p:nvPr>
        </p:nvSpPr>
        <p:spPr/>
        <p:txBody>
          <a:bodyPr/>
          <a:lstStyle/>
          <a:p>
            <a:r>
              <a:rPr lang="fr-BE" smtClean="0"/>
              <a:t>Edit regels - additional exercises</a:t>
            </a:r>
            <a:endParaRPr lang="fr-BE"/>
          </a:p>
        </p:txBody>
      </p:sp>
      <p:sp>
        <p:nvSpPr>
          <p:cNvPr id="5" name="Slide Number Placeholder 4"/>
          <p:cNvSpPr>
            <a:spLocks noGrp="1"/>
          </p:cNvSpPr>
          <p:nvPr>
            <p:ph type="sldNum" sz="quarter" idx="12"/>
          </p:nvPr>
        </p:nvSpPr>
        <p:spPr/>
        <p:txBody>
          <a:bodyPr/>
          <a:lstStyle/>
          <a:p>
            <a:fld id="{27A35F16-78FE-409C-8D69-B526FEC53183}" type="slidenum">
              <a:rPr lang="fr-BE" smtClean="0"/>
              <a:t>9</a:t>
            </a:fld>
            <a:endParaRPr lang="fr-BE"/>
          </a:p>
        </p:txBody>
      </p:sp>
    </p:spTree>
    <p:extLst>
      <p:ext uri="{BB962C8B-B14F-4D97-AF65-F5344CB8AC3E}">
        <p14:creationId xmlns:p14="http://schemas.microsoft.com/office/powerpoint/2010/main" val="1840231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TotalTime>
  <Words>1342</Words>
  <Application>Microsoft Office PowerPoint</Application>
  <PresentationFormat>On-screen Show (4:3)</PresentationFormat>
  <Paragraphs>115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Advanced databases</vt:lpstr>
      <vt:lpstr>Exercise 1</vt:lpstr>
      <vt:lpstr>Exercise 1</vt:lpstr>
      <vt:lpstr>Exercise 1</vt:lpstr>
      <vt:lpstr>Exercise 2</vt:lpstr>
      <vt:lpstr>Exercise 2</vt:lpstr>
      <vt:lpstr>Exercise 2</vt:lpstr>
      <vt:lpstr>Exercise 3</vt:lpstr>
      <vt:lpstr>Exercise 3</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Geavanceerde databanken</dc:title>
  <dc:creator>Toon Boeckling</dc:creator>
  <cp:lastModifiedBy>tboeckli</cp:lastModifiedBy>
  <cp:revision>110</cp:revision>
  <dcterms:created xsi:type="dcterms:W3CDTF">2019-09-26T13:58:03Z</dcterms:created>
  <dcterms:modified xsi:type="dcterms:W3CDTF">2021-10-21T08:00:41Z</dcterms:modified>
</cp:coreProperties>
</file>