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6" r:id="rId2"/>
    <p:sldId id="257" r:id="rId3"/>
    <p:sldId id="279" r:id="rId4"/>
    <p:sldId id="258" r:id="rId5"/>
    <p:sldId id="260" r:id="rId6"/>
    <p:sldId id="261" r:id="rId7"/>
    <p:sldId id="259" r:id="rId8"/>
    <p:sldId id="262" r:id="rId9"/>
    <p:sldId id="263" r:id="rId10"/>
    <p:sldId id="264" r:id="rId11"/>
    <p:sldId id="280" r:id="rId12"/>
    <p:sldId id="265" r:id="rId13"/>
    <p:sldId id="266" r:id="rId14"/>
    <p:sldId id="268" r:id="rId15"/>
    <p:sldId id="269" r:id="rId16"/>
    <p:sldId id="270" r:id="rId17"/>
    <p:sldId id="271" r:id="rId18"/>
    <p:sldId id="283" r:id="rId19"/>
    <p:sldId id="281" r:id="rId20"/>
    <p:sldId id="273" r:id="rId21"/>
    <p:sldId id="274" r:id="rId22"/>
    <p:sldId id="275" r:id="rId23"/>
    <p:sldId id="276" r:id="rId24"/>
    <p:sldId id="282" r:id="rId25"/>
    <p:sldId id="277" r:id="rId26"/>
    <p:sldId id="278" r:id="rId2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88270" autoAdjust="0"/>
  </p:normalViewPr>
  <p:slideViewPr>
    <p:cSldViewPr snapToGrid="0">
      <p:cViewPr varScale="1">
        <p:scale>
          <a:sx n="77" d="100"/>
          <a:sy n="77" d="100"/>
        </p:scale>
        <p:origin x="150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2167D8-E714-4DB8-893A-3E8A0DCCA2E9}" type="datetimeFigureOut">
              <a:rPr lang="fr-BE" smtClean="0"/>
              <a:t>19-10-21</a:t>
            </a:fld>
            <a:endParaRPr lang="fr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3A5DA0-B64E-4053-8317-C3D751DD13EA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7812540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88912-256F-4717-8659-6E5D1E47BA6C}" type="datetime1">
              <a:rPr lang="fr-BE" smtClean="0"/>
              <a:t>19-10-21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Field Code Forest algorithm</a:t>
            </a:r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35F16-78FE-409C-8D69-B526FEC53183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345523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2E4F-9165-45D8-BE37-B917380E9A6B}" type="datetime1">
              <a:rPr lang="fr-BE" smtClean="0"/>
              <a:t>19-10-21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Field Code Forest algorithm</a:t>
            </a:r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35F16-78FE-409C-8D69-B526FEC53183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54714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BE82B-3B61-47CD-B0A5-7FEBC30699A4}" type="datetime1">
              <a:rPr lang="fr-BE" smtClean="0"/>
              <a:t>19-10-21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Field Code Forest algorithm</a:t>
            </a:r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35F16-78FE-409C-8D69-B526FEC53183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034467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97129-01DC-4BCD-8365-219BCAD56EA4}" type="datetime1">
              <a:rPr lang="fr-BE" smtClean="0"/>
              <a:t>19-10-21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Field Code Forest algorithm</a:t>
            </a:r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35F16-78FE-409C-8D69-B526FEC53183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995677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C036E-5E02-4511-9EA7-EE27DE31E049}" type="datetime1">
              <a:rPr lang="fr-BE" smtClean="0"/>
              <a:t>19-10-21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Field Code Forest algorithm</a:t>
            </a:r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35F16-78FE-409C-8D69-B526FEC53183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895559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FADBB-DD4F-4914-B6F2-6833FDBB63A7}" type="datetime1">
              <a:rPr lang="fr-BE" smtClean="0"/>
              <a:t>19-10-21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Field Code Forest algorithm</a:t>
            </a:r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35F16-78FE-409C-8D69-B526FEC53183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110405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A6B3E-1E53-4F10-9167-CA36FE32D18B}" type="datetime1">
              <a:rPr lang="fr-BE" smtClean="0"/>
              <a:t>19-10-21</a:t>
            </a:fld>
            <a:endParaRPr lang="fr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Field Code Forest algorithm</a:t>
            </a:r>
            <a:endParaRPr lang="fr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35F16-78FE-409C-8D69-B526FEC53183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582719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7138E-FD9E-4A13-A97C-2252FEEDBE73}" type="datetime1">
              <a:rPr lang="fr-BE" smtClean="0"/>
              <a:t>19-10-21</a:t>
            </a:fld>
            <a:endParaRPr lang="fr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Field Code Forest algorithm</a:t>
            </a:r>
            <a:endParaRPr lang="fr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35F16-78FE-409C-8D69-B526FEC53183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449573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EC374-9DE5-4A8E-9F80-FC17C3B78E46}" type="datetime1">
              <a:rPr lang="fr-BE" smtClean="0"/>
              <a:t>19-10-21</a:t>
            </a:fld>
            <a:endParaRPr lang="fr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Field Code Forest algorithm</a:t>
            </a:r>
            <a:endParaRPr lang="fr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35F16-78FE-409C-8D69-B526FEC53183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45510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1E5F-24BB-4410-83CE-22F808D3CD94}" type="datetime1">
              <a:rPr lang="fr-BE" smtClean="0"/>
              <a:t>19-10-21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Field Code Forest algorithm</a:t>
            </a:r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35F16-78FE-409C-8D69-B526FEC53183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263591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DA4F9-4235-4337-ACF4-1CA51DA4AC34}" type="datetime1">
              <a:rPr lang="fr-BE" smtClean="0"/>
              <a:t>19-10-21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Field Code Forest algorithm</a:t>
            </a:r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35F16-78FE-409C-8D69-B526FEC53183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56761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7267CF-1F13-4579-9133-9ACD4FA6A3DE}" type="datetime1">
              <a:rPr lang="fr-BE" smtClean="0"/>
              <a:t>19-10-21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BE" smtClean="0"/>
              <a:t>Field Code Forest algorithm</a:t>
            </a:r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A35F16-78FE-409C-8D69-B526FEC53183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478877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BE" sz="5000" dirty="0" smtClean="0"/>
              <a:t>Advanced databases</a:t>
            </a:r>
            <a:endParaRPr lang="fr-BE" sz="5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BE" dirty="0" smtClean="0"/>
              <a:t>Field Code Forest algorithm</a:t>
            </a:r>
            <a:endParaRPr lang="fr-B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 smtClean="0"/>
              <a:t>Field Code Forest </a:t>
            </a:r>
            <a:r>
              <a:rPr lang="fr-BE" dirty="0" err="1" smtClean="0"/>
              <a:t>algorit</a:t>
            </a:r>
            <a:r>
              <a:rPr lang="en-BE" dirty="0" smtClean="0"/>
              <a:t>hm</a:t>
            </a:r>
            <a:endParaRPr lang="fr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35F16-78FE-409C-8D69-B526FEC53183}" type="slidenum">
              <a:rPr lang="fr-BE" smtClean="0"/>
              <a:t>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837433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BE" sz="3500" dirty="0" smtClean="0"/>
              <a:t>Node 1</a:t>
            </a:r>
            <a:endParaRPr lang="fr-BE" sz="35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Field Code Forest algorithm</a:t>
            </a:r>
            <a:endParaRPr lang="fr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35F16-78FE-409C-8D69-B526FEC53183}" type="slidenum">
              <a:rPr lang="fr-BE" smtClean="0"/>
              <a:t>10</a:t>
            </a:fld>
            <a:endParaRPr lang="fr-B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4"/>
                <a:ext cx="4927871" cy="443801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BE" sz="2200" dirty="0" smtClean="0"/>
                  <a:t>Combine these rules to </a:t>
                </a:r>
                <a:r>
                  <a:rPr lang="en-BE" sz="2200" i="1" dirty="0" smtClean="0"/>
                  <a:t>essentially new edit rules </a:t>
                </a:r>
                <a:r>
                  <a:rPr lang="en-BE" sz="2200" dirty="0" smtClean="0"/>
                  <a:t>for generator </a:t>
                </a:r>
                <a:r>
                  <a:rPr lang="en-BE" sz="2200" i="1" dirty="0" smtClean="0"/>
                  <a:t>model</a:t>
                </a:r>
                <a:endParaRPr lang="en-BE" sz="2200" dirty="0" smtClean="0"/>
              </a:p>
              <a:p>
                <a:pPr marL="0" indent="0">
                  <a:buNone/>
                </a:pPr>
                <a:endParaRPr lang="en-BE" sz="2200" b="1" i="1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BE" sz="2200" b="1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BE" sz="2200" b="1" dirty="0" smtClean="0"/>
                  <a:t> </a:t>
                </a:r>
                <a:r>
                  <a:rPr lang="en-BE" sz="2200" dirty="0" smtClean="0"/>
                  <a:t>cfr. theory class</a:t>
                </a:r>
              </a:p>
            </p:txBody>
          </p:sp>
        </mc:Choice>
        <mc:Fallback xmlns="">
          <p:sp>
            <p:nvSpPr>
              <p:cNvPr id="7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4"/>
                <a:ext cx="4927871" cy="4438015"/>
              </a:xfrm>
              <a:blipFill>
                <a:blip r:embed="rId2"/>
                <a:stretch>
                  <a:fillRect l="-1607" t="-1648"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6521" y="407671"/>
            <a:ext cx="2927096" cy="1688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840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BE" sz="3500" dirty="0" smtClean="0"/>
              <a:t>Node 1</a:t>
            </a:r>
            <a:endParaRPr lang="fr-BE" sz="35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Field Code Forest algorithm</a:t>
            </a:r>
            <a:endParaRPr lang="fr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35F16-78FE-409C-8D69-B526FEC53183}" type="slidenum">
              <a:rPr lang="fr-BE" smtClean="0"/>
              <a:t>11</a:t>
            </a:fld>
            <a:endParaRPr lang="fr-BE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4896138" cy="443801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BE" sz="2200" dirty="0"/>
              <a:t>Combine these rules to </a:t>
            </a:r>
            <a:r>
              <a:rPr lang="en-BE" sz="2200" i="1" dirty="0"/>
              <a:t>essentially new edit rules </a:t>
            </a:r>
            <a:r>
              <a:rPr lang="en-BE" sz="2200" dirty="0"/>
              <a:t>for generator </a:t>
            </a:r>
            <a:r>
              <a:rPr lang="en-BE" sz="2200" i="1" dirty="0"/>
              <a:t>model</a:t>
            </a:r>
            <a:endParaRPr lang="en-BE" sz="2200" dirty="0"/>
          </a:p>
          <a:p>
            <a:r>
              <a:rPr lang="en-BE" sz="1800" dirty="0" smtClean="0"/>
              <a:t>1 &amp; 2</a:t>
            </a:r>
          </a:p>
          <a:p>
            <a:pPr lvl="1"/>
            <a:r>
              <a:rPr lang="fr-BE" sz="1400" dirty="0" smtClean="0"/>
              <a:t>R</a:t>
            </a:r>
            <a:r>
              <a:rPr lang="en-BE" sz="1400" dirty="0" smtClean="0"/>
              <a:t>ule 1: {P, X} x {1} x dom(parallel) x dom(crossover)</a:t>
            </a:r>
          </a:p>
          <a:p>
            <a:pPr lvl="1"/>
            <a:r>
              <a:rPr lang="fr-BE" sz="1400" dirty="0" smtClean="0"/>
              <a:t>R</a:t>
            </a:r>
            <a:r>
              <a:rPr lang="en-BE" sz="1400" dirty="0" smtClean="0"/>
              <a:t>ule 2: {S, X} x dom(arms) x {Yes} x dom(crossover)</a:t>
            </a:r>
          </a:p>
          <a:p>
            <a:pPr lvl="1"/>
            <a:r>
              <a:rPr lang="en-BE" sz="1400" dirty="0" smtClean="0">
                <a:solidFill>
                  <a:srgbClr val="00B050"/>
                </a:solidFill>
              </a:rPr>
              <a:t>EN: dom(model) x {1} x {Yes} x dom(crossover)</a:t>
            </a:r>
          </a:p>
          <a:p>
            <a:pPr lvl="1"/>
            <a:r>
              <a:rPr lang="en-BE" sz="1400" b="1" dirty="0" smtClean="0"/>
              <a:t>Be careful: you should not further investigate this combination because adding a contributor to this combination will lead to a redundant edit rule</a:t>
            </a:r>
          </a:p>
          <a:p>
            <a:r>
              <a:rPr lang="en-BE" sz="1800" dirty="0" smtClean="0"/>
              <a:t>1 &amp; 3</a:t>
            </a:r>
          </a:p>
          <a:p>
            <a:pPr lvl="1"/>
            <a:r>
              <a:rPr lang="en-BE" sz="1400" dirty="0" smtClean="0"/>
              <a:t>Rule 1: {P</a:t>
            </a:r>
            <a:r>
              <a:rPr lang="en-BE" sz="1400" dirty="0"/>
              <a:t>, X} x {1} x </a:t>
            </a:r>
            <a:r>
              <a:rPr lang="en-BE" sz="1400" dirty="0" smtClean="0"/>
              <a:t>dom(parallel) </a:t>
            </a:r>
            <a:r>
              <a:rPr lang="en-BE" sz="1400" dirty="0"/>
              <a:t>x dom(crossover)</a:t>
            </a:r>
          </a:p>
          <a:p>
            <a:pPr lvl="1"/>
            <a:r>
              <a:rPr lang="fr-BE" sz="1400" dirty="0" smtClean="0"/>
              <a:t>R</a:t>
            </a:r>
            <a:r>
              <a:rPr lang="en-BE" sz="1400" dirty="0" smtClean="0"/>
              <a:t>ule 3: {P} </a:t>
            </a:r>
            <a:r>
              <a:rPr lang="en-BE" sz="1400" dirty="0"/>
              <a:t>x </a:t>
            </a:r>
            <a:r>
              <a:rPr lang="en-BE" sz="1400" dirty="0" smtClean="0"/>
              <a:t>dom(arms) </a:t>
            </a:r>
            <a:r>
              <a:rPr lang="en-BE" sz="1400" dirty="0"/>
              <a:t>x </a:t>
            </a:r>
            <a:r>
              <a:rPr lang="en-BE" sz="1400" dirty="0" smtClean="0"/>
              <a:t>{No} </a:t>
            </a:r>
            <a:r>
              <a:rPr lang="en-BE" sz="1400" dirty="0"/>
              <a:t>x dom(crossover</a:t>
            </a:r>
            <a:r>
              <a:rPr lang="en-BE" sz="1400" dirty="0" smtClean="0"/>
              <a:t>)</a:t>
            </a:r>
          </a:p>
          <a:p>
            <a:pPr lvl="1"/>
            <a:r>
              <a:rPr lang="en-BE" sz="1400" dirty="0" smtClean="0">
                <a:solidFill>
                  <a:srgbClr val="FF0000"/>
                </a:solidFill>
              </a:rPr>
              <a:t>NEN: {P, X} x {1} x {No} x dom(crossover)</a:t>
            </a:r>
            <a:endParaRPr lang="en-BE" sz="1400" dirty="0">
              <a:solidFill>
                <a:srgbClr val="FF0000"/>
              </a:solidFill>
            </a:endParaRPr>
          </a:p>
          <a:p>
            <a:pPr lvl="1"/>
            <a:r>
              <a:rPr lang="en-BE" sz="1400" b="1" dirty="0" smtClean="0"/>
              <a:t>Check whether adding a new rule leads to an EN rule</a:t>
            </a:r>
          </a:p>
          <a:p>
            <a:r>
              <a:rPr lang="fr-BE" sz="1800" dirty="0" smtClean="0"/>
              <a:t>1</a:t>
            </a:r>
            <a:r>
              <a:rPr lang="en-BE" sz="1800" dirty="0" smtClean="0"/>
              <a:t> &amp; 4</a:t>
            </a:r>
          </a:p>
          <a:p>
            <a:pPr lvl="1"/>
            <a:r>
              <a:rPr lang="en-BE" sz="1400" dirty="0" smtClean="0"/>
              <a:t>Rule </a:t>
            </a:r>
            <a:r>
              <a:rPr lang="en-BE" sz="1400" dirty="0"/>
              <a:t>1: {P, X} x {1} x </a:t>
            </a:r>
            <a:r>
              <a:rPr lang="en-BE" sz="1400" dirty="0" smtClean="0"/>
              <a:t>dom(parallel) </a:t>
            </a:r>
            <a:r>
              <a:rPr lang="en-BE" sz="1400" dirty="0"/>
              <a:t>x dom(crossover)</a:t>
            </a:r>
          </a:p>
          <a:p>
            <a:pPr lvl="1"/>
            <a:r>
              <a:rPr lang="fr-BE" sz="1400" dirty="0" smtClean="0"/>
              <a:t>R</a:t>
            </a:r>
            <a:r>
              <a:rPr lang="en-BE" sz="1400" dirty="0" smtClean="0"/>
              <a:t>ule 4: {X} </a:t>
            </a:r>
            <a:r>
              <a:rPr lang="en-BE" sz="1400" dirty="0"/>
              <a:t>x dom(arms} x </a:t>
            </a:r>
            <a:r>
              <a:rPr lang="en-BE" sz="1400" dirty="0" smtClean="0"/>
              <a:t>dom(parallel) </a:t>
            </a:r>
            <a:r>
              <a:rPr lang="en-BE" sz="1400" dirty="0"/>
              <a:t>x </a:t>
            </a:r>
            <a:r>
              <a:rPr lang="en-BE" sz="1400" dirty="0" smtClean="0"/>
              <a:t>{No}</a:t>
            </a:r>
          </a:p>
          <a:p>
            <a:pPr lvl="1"/>
            <a:r>
              <a:rPr lang="en-BE" sz="1400" dirty="0">
                <a:solidFill>
                  <a:srgbClr val="FF0000"/>
                </a:solidFill>
              </a:rPr>
              <a:t>NEN: {P, X} x {1} x {No} x dom(crossover</a:t>
            </a:r>
            <a:r>
              <a:rPr lang="en-BE" sz="1400" dirty="0" smtClean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en-BE" sz="1400" b="1" dirty="0"/>
              <a:t>Check whether adding a new rule leads to an EN rule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6521" y="407671"/>
            <a:ext cx="2927096" cy="1688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318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BE" sz="3500" dirty="0" smtClean="0"/>
              <a:t>Node 1</a:t>
            </a:r>
            <a:endParaRPr lang="fr-BE" sz="35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Field Code Forest algorithm</a:t>
            </a:r>
            <a:endParaRPr lang="fr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35F16-78FE-409C-8D69-B526FEC53183}" type="slidenum">
              <a:rPr lang="fr-BE" smtClean="0"/>
              <a:t>12</a:t>
            </a:fld>
            <a:endParaRPr lang="fr-B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1" y="1825625"/>
                <a:ext cx="4778236" cy="4813714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BE" sz="2200" dirty="0"/>
                  <a:t>Combine these rules to </a:t>
                </a:r>
                <a:r>
                  <a:rPr lang="en-BE" sz="2200" i="1" dirty="0"/>
                  <a:t>essentially new edit rules </a:t>
                </a:r>
                <a:r>
                  <a:rPr lang="en-BE" sz="2200" dirty="0"/>
                  <a:t>for generator </a:t>
                </a:r>
                <a:r>
                  <a:rPr lang="en-BE" sz="2200" i="1" dirty="0"/>
                  <a:t>model</a:t>
                </a:r>
                <a:endParaRPr lang="en-BE" sz="2200" dirty="0"/>
              </a:p>
              <a:p>
                <a:r>
                  <a:rPr lang="en-BE" sz="1800" dirty="0" smtClean="0"/>
                  <a:t>1 &amp; 5</a:t>
                </a:r>
              </a:p>
              <a:p>
                <a:pPr lvl="1"/>
                <a:r>
                  <a:rPr lang="fr-BE" sz="1400" dirty="0" smtClean="0"/>
                  <a:t>R</a:t>
                </a:r>
                <a:r>
                  <a:rPr lang="en-BE" sz="1400" dirty="0" smtClean="0"/>
                  <a:t>ule 1: {P, X} x {1} x dom(parallel) x dom(crossover)</a:t>
                </a:r>
              </a:p>
              <a:p>
                <a:pPr lvl="1"/>
                <a:r>
                  <a:rPr lang="fr-BE" sz="1400" dirty="0" smtClean="0"/>
                  <a:t>R</a:t>
                </a:r>
                <a:r>
                  <a:rPr lang="en-BE" sz="1400" dirty="0" smtClean="0"/>
                  <a:t>ule 5: {S, P} x dom(arms) x dom(parallel) x {Yes}</a:t>
                </a:r>
              </a:p>
              <a:p>
                <a:pPr lvl="1"/>
                <a:r>
                  <a:rPr lang="en-BE" sz="1400" dirty="0" smtClean="0">
                    <a:solidFill>
                      <a:srgbClr val="00B050"/>
                    </a:solidFill>
                  </a:rPr>
                  <a:t>EN: dom(model) x {1} x dom(parallel) x {Yes}</a:t>
                </a:r>
              </a:p>
              <a:p>
                <a:pPr lvl="1"/>
                <a:r>
                  <a:rPr lang="en-BE" sz="1400" b="1" dirty="0"/>
                  <a:t>Be careful: you should not further investigate this combination because adding </a:t>
                </a:r>
                <a:r>
                  <a:rPr lang="en-BE" sz="1400" b="1" dirty="0" smtClean="0"/>
                  <a:t>an additional </a:t>
                </a:r>
                <a:r>
                  <a:rPr lang="en-BE" sz="1400" b="1" dirty="0"/>
                  <a:t>contributor to this combination will lead to a redundant edit rule</a:t>
                </a:r>
              </a:p>
              <a:p>
                <a:r>
                  <a:rPr lang="en-BE" sz="1800" dirty="0" smtClean="0"/>
                  <a:t>1 &amp; 6</a:t>
                </a:r>
              </a:p>
              <a:p>
                <a:pPr lvl="1"/>
                <a:r>
                  <a:rPr lang="en-BE" sz="1400" dirty="0" smtClean="0"/>
                  <a:t>Rule 1: {P</a:t>
                </a:r>
                <a:r>
                  <a:rPr lang="en-BE" sz="1400" dirty="0"/>
                  <a:t>, X} x {1} x </a:t>
                </a:r>
                <a:r>
                  <a:rPr lang="en-BE" sz="1400" dirty="0" smtClean="0"/>
                  <a:t>dom(parallel) </a:t>
                </a:r>
                <a:r>
                  <a:rPr lang="en-BE" sz="1400" dirty="0"/>
                  <a:t>x dom(crossover)</a:t>
                </a:r>
              </a:p>
              <a:p>
                <a:pPr lvl="1"/>
                <a:r>
                  <a:rPr lang="fr-BE" sz="1400" dirty="0" smtClean="0"/>
                  <a:t>R</a:t>
                </a:r>
                <a:r>
                  <a:rPr lang="en-BE" sz="1400" dirty="0" smtClean="0"/>
                  <a:t>ule 6: {S} x {2, 3} </a:t>
                </a:r>
                <a:r>
                  <a:rPr lang="en-BE" sz="1400" dirty="0"/>
                  <a:t>x </a:t>
                </a:r>
                <a:r>
                  <a:rPr lang="en-BE" sz="1400" dirty="0" smtClean="0"/>
                  <a:t>dom(parallel) x </a:t>
                </a:r>
                <a:r>
                  <a:rPr lang="en-BE" sz="1400" dirty="0"/>
                  <a:t>dom(crossover</a:t>
                </a:r>
                <a:r>
                  <a:rPr lang="en-BE" sz="1400" dirty="0" smtClean="0"/>
                  <a:t>)</a:t>
                </a:r>
              </a:p>
              <a:p>
                <a:pPr lvl="1"/>
                <a:r>
                  <a:rPr lang="en-BE" sz="1400" dirty="0" smtClean="0">
                    <a:solidFill>
                      <a:srgbClr val="FF0000"/>
                    </a:solidFill>
                  </a:rPr>
                  <a:t>Tautology: </a:t>
                </a:r>
                <a:r>
                  <a:rPr lang="en-BE" sz="1400" dirty="0" smtClean="0">
                    <a:solidFill>
                      <a:schemeClr val="tx1"/>
                    </a:solidFill>
                  </a:rPr>
                  <a:t>dom(model) x </a:t>
                </a:r>
                <a14:m>
                  <m:oMath xmlns:m="http://schemas.openxmlformats.org/officeDocument/2006/math">
                    <m:r>
                      <a:rPr lang="en-BE" sz="14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BE" sz="1400" dirty="0" smtClean="0">
                    <a:solidFill>
                      <a:schemeClr val="tx1"/>
                    </a:solidFill>
                  </a:rPr>
                  <a:t> x {No} x dom(crossover)</a:t>
                </a:r>
                <a:endParaRPr lang="en-BE" sz="1400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BE" sz="1400" b="1" dirty="0" smtClean="0"/>
                  <a:t>Be careful: you should not further intvestigate this combination becayse adding an additional contributor to this comvination will never lead to a non-empty set for attribute arms</a:t>
                </a:r>
                <a:endParaRPr lang="en-BE" sz="1400" b="1" dirty="0"/>
              </a:p>
              <a:p>
                <a:r>
                  <a:rPr lang="en-BE" sz="1800" dirty="0" smtClean="0"/>
                  <a:t>2 &amp; 3, 2 &amp; 4, 2 &amp; 5, 2 &amp; 6, 3 &amp; 4, 3 &amp; 5,...</a:t>
                </a:r>
              </a:p>
              <a:p>
                <a:r>
                  <a:rPr lang="en-BE" sz="1800" dirty="0" smtClean="0"/>
                  <a:t>After the 2-sets, investigate 3-sets, and so on...</a:t>
                </a:r>
              </a:p>
            </p:txBody>
          </p:sp>
        </mc:Choice>
        <mc:Fallback xmlns="">
          <p:sp>
            <p:nvSpPr>
              <p:cNvPr id="7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1" y="1825625"/>
                <a:ext cx="4778236" cy="4813714"/>
              </a:xfrm>
              <a:blipFill>
                <a:blip r:embed="rId2"/>
                <a:stretch>
                  <a:fillRect l="-1276" t="-1772" r="-893"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6521" y="407671"/>
            <a:ext cx="2927096" cy="1688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867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BE" sz="3500" dirty="0" smtClean="0"/>
              <a:t>Node 1</a:t>
            </a:r>
            <a:endParaRPr lang="fr-BE" sz="35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Field Code Forest algorithm</a:t>
            </a:r>
            <a:endParaRPr lang="fr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35F16-78FE-409C-8D69-B526FEC53183}" type="slidenum">
              <a:rPr lang="fr-BE" smtClean="0"/>
              <a:t>13</a:t>
            </a:fld>
            <a:endParaRPr lang="fr-BE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5508031"/>
              </p:ext>
            </p:extLst>
          </p:nvPr>
        </p:nvGraphicFramePr>
        <p:xfrm>
          <a:off x="530382" y="2474276"/>
          <a:ext cx="8083236" cy="21234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750126">
                  <a:extLst>
                    <a:ext uri="{9D8B030D-6E8A-4147-A177-3AD203B41FA5}">
                      <a16:colId xmlns:a16="http://schemas.microsoft.com/office/drawing/2014/main" val="3719527433"/>
                    </a:ext>
                  </a:extLst>
                </a:gridCol>
                <a:gridCol w="1389380">
                  <a:extLst>
                    <a:ext uri="{9D8B030D-6E8A-4147-A177-3AD203B41FA5}">
                      <a16:colId xmlns:a16="http://schemas.microsoft.com/office/drawing/2014/main" val="1380880547"/>
                    </a:ext>
                  </a:extLst>
                </a:gridCol>
                <a:gridCol w="1259205">
                  <a:extLst>
                    <a:ext uri="{9D8B030D-6E8A-4147-A177-3AD203B41FA5}">
                      <a16:colId xmlns:a16="http://schemas.microsoft.com/office/drawing/2014/main" val="402827280"/>
                    </a:ext>
                  </a:extLst>
                </a:gridCol>
                <a:gridCol w="1484694">
                  <a:extLst>
                    <a:ext uri="{9D8B030D-6E8A-4147-A177-3AD203B41FA5}">
                      <a16:colId xmlns:a16="http://schemas.microsoft.com/office/drawing/2014/main" val="2305375305"/>
                    </a:ext>
                  </a:extLst>
                </a:gridCol>
                <a:gridCol w="1684084">
                  <a:extLst>
                    <a:ext uri="{9D8B030D-6E8A-4147-A177-3AD203B41FA5}">
                      <a16:colId xmlns:a16="http://schemas.microsoft.com/office/drawing/2014/main" val="3627593226"/>
                    </a:ext>
                  </a:extLst>
                </a:gridCol>
                <a:gridCol w="1515747">
                  <a:extLst>
                    <a:ext uri="{9D8B030D-6E8A-4147-A177-3AD203B41FA5}">
                      <a16:colId xmlns:a16="http://schemas.microsoft.com/office/drawing/2014/main" val="2270182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fr-BE" dirty="0" smtClean="0"/>
                        <a:t>R</a:t>
                      </a:r>
                      <a:r>
                        <a:rPr lang="en-BE" dirty="0" smtClean="0"/>
                        <a:t>ule</a:t>
                      </a:r>
                      <a:endParaRPr lang="fr-B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BE" dirty="0" smtClean="0"/>
                        <a:t>model</a:t>
                      </a:r>
                      <a:endParaRPr lang="fr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BE" dirty="0" smtClean="0"/>
                        <a:t>arms</a:t>
                      </a:r>
                      <a:endParaRPr lang="fr-BE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BE" dirty="0" smtClean="0"/>
                        <a:t>parallel</a:t>
                      </a:r>
                      <a:endParaRPr lang="fr-BE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BE" dirty="0" smtClean="0"/>
                        <a:t>crossover</a:t>
                      </a:r>
                      <a:endParaRPr lang="fr-B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BE" dirty="0" smtClean="0"/>
                        <a:t>Contributing</a:t>
                      </a:r>
                      <a:r>
                        <a:rPr lang="en-BE" baseline="0" dirty="0" smtClean="0"/>
                        <a:t> set</a:t>
                      </a:r>
                      <a:endParaRPr lang="fr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5167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fr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BE" dirty="0" smtClean="0"/>
                        <a:t>dom(model)</a:t>
                      </a:r>
                      <a:endParaRPr lang="fr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BE" dirty="0" smtClean="0"/>
                        <a:t>1</a:t>
                      </a:r>
                      <a:endParaRPr lang="fr-BE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BE" dirty="0" smtClean="0"/>
                        <a:t>Yes</a:t>
                      </a:r>
                      <a:endParaRPr lang="fr-BE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BE" dirty="0" smtClean="0"/>
                        <a:t>dom(crossover)</a:t>
                      </a:r>
                      <a:endParaRPr lang="fr-B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BE" dirty="0" smtClean="0"/>
                        <a:t>1, 2</a:t>
                      </a:r>
                      <a:endParaRPr lang="fr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529851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fr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BE" dirty="0" smtClean="0"/>
                        <a:t>dom(model)</a:t>
                      </a:r>
                      <a:endParaRPr lang="fr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BE" dirty="0" smtClean="0"/>
                        <a:t>1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 smtClean="0"/>
                        <a:t>dom(parallel)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BE" dirty="0" smtClean="0"/>
                        <a:t>Yes</a:t>
                      </a:r>
                      <a:endParaRPr lang="fr-BE" dirty="0" smtClean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BE" dirty="0" smtClean="0"/>
                        <a:t>1, 5</a:t>
                      </a:r>
                      <a:endParaRPr lang="fr-BE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5786030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fr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BE" dirty="0" smtClean="0"/>
                        <a:t>dom(model)</a:t>
                      </a:r>
                      <a:endParaRPr lang="fr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BE" dirty="0" smtClean="0"/>
                        <a:t>dom(arms)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 smtClean="0"/>
                        <a:t>Yes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BE" dirty="0" smtClean="0"/>
                        <a:t>Yes</a:t>
                      </a:r>
                      <a:endParaRPr lang="fr-BE" dirty="0" smtClean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BE" dirty="0" smtClean="0"/>
                        <a:t>2, 5</a:t>
                      </a:r>
                      <a:endParaRPr lang="fr-BE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994189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fr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BE" dirty="0" smtClean="0"/>
                        <a:t>dom(model)</a:t>
                      </a:r>
                      <a:endParaRPr lang="fr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BE" dirty="0" smtClean="0"/>
                        <a:t>2, 3</a:t>
                      </a:r>
                      <a:endParaRPr lang="fr-BE" dirty="0" smtClean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BE" dirty="0" smtClean="0"/>
                        <a:t>No</a:t>
                      </a:r>
                      <a:endParaRPr lang="fr-BE" dirty="0" smtClean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BE" dirty="0" smtClean="0"/>
                        <a:t>No</a:t>
                      </a:r>
                      <a:endParaRPr lang="fr-B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BE" dirty="0" smtClean="0"/>
                        <a:t>3, 4, 6</a:t>
                      </a:r>
                      <a:endParaRPr lang="fr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9308252"/>
                  </a:ext>
                </a:extLst>
              </a:tr>
            </a:tbl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6521" y="407671"/>
            <a:ext cx="2927096" cy="1688821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4034790" cy="5137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BE" sz="2200" dirty="0" smtClean="0"/>
              <a:t>Essentially new rules</a:t>
            </a:r>
          </a:p>
        </p:txBody>
      </p:sp>
      <p:sp>
        <p:nvSpPr>
          <p:cNvPr id="10" name="Left Brace 9"/>
          <p:cNvSpPr/>
          <p:nvPr/>
        </p:nvSpPr>
        <p:spPr>
          <a:xfrm>
            <a:off x="355727" y="3111062"/>
            <a:ext cx="115613" cy="1486654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2" name="TextBox 11"/>
          <p:cNvSpPr txBox="1"/>
          <p:nvPr/>
        </p:nvSpPr>
        <p:spPr>
          <a:xfrm rot="16200000">
            <a:off x="-275117" y="3669723"/>
            <a:ext cx="835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dirty="0"/>
              <a:t>n</a:t>
            </a:r>
            <a:r>
              <a:rPr lang="en-BE" dirty="0" smtClean="0"/>
              <a:t>ode 1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9491169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BE" sz="3500" dirty="0" smtClean="0"/>
              <a:t>Node 1</a:t>
            </a:r>
            <a:endParaRPr lang="fr-BE" sz="35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Field Code Forest algorithm</a:t>
            </a:r>
            <a:endParaRPr lang="fr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35F16-78FE-409C-8D69-B526FEC53183}" type="slidenum">
              <a:rPr lang="fr-BE" smtClean="0"/>
              <a:t>14</a:t>
            </a:fld>
            <a:endParaRPr lang="fr-BE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203844"/>
              </p:ext>
            </p:extLst>
          </p:nvPr>
        </p:nvGraphicFramePr>
        <p:xfrm>
          <a:off x="530382" y="2474276"/>
          <a:ext cx="8083236" cy="21234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750126">
                  <a:extLst>
                    <a:ext uri="{9D8B030D-6E8A-4147-A177-3AD203B41FA5}">
                      <a16:colId xmlns:a16="http://schemas.microsoft.com/office/drawing/2014/main" val="3719527433"/>
                    </a:ext>
                  </a:extLst>
                </a:gridCol>
                <a:gridCol w="1389380">
                  <a:extLst>
                    <a:ext uri="{9D8B030D-6E8A-4147-A177-3AD203B41FA5}">
                      <a16:colId xmlns:a16="http://schemas.microsoft.com/office/drawing/2014/main" val="1380880547"/>
                    </a:ext>
                  </a:extLst>
                </a:gridCol>
                <a:gridCol w="1259205">
                  <a:extLst>
                    <a:ext uri="{9D8B030D-6E8A-4147-A177-3AD203B41FA5}">
                      <a16:colId xmlns:a16="http://schemas.microsoft.com/office/drawing/2014/main" val="402827280"/>
                    </a:ext>
                  </a:extLst>
                </a:gridCol>
                <a:gridCol w="1484694">
                  <a:extLst>
                    <a:ext uri="{9D8B030D-6E8A-4147-A177-3AD203B41FA5}">
                      <a16:colId xmlns:a16="http://schemas.microsoft.com/office/drawing/2014/main" val="2305375305"/>
                    </a:ext>
                  </a:extLst>
                </a:gridCol>
                <a:gridCol w="1684084">
                  <a:extLst>
                    <a:ext uri="{9D8B030D-6E8A-4147-A177-3AD203B41FA5}">
                      <a16:colId xmlns:a16="http://schemas.microsoft.com/office/drawing/2014/main" val="3627593226"/>
                    </a:ext>
                  </a:extLst>
                </a:gridCol>
                <a:gridCol w="1515747">
                  <a:extLst>
                    <a:ext uri="{9D8B030D-6E8A-4147-A177-3AD203B41FA5}">
                      <a16:colId xmlns:a16="http://schemas.microsoft.com/office/drawing/2014/main" val="2270182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fr-BE" dirty="0" smtClean="0"/>
                        <a:t>R</a:t>
                      </a:r>
                      <a:r>
                        <a:rPr lang="en-BE" dirty="0" smtClean="0"/>
                        <a:t>ule</a:t>
                      </a:r>
                      <a:endParaRPr lang="fr-B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BE" dirty="0" smtClean="0"/>
                        <a:t>model</a:t>
                      </a:r>
                      <a:endParaRPr lang="fr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BE" dirty="0" smtClean="0"/>
                        <a:t>arms</a:t>
                      </a:r>
                      <a:endParaRPr lang="fr-BE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BE" dirty="0" smtClean="0"/>
                        <a:t>parallel</a:t>
                      </a:r>
                      <a:endParaRPr lang="fr-BE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BE" dirty="0" smtClean="0"/>
                        <a:t>crossover</a:t>
                      </a:r>
                      <a:endParaRPr lang="fr-B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BE" dirty="0" smtClean="0"/>
                        <a:t>Contributing</a:t>
                      </a:r>
                      <a:r>
                        <a:rPr lang="en-BE" baseline="0" dirty="0" smtClean="0"/>
                        <a:t> set</a:t>
                      </a:r>
                      <a:endParaRPr lang="fr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5167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fr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BE" dirty="0" smtClean="0"/>
                        <a:t>dom(model)</a:t>
                      </a:r>
                      <a:endParaRPr lang="fr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BE" dirty="0" smtClean="0"/>
                        <a:t>1</a:t>
                      </a:r>
                      <a:endParaRPr lang="fr-BE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BE" dirty="0" smtClean="0"/>
                        <a:t>Yes</a:t>
                      </a:r>
                      <a:endParaRPr lang="fr-BE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BE" dirty="0" smtClean="0"/>
                        <a:t>dom(crossover)</a:t>
                      </a:r>
                      <a:endParaRPr lang="fr-B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BE" dirty="0" smtClean="0"/>
                        <a:t>1, 2</a:t>
                      </a:r>
                      <a:endParaRPr lang="fr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529851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fr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BE" dirty="0" smtClean="0"/>
                        <a:t>dom(model)</a:t>
                      </a:r>
                      <a:endParaRPr lang="fr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BE" dirty="0" smtClean="0"/>
                        <a:t>1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 smtClean="0"/>
                        <a:t>dom(parallel)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BE" dirty="0" smtClean="0"/>
                        <a:t>Yes</a:t>
                      </a:r>
                      <a:endParaRPr lang="fr-BE" dirty="0" smtClean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BE" dirty="0" smtClean="0"/>
                        <a:t>1, 5</a:t>
                      </a:r>
                      <a:endParaRPr lang="fr-BE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5786030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fr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BE" dirty="0" smtClean="0"/>
                        <a:t>dom(model)</a:t>
                      </a:r>
                      <a:endParaRPr lang="fr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BE" dirty="0" smtClean="0"/>
                        <a:t>dom(arms)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 smtClean="0"/>
                        <a:t>Yes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BE" dirty="0" smtClean="0"/>
                        <a:t>Yes</a:t>
                      </a:r>
                      <a:endParaRPr lang="fr-BE" dirty="0" smtClean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BE" dirty="0" smtClean="0"/>
                        <a:t>2, 5</a:t>
                      </a:r>
                      <a:endParaRPr lang="fr-BE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994189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fr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BE" dirty="0" smtClean="0"/>
                        <a:t>dom(model)</a:t>
                      </a:r>
                      <a:endParaRPr lang="fr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BE" dirty="0" smtClean="0"/>
                        <a:t>2, 3</a:t>
                      </a:r>
                      <a:endParaRPr lang="fr-B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BE" dirty="0" smtClean="0"/>
                        <a:t>No</a:t>
                      </a:r>
                      <a:endParaRPr lang="fr-B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 smtClean="0"/>
                        <a:t>No</a:t>
                      </a:r>
                      <a:endParaRPr lang="fr-B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BE" dirty="0" smtClean="0"/>
                        <a:t>3, 4, 6</a:t>
                      </a:r>
                      <a:endParaRPr lang="fr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430317880"/>
                  </a:ext>
                </a:extLst>
              </a:tr>
            </a:tbl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6521" y="407671"/>
            <a:ext cx="2927096" cy="1688821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604585" y="1621082"/>
            <a:ext cx="7854967" cy="16236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BE" sz="2200" dirty="0" smtClean="0"/>
              <a:t>Check redundancy new rules + </a:t>
            </a:r>
          </a:p>
          <a:p>
            <a:pPr marL="0" indent="0">
              <a:buNone/>
            </a:pPr>
            <a:r>
              <a:rPr lang="en-BE" sz="2200" dirty="0" smtClean="0"/>
              <a:t>substitute redundant rules by their dominating rules</a:t>
            </a:r>
          </a:p>
        </p:txBody>
      </p:sp>
      <p:sp>
        <p:nvSpPr>
          <p:cNvPr id="10" name="Left Brace 9"/>
          <p:cNvSpPr/>
          <p:nvPr/>
        </p:nvSpPr>
        <p:spPr>
          <a:xfrm>
            <a:off x="355727" y="3111062"/>
            <a:ext cx="115613" cy="1486654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2" name="TextBox 11"/>
          <p:cNvSpPr txBox="1"/>
          <p:nvPr/>
        </p:nvSpPr>
        <p:spPr>
          <a:xfrm rot="16200000">
            <a:off x="-275117" y="3669723"/>
            <a:ext cx="835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dirty="0"/>
              <a:t>n</a:t>
            </a:r>
            <a:r>
              <a:rPr lang="en-BE" dirty="0" smtClean="0"/>
              <a:t>ode 1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2815259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6521" y="407671"/>
            <a:ext cx="2927096" cy="168882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BE" sz="3500" dirty="0" smtClean="0"/>
              <a:t>Node 1</a:t>
            </a:r>
            <a:endParaRPr lang="fr-BE" sz="35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Field Code Forest algorithm</a:t>
            </a:r>
            <a:endParaRPr lang="fr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35F16-78FE-409C-8D69-B526FEC53183}" type="slidenum">
              <a:rPr lang="fr-BE" smtClean="0"/>
              <a:t>15</a:t>
            </a:fld>
            <a:endParaRPr lang="fr-BE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8649" y="1825625"/>
            <a:ext cx="7288129" cy="12860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BE" sz="2200" dirty="0" smtClean="0"/>
              <a:t>Check redundancy in all previous nodes + </a:t>
            </a:r>
            <a:endParaRPr lang="en-BE" sz="2200" dirty="0"/>
          </a:p>
          <a:p>
            <a:pPr marL="0" indent="0">
              <a:buNone/>
            </a:pPr>
            <a:r>
              <a:rPr lang="en-BE" sz="2200" dirty="0" smtClean="0"/>
              <a:t>substitute redundant rules by their dominating rule</a:t>
            </a:r>
            <a:endParaRPr lang="en-BE" sz="2200" dirty="0"/>
          </a:p>
          <a:p>
            <a:pPr marL="0" indent="0">
              <a:buNone/>
            </a:pPr>
            <a:endParaRPr lang="en-BE" sz="2500" b="1" dirty="0" smtClean="0"/>
          </a:p>
          <a:p>
            <a:pPr marL="0" indent="0">
              <a:buNone/>
            </a:pPr>
            <a:endParaRPr lang="en-BE" sz="2500" dirty="0" smtClean="0"/>
          </a:p>
          <a:p>
            <a:endParaRPr lang="en-BE" sz="2500" b="1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0214312"/>
              </p:ext>
            </p:extLst>
          </p:nvPr>
        </p:nvGraphicFramePr>
        <p:xfrm>
          <a:off x="1384441" y="2728120"/>
          <a:ext cx="6375117" cy="25908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938784">
                  <a:extLst>
                    <a:ext uri="{9D8B030D-6E8A-4147-A177-3AD203B41FA5}">
                      <a16:colId xmlns:a16="http://schemas.microsoft.com/office/drawing/2014/main" val="3719527433"/>
                    </a:ext>
                  </a:extLst>
                </a:gridCol>
                <a:gridCol w="873475">
                  <a:extLst>
                    <a:ext uri="{9D8B030D-6E8A-4147-A177-3AD203B41FA5}">
                      <a16:colId xmlns:a16="http://schemas.microsoft.com/office/drawing/2014/main" val="1380880547"/>
                    </a:ext>
                  </a:extLst>
                </a:gridCol>
                <a:gridCol w="1316685">
                  <a:extLst>
                    <a:ext uri="{9D8B030D-6E8A-4147-A177-3AD203B41FA5}">
                      <a16:colId xmlns:a16="http://schemas.microsoft.com/office/drawing/2014/main" val="402827280"/>
                    </a:ext>
                  </a:extLst>
                </a:gridCol>
                <a:gridCol w="1552467">
                  <a:extLst>
                    <a:ext uri="{9D8B030D-6E8A-4147-A177-3AD203B41FA5}">
                      <a16:colId xmlns:a16="http://schemas.microsoft.com/office/drawing/2014/main" val="2305375305"/>
                    </a:ext>
                  </a:extLst>
                </a:gridCol>
                <a:gridCol w="1693706">
                  <a:extLst>
                    <a:ext uri="{9D8B030D-6E8A-4147-A177-3AD203B41FA5}">
                      <a16:colId xmlns:a16="http://schemas.microsoft.com/office/drawing/2014/main" val="362759322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fr-BE" dirty="0" smtClean="0"/>
                        <a:t>R</a:t>
                      </a:r>
                      <a:r>
                        <a:rPr lang="en-BE" dirty="0" smtClean="0"/>
                        <a:t>ule</a:t>
                      </a:r>
                      <a:endParaRPr lang="fr-B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BE" dirty="0" smtClean="0"/>
                        <a:t>model</a:t>
                      </a:r>
                      <a:endParaRPr lang="fr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BE" dirty="0" smtClean="0"/>
                        <a:t>arms</a:t>
                      </a:r>
                      <a:endParaRPr lang="fr-BE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BE" dirty="0" smtClean="0"/>
                        <a:t>parallel</a:t>
                      </a:r>
                      <a:endParaRPr lang="fr-BE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BE" dirty="0" smtClean="0"/>
                        <a:t>crossover</a:t>
                      </a:r>
                      <a:endParaRPr lang="fr-BE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5167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fr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BE" dirty="0" smtClean="0"/>
                        <a:t>P, X</a:t>
                      </a:r>
                      <a:endParaRPr lang="fr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BE" dirty="0" smtClean="0"/>
                        <a:t>1</a:t>
                      </a:r>
                      <a:endParaRPr lang="fr-BE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BE" dirty="0" smtClean="0"/>
                        <a:t>dom(parallel)</a:t>
                      </a:r>
                      <a:endParaRPr lang="fr-BE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BE" dirty="0" smtClean="0"/>
                        <a:t>dom(crossover)</a:t>
                      </a:r>
                      <a:endParaRPr lang="fr-BE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529851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fr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BE" dirty="0" smtClean="0"/>
                        <a:t>S, X</a:t>
                      </a:r>
                      <a:endParaRPr lang="fr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BE" dirty="0" smtClean="0"/>
                        <a:t>dom(arms)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 smtClean="0"/>
                        <a:t>Yes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BE" dirty="0" smtClean="0"/>
                        <a:t>dom(crossover)</a:t>
                      </a:r>
                      <a:endParaRPr lang="fr-BE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86030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fr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BE" dirty="0" smtClean="0"/>
                        <a:t>P</a:t>
                      </a:r>
                      <a:endParaRPr lang="fr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BE" dirty="0" smtClean="0"/>
                        <a:t>dom(arms)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 smtClean="0"/>
                        <a:t>No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BE" dirty="0" smtClean="0"/>
                        <a:t>dom(crossover)</a:t>
                      </a:r>
                      <a:endParaRPr lang="fr-BE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4189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fr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BE" dirty="0" smtClean="0"/>
                        <a:t>X</a:t>
                      </a:r>
                      <a:endParaRPr lang="fr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BE" dirty="0" smtClean="0"/>
                        <a:t>dom(arms)</a:t>
                      </a:r>
                      <a:endParaRPr lang="fr-B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BE" dirty="0" smtClean="0"/>
                        <a:t>dom(parallel)</a:t>
                      </a:r>
                      <a:endParaRPr lang="fr-B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 smtClean="0"/>
                        <a:t>No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0317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fr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BE" dirty="0" smtClean="0"/>
                        <a:t>S, P</a:t>
                      </a:r>
                      <a:endParaRPr lang="fr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BE" dirty="0" smtClean="0"/>
                        <a:t>dom(arms)</a:t>
                      </a:r>
                      <a:endParaRPr lang="fr-B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BE" dirty="0" smtClean="0"/>
                        <a:t>dom(parallel)</a:t>
                      </a:r>
                      <a:endParaRPr lang="fr-B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 smtClean="0"/>
                        <a:t>Yes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9308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fr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BE" dirty="0" smtClean="0"/>
                        <a:t>S</a:t>
                      </a:r>
                      <a:endParaRPr lang="fr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BE" dirty="0" smtClean="0"/>
                        <a:t>2, 3</a:t>
                      </a:r>
                      <a:endParaRPr lang="fr-B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BE" dirty="0" smtClean="0"/>
                        <a:t>dom(parallel)</a:t>
                      </a:r>
                      <a:endParaRPr lang="fr-B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BE" dirty="0" smtClean="0"/>
                        <a:t>dom(crossover)</a:t>
                      </a:r>
                      <a:endParaRPr lang="fr-BE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5457957"/>
                  </a:ext>
                </a:extLst>
              </a:tr>
            </a:tbl>
          </a:graphicData>
        </a:graphic>
      </p:graphicFrame>
      <p:sp>
        <p:nvSpPr>
          <p:cNvPr id="10" name="Left Brace 9"/>
          <p:cNvSpPr/>
          <p:nvPr/>
        </p:nvSpPr>
        <p:spPr>
          <a:xfrm>
            <a:off x="851338" y="3079533"/>
            <a:ext cx="231228" cy="2237658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1" name="TextBox 10"/>
          <p:cNvSpPr txBox="1"/>
          <p:nvPr/>
        </p:nvSpPr>
        <p:spPr>
          <a:xfrm rot="16200000">
            <a:off x="70903" y="4013696"/>
            <a:ext cx="11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dirty="0" smtClean="0"/>
              <a:t>root node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2572054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BE" sz="3500" dirty="0" smtClean="0"/>
              <a:t>Node 12</a:t>
            </a:r>
            <a:endParaRPr lang="fr-BE" sz="35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Field Code Forest algorithm</a:t>
            </a:r>
            <a:endParaRPr lang="fr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35F16-78FE-409C-8D69-B526FEC53183}" type="slidenum">
              <a:rPr lang="fr-BE" smtClean="0"/>
              <a:t>16</a:t>
            </a:fld>
            <a:endParaRPr lang="fr-BE"/>
          </a:p>
        </p:txBody>
      </p:sp>
      <p:sp>
        <p:nvSpPr>
          <p:cNvPr id="6" name="Oval 5"/>
          <p:cNvSpPr/>
          <p:nvPr/>
        </p:nvSpPr>
        <p:spPr>
          <a:xfrm>
            <a:off x="4722495" y="1690689"/>
            <a:ext cx="474345" cy="45053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9" name="Oval 8"/>
          <p:cNvSpPr/>
          <p:nvPr/>
        </p:nvSpPr>
        <p:spPr>
          <a:xfrm>
            <a:off x="2065972" y="2551745"/>
            <a:ext cx="474345" cy="45053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0" name="Oval 9"/>
          <p:cNvSpPr/>
          <p:nvPr/>
        </p:nvSpPr>
        <p:spPr>
          <a:xfrm>
            <a:off x="4419600" y="2551747"/>
            <a:ext cx="474345" cy="45053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1" name="Oval 10"/>
          <p:cNvSpPr/>
          <p:nvPr/>
        </p:nvSpPr>
        <p:spPr>
          <a:xfrm>
            <a:off x="6002655" y="2551746"/>
            <a:ext cx="474345" cy="45053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2" name="Oval 11"/>
          <p:cNvSpPr/>
          <p:nvPr/>
        </p:nvSpPr>
        <p:spPr>
          <a:xfrm>
            <a:off x="7511415" y="2551745"/>
            <a:ext cx="474345" cy="45053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3" name="Oval 12"/>
          <p:cNvSpPr/>
          <p:nvPr/>
        </p:nvSpPr>
        <p:spPr>
          <a:xfrm>
            <a:off x="1230630" y="3466147"/>
            <a:ext cx="474345" cy="450531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4" name="Oval 13"/>
          <p:cNvSpPr/>
          <p:nvPr/>
        </p:nvSpPr>
        <p:spPr>
          <a:xfrm>
            <a:off x="2432684" y="3466147"/>
            <a:ext cx="474345" cy="45053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5" name="Oval 14"/>
          <p:cNvSpPr/>
          <p:nvPr/>
        </p:nvSpPr>
        <p:spPr>
          <a:xfrm>
            <a:off x="3275646" y="3466147"/>
            <a:ext cx="474345" cy="45053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6" name="Oval 15"/>
          <p:cNvSpPr/>
          <p:nvPr/>
        </p:nvSpPr>
        <p:spPr>
          <a:xfrm>
            <a:off x="756285" y="4334827"/>
            <a:ext cx="474345" cy="45053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7" name="Oval 16"/>
          <p:cNvSpPr/>
          <p:nvPr/>
        </p:nvSpPr>
        <p:spPr>
          <a:xfrm>
            <a:off x="1602580" y="4327203"/>
            <a:ext cx="474345" cy="45053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8" name="Oval 17"/>
          <p:cNvSpPr/>
          <p:nvPr/>
        </p:nvSpPr>
        <p:spPr>
          <a:xfrm>
            <a:off x="2432684" y="4334826"/>
            <a:ext cx="474345" cy="45053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9" name="Oval 18"/>
          <p:cNvSpPr/>
          <p:nvPr/>
        </p:nvSpPr>
        <p:spPr>
          <a:xfrm>
            <a:off x="756285" y="5203507"/>
            <a:ext cx="474345" cy="45053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cxnSp>
        <p:nvCxnSpPr>
          <p:cNvPr id="21" name="Straight Connector 20"/>
          <p:cNvCxnSpPr>
            <a:stCxn id="6" idx="3"/>
            <a:endCxn id="9" idx="7"/>
          </p:cNvCxnSpPr>
          <p:nvPr/>
        </p:nvCxnSpPr>
        <p:spPr>
          <a:xfrm flipH="1">
            <a:off x="2470851" y="2075241"/>
            <a:ext cx="2321110" cy="5424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9" idx="3"/>
            <a:endCxn id="13" idx="0"/>
          </p:cNvCxnSpPr>
          <p:nvPr/>
        </p:nvCxnSpPr>
        <p:spPr>
          <a:xfrm flipH="1">
            <a:off x="1467803" y="2936297"/>
            <a:ext cx="667635" cy="5298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3" idx="3"/>
            <a:endCxn id="16" idx="0"/>
          </p:cNvCxnSpPr>
          <p:nvPr/>
        </p:nvCxnSpPr>
        <p:spPr>
          <a:xfrm flipH="1">
            <a:off x="993458" y="3850699"/>
            <a:ext cx="306638" cy="4841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9" idx="4"/>
            <a:endCxn id="14" idx="0"/>
          </p:cNvCxnSpPr>
          <p:nvPr/>
        </p:nvCxnSpPr>
        <p:spPr>
          <a:xfrm>
            <a:off x="2303145" y="3002276"/>
            <a:ext cx="366712" cy="4638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9" idx="5"/>
            <a:endCxn id="15" idx="1"/>
          </p:cNvCxnSpPr>
          <p:nvPr/>
        </p:nvCxnSpPr>
        <p:spPr>
          <a:xfrm>
            <a:off x="2470851" y="2936297"/>
            <a:ext cx="874261" cy="5958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4" idx="4"/>
            <a:endCxn id="18" idx="0"/>
          </p:cNvCxnSpPr>
          <p:nvPr/>
        </p:nvCxnSpPr>
        <p:spPr>
          <a:xfrm>
            <a:off x="2669857" y="3916678"/>
            <a:ext cx="0" cy="4181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13" idx="5"/>
            <a:endCxn id="17" idx="0"/>
          </p:cNvCxnSpPr>
          <p:nvPr/>
        </p:nvCxnSpPr>
        <p:spPr>
          <a:xfrm>
            <a:off x="1635509" y="3850699"/>
            <a:ext cx="204244" cy="4765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19" idx="0"/>
            <a:endCxn id="16" idx="4"/>
          </p:cNvCxnSpPr>
          <p:nvPr/>
        </p:nvCxnSpPr>
        <p:spPr>
          <a:xfrm flipV="1">
            <a:off x="993458" y="4785358"/>
            <a:ext cx="0" cy="4181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6" idx="4"/>
            <a:endCxn id="10" idx="0"/>
          </p:cNvCxnSpPr>
          <p:nvPr/>
        </p:nvCxnSpPr>
        <p:spPr>
          <a:xfrm flipH="1">
            <a:off x="4656773" y="2141220"/>
            <a:ext cx="302895" cy="4105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6" idx="4"/>
            <a:endCxn id="11" idx="1"/>
          </p:cNvCxnSpPr>
          <p:nvPr/>
        </p:nvCxnSpPr>
        <p:spPr>
          <a:xfrm>
            <a:off x="4959668" y="2141220"/>
            <a:ext cx="1112453" cy="4765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6" idx="5"/>
            <a:endCxn id="12" idx="1"/>
          </p:cNvCxnSpPr>
          <p:nvPr/>
        </p:nvCxnSpPr>
        <p:spPr>
          <a:xfrm>
            <a:off x="5127374" y="2075241"/>
            <a:ext cx="2453507" cy="5424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4118608" y="3451324"/>
            <a:ext cx="474345" cy="45053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57" name="Oval 56"/>
          <p:cNvSpPr/>
          <p:nvPr/>
        </p:nvSpPr>
        <p:spPr>
          <a:xfrm>
            <a:off x="4893945" y="3451323"/>
            <a:ext cx="474345" cy="45053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cxnSp>
        <p:nvCxnSpPr>
          <p:cNvPr id="58" name="Straight Connector 57"/>
          <p:cNvCxnSpPr>
            <a:stCxn id="56" idx="0"/>
            <a:endCxn id="10" idx="4"/>
          </p:cNvCxnSpPr>
          <p:nvPr/>
        </p:nvCxnSpPr>
        <p:spPr>
          <a:xfrm flipV="1">
            <a:off x="4355781" y="3002278"/>
            <a:ext cx="300992" cy="4490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57" idx="0"/>
            <a:endCxn id="10" idx="4"/>
          </p:cNvCxnSpPr>
          <p:nvPr/>
        </p:nvCxnSpPr>
        <p:spPr>
          <a:xfrm flipH="1" flipV="1">
            <a:off x="4656773" y="3002278"/>
            <a:ext cx="474345" cy="4490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71" idx="0"/>
            <a:endCxn id="56" idx="4"/>
          </p:cNvCxnSpPr>
          <p:nvPr/>
        </p:nvCxnSpPr>
        <p:spPr>
          <a:xfrm flipV="1">
            <a:off x="4355781" y="3901855"/>
            <a:ext cx="0" cy="4329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4118608" y="4334826"/>
            <a:ext cx="474345" cy="45053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73" name="Oval 72"/>
          <p:cNvSpPr/>
          <p:nvPr/>
        </p:nvSpPr>
        <p:spPr>
          <a:xfrm>
            <a:off x="6002654" y="3451323"/>
            <a:ext cx="474345" cy="45053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cxnSp>
        <p:nvCxnSpPr>
          <p:cNvPr id="74" name="Straight Connector 73"/>
          <p:cNvCxnSpPr>
            <a:stCxn id="73" idx="0"/>
            <a:endCxn id="11" idx="4"/>
          </p:cNvCxnSpPr>
          <p:nvPr/>
        </p:nvCxnSpPr>
        <p:spPr>
          <a:xfrm flipV="1">
            <a:off x="6239827" y="3002277"/>
            <a:ext cx="1" cy="4490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2161919" y="2631614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1500" dirty="0" smtClean="0"/>
              <a:t>1</a:t>
            </a:r>
            <a:endParaRPr lang="fr-BE" sz="1500" dirty="0"/>
          </a:p>
        </p:txBody>
      </p:sp>
      <p:sp>
        <p:nvSpPr>
          <p:cNvPr id="78" name="TextBox 77"/>
          <p:cNvSpPr txBox="1"/>
          <p:nvPr/>
        </p:nvSpPr>
        <p:spPr>
          <a:xfrm>
            <a:off x="4509511" y="2624210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1500" dirty="0" smtClean="0"/>
              <a:t>2</a:t>
            </a:r>
            <a:endParaRPr lang="fr-BE" sz="1500" dirty="0"/>
          </a:p>
        </p:txBody>
      </p:sp>
      <p:sp>
        <p:nvSpPr>
          <p:cNvPr id="79" name="TextBox 78"/>
          <p:cNvSpPr txBox="1"/>
          <p:nvPr/>
        </p:nvSpPr>
        <p:spPr>
          <a:xfrm>
            <a:off x="6098601" y="2616172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1500" dirty="0" smtClean="0"/>
              <a:t>3</a:t>
            </a:r>
            <a:endParaRPr lang="fr-BE" sz="1500" dirty="0"/>
          </a:p>
        </p:txBody>
      </p:sp>
      <p:sp>
        <p:nvSpPr>
          <p:cNvPr id="80" name="TextBox 79"/>
          <p:cNvSpPr txBox="1"/>
          <p:nvPr/>
        </p:nvSpPr>
        <p:spPr>
          <a:xfrm>
            <a:off x="7607362" y="2624210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1500" dirty="0"/>
              <a:t>4</a:t>
            </a:r>
            <a:endParaRPr lang="fr-BE" sz="1500" dirty="0"/>
          </a:p>
        </p:txBody>
      </p:sp>
      <p:sp>
        <p:nvSpPr>
          <p:cNvPr id="81" name="TextBox 80"/>
          <p:cNvSpPr txBox="1"/>
          <p:nvPr/>
        </p:nvSpPr>
        <p:spPr>
          <a:xfrm>
            <a:off x="1277686" y="3527534"/>
            <a:ext cx="38023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1500" dirty="0" smtClean="0"/>
              <a:t>12</a:t>
            </a:r>
            <a:endParaRPr lang="fr-BE" sz="1500" dirty="0"/>
          </a:p>
        </p:txBody>
      </p:sp>
      <p:sp>
        <p:nvSpPr>
          <p:cNvPr id="82" name="TextBox 81"/>
          <p:cNvSpPr txBox="1"/>
          <p:nvPr/>
        </p:nvSpPr>
        <p:spPr>
          <a:xfrm>
            <a:off x="2479740" y="3527534"/>
            <a:ext cx="38023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1500" dirty="0" smtClean="0"/>
              <a:t>13</a:t>
            </a:r>
            <a:endParaRPr lang="fr-BE" sz="1500" dirty="0"/>
          </a:p>
        </p:txBody>
      </p:sp>
      <p:sp>
        <p:nvSpPr>
          <p:cNvPr id="83" name="TextBox 82"/>
          <p:cNvSpPr txBox="1"/>
          <p:nvPr/>
        </p:nvSpPr>
        <p:spPr>
          <a:xfrm>
            <a:off x="3327597" y="3538772"/>
            <a:ext cx="38023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1500" dirty="0" smtClean="0"/>
              <a:t>14</a:t>
            </a:r>
            <a:endParaRPr lang="fr-BE" sz="1500" dirty="0"/>
          </a:p>
        </p:txBody>
      </p:sp>
      <p:sp>
        <p:nvSpPr>
          <p:cNvPr id="84" name="TextBox 83"/>
          <p:cNvSpPr txBox="1"/>
          <p:nvPr/>
        </p:nvSpPr>
        <p:spPr>
          <a:xfrm>
            <a:off x="4152077" y="3515007"/>
            <a:ext cx="38023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1500" dirty="0" smtClean="0"/>
              <a:t>23</a:t>
            </a:r>
            <a:endParaRPr lang="fr-BE" sz="1500" dirty="0"/>
          </a:p>
        </p:txBody>
      </p:sp>
      <p:sp>
        <p:nvSpPr>
          <p:cNvPr id="85" name="TextBox 84"/>
          <p:cNvSpPr txBox="1"/>
          <p:nvPr/>
        </p:nvSpPr>
        <p:spPr>
          <a:xfrm>
            <a:off x="4937258" y="3515006"/>
            <a:ext cx="38023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1500" dirty="0" smtClean="0"/>
              <a:t>24</a:t>
            </a:r>
            <a:endParaRPr lang="fr-BE" sz="1500" dirty="0"/>
          </a:p>
        </p:txBody>
      </p:sp>
      <p:sp>
        <p:nvSpPr>
          <p:cNvPr id="86" name="TextBox 85"/>
          <p:cNvSpPr txBox="1"/>
          <p:nvPr/>
        </p:nvSpPr>
        <p:spPr>
          <a:xfrm>
            <a:off x="6049710" y="3521807"/>
            <a:ext cx="38023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1500" dirty="0" smtClean="0"/>
              <a:t>34</a:t>
            </a:r>
            <a:endParaRPr lang="fr-BE" sz="1500" dirty="0"/>
          </a:p>
        </p:txBody>
      </p:sp>
      <p:sp>
        <p:nvSpPr>
          <p:cNvPr id="87" name="TextBox 86"/>
          <p:cNvSpPr txBox="1"/>
          <p:nvPr/>
        </p:nvSpPr>
        <p:spPr>
          <a:xfrm>
            <a:off x="748665" y="4413618"/>
            <a:ext cx="47801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1500" dirty="0" smtClean="0"/>
              <a:t>123</a:t>
            </a:r>
            <a:endParaRPr lang="fr-BE" sz="1500" dirty="0"/>
          </a:p>
        </p:txBody>
      </p:sp>
      <p:sp>
        <p:nvSpPr>
          <p:cNvPr id="88" name="TextBox 87"/>
          <p:cNvSpPr txBox="1"/>
          <p:nvPr/>
        </p:nvSpPr>
        <p:spPr>
          <a:xfrm>
            <a:off x="705557" y="5274942"/>
            <a:ext cx="57579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1500" dirty="0" smtClean="0"/>
              <a:t>1234</a:t>
            </a:r>
            <a:endParaRPr lang="fr-BE" sz="1500" dirty="0"/>
          </a:p>
        </p:txBody>
      </p:sp>
      <p:sp>
        <p:nvSpPr>
          <p:cNvPr id="89" name="TextBox 88"/>
          <p:cNvSpPr txBox="1"/>
          <p:nvPr/>
        </p:nvSpPr>
        <p:spPr>
          <a:xfrm>
            <a:off x="1593102" y="4390753"/>
            <a:ext cx="47801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1500" dirty="0" smtClean="0"/>
              <a:t>124</a:t>
            </a:r>
            <a:endParaRPr lang="fr-BE" sz="1500" dirty="0"/>
          </a:p>
        </p:txBody>
      </p:sp>
      <p:sp>
        <p:nvSpPr>
          <p:cNvPr id="90" name="TextBox 89"/>
          <p:cNvSpPr txBox="1"/>
          <p:nvPr/>
        </p:nvSpPr>
        <p:spPr>
          <a:xfrm>
            <a:off x="2424493" y="4390753"/>
            <a:ext cx="47801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1500" dirty="0" smtClean="0"/>
              <a:t>134</a:t>
            </a:r>
            <a:endParaRPr lang="fr-BE" sz="1500" dirty="0"/>
          </a:p>
        </p:txBody>
      </p:sp>
      <p:sp>
        <p:nvSpPr>
          <p:cNvPr id="91" name="TextBox 90"/>
          <p:cNvSpPr txBox="1"/>
          <p:nvPr/>
        </p:nvSpPr>
        <p:spPr>
          <a:xfrm>
            <a:off x="4118608" y="4408001"/>
            <a:ext cx="47801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1500" dirty="0" smtClean="0"/>
              <a:t>234</a:t>
            </a:r>
            <a:endParaRPr lang="fr-BE" sz="1500" dirty="0"/>
          </a:p>
        </p:txBody>
      </p:sp>
      <p:sp>
        <p:nvSpPr>
          <p:cNvPr id="54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2822258" cy="4214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BE" sz="2200" dirty="0" smtClean="0"/>
              <a:t>Depth-first search!</a:t>
            </a:r>
          </a:p>
        </p:txBody>
      </p:sp>
    </p:spTree>
    <p:extLst>
      <p:ext uri="{BB962C8B-B14F-4D97-AF65-F5344CB8AC3E}">
        <p14:creationId xmlns:p14="http://schemas.microsoft.com/office/powerpoint/2010/main" val="6115321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BE" sz="3500" dirty="0" smtClean="0"/>
              <a:t>Node 12</a:t>
            </a:r>
            <a:endParaRPr lang="fr-BE" sz="35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Field Code Forest algorithm</a:t>
            </a:r>
            <a:endParaRPr lang="fr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35F16-78FE-409C-8D69-B526FEC53183}" type="slidenum">
              <a:rPr lang="fr-BE" smtClean="0"/>
              <a:t>17</a:t>
            </a:fld>
            <a:endParaRPr lang="fr-BE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8650" y="1690689"/>
            <a:ext cx="4034790" cy="12860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BE" sz="2200" dirty="0" smtClean="0"/>
              <a:t>Select rules from same branch in which attribute 2 enters but attribute 1 does not</a:t>
            </a:r>
          </a:p>
          <a:p>
            <a:pPr marL="0" indent="0">
              <a:buNone/>
            </a:pPr>
            <a:endParaRPr lang="en-BE" sz="2500" b="1" dirty="0" smtClean="0"/>
          </a:p>
          <a:p>
            <a:pPr marL="0" indent="0">
              <a:buNone/>
            </a:pPr>
            <a:endParaRPr lang="en-BE" sz="2500" dirty="0" smtClean="0"/>
          </a:p>
          <a:p>
            <a:endParaRPr lang="en-BE" sz="2500" b="1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9196716"/>
              </p:ext>
            </p:extLst>
          </p:nvPr>
        </p:nvGraphicFramePr>
        <p:xfrm>
          <a:off x="1461769" y="2774951"/>
          <a:ext cx="5875627" cy="35204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655892">
                  <a:extLst>
                    <a:ext uri="{9D8B030D-6E8A-4147-A177-3AD203B41FA5}">
                      <a16:colId xmlns:a16="http://schemas.microsoft.com/office/drawing/2014/main" val="3719527433"/>
                    </a:ext>
                  </a:extLst>
                </a:gridCol>
                <a:gridCol w="1184593">
                  <a:extLst>
                    <a:ext uri="{9D8B030D-6E8A-4147-A177-3AD203B41FA5}">
                      <a16:colId xmlns:a16="http://schemas.microsoft.com/office/drawing/2014/main" val="1380880547"/>
                    </a:ext>
                  </a:extLst>
                </a:gridCol>
                <a:gridCol w="1076643">
                  <a:extLst>
                    <a:ext uri="{9D8B030D-6E8A-4147-A177-3AD203B41FA5}">
                      <a16:colId xmlns:a16="http://schemas.microsoft.com/office/drawing/2014/main" val="402827280"/>
                    </a:ext>
                  </a:extLst>
                </a:gridCol>
                <a:gridCol w="1264793">
                  <a:extLst>
                    <a:ext uri="{9D8B030D-6E8A-4147-A177-3AD203B41FA5}">
                      <a16:colId xmlns:a16="http://schemas.microsoft.com/office/drawing/2014/main" val="2305375305"/>
                    </a:ext>
                  </a:extLst>
                </a:gridCol>
                <a:gridCol w="1693706">
                  <a:extLst>
                    <a:ext uri="{9D8B030D-6E8A-4147-A177-3AD203B41FA5}">
                      <a16:colId xmlns:a16="http://schemas.microsoft.com/office/drawing/2014/main" val="3627593226"/>
                    </a:ext>
                  </a:extLst>
                </a:gridCol>
              </a:tblGrid>
              <a:tr h="269327">
                <a:tc>
                  <a:txBody>
                    <a:bodyPr/>
                    <a:lstStyle/>
                    <a:p>
                      <a:r>
                        <a:rPr lang="fr-BE" sz="1500" dirty="0" smtClean="0"/>
                        <a:t>R</a:t>
                      </a:r>
                      <a:r>
                        <a:rPr lang="en-BE" sz="1500" dirty="0" smtClean="0"/>
                        <a:t>ule</a:t>
                      </a:r>
                      <a:endParaRPr lang="fr-BE" sz="15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BE" sz="1500" dirty="0" smtClean="0"/>
                        <a:t>model</a:t>
                      </a:r>
                      <a:endParaRPr lang="fr-BE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BE" sz="1500" dirty="0" smtClean="0"/>
                        <a:t>arms</a:t>
                      </a:r>
                      <a:endParaRPr lang="fr-BE" sz="15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BE" sz="1500" dirty="0" smtClean="0"/>
                        <a:t>parallel</a:t>
                      </a:r>
                      <a:endParaRPr lang="fr-BE" sz="15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BE" sz="1500" dirty="0" smtClean="0"/>
                        <a:t>crossover</a:t>
                      </a:r>
                      <a:endParaRPr lang="fr-BE" sz="15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5167763"/>
                  </a:ext>
                </a:extLst>
              </a:tr>
              <a:tr h="312078">
                <a:tc>
                  <a:txBody>
                    <a:bodyPr/>
                    <a:lstStyle/>
                    <a:p>
                      <a:r>
                        <a:rPr lang="en-BE" sz="15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fr-BE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BE" sz="1500" dirty="0" smtClean="0"/>
                        <a:t>P, X</a:t>
                      </a:r>
                      <a:endParaRPr lang="fr-BE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BE" sz="1500" dirty="0" smtClean="0"/>
                        <a:t>1</a:t>
                      </a:r>
                      <a:endParaRPr lang="fr-BE" sz="15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BE" sz="1500" dirty="0" smtClean="0"/>
                        <a:t>dom(parallel)</a:t>
                      </a:r>
                      <a:endParaRPr lang="fr-BE" sz="15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BE" sz="1500" dirty="0" smtClean="0"/>
                        <a:t>dom(crossover)</a:t>
                      </a:r>
                      <a:endParaRPr lang="fr-BE" sz="15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529851495"/>
                  </a:ext>
                </a:extLst>
              </a:tr>
              <a:tr h="312078">
                <a:tc>
                  <a:txBody>
                    <a:bodyPr/>
                    <a:lstStyle/>
                    <a:p>
                      <a:r>
                        <a:rPr lang="en-BE" sz="15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fr-BE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BE" sz="1500" dirty="0" smtClean="0"/>
                        <a:t>S, X</a:t>
                      </a:r>
                      <a:endParaRPr lang="fr-BE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BE" sz="1500" dirty="0" smtClean="0"/>
                        <a:t>dom(arms)</a:t>
                      </a:r>
                      <a:endParaRPr lang="fr-B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sz="1500" dirty="0" smtClean="0"/>
                        <a:t>Yes</a:t>
                      </a:r>
                      <a:endParaRPr lang="fr-B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BE" sz="1500" dirty="0" smtClean="0"/>
                        <a:t>dom(crossover)</a:t>
                      </a:r>
                      <a:endParaRPr lang="fr-BE" sz="15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8603027"/>
                  </a:ext>
                </a:extLst>
              </a:tr>
              <a:tr h="312078">
                <a:tc>
                  <a:txBody>
                    <a:bodyPr/>
                    <a:lstStyle/>
                    <a:p>
                      <a:r>
                        <a:rPr lang="en-BE" sz="15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fr-BE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BE" sz="1500" dirty="0" smtClean="0"/>
                        <a:t>P</a:t>
                      </a:r>
                      <a:endParaRPr lang="fr-BE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BE" sz="1500" dirty="0" smtClean="0"/>
                        <a:t>dom(arms)</a:t>
                      </a:r>
                      <a:endParaRPr lang="fr-B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sz="1500" dirty="0" smtClean="0"/>
                        <a:t>No</a:t>
                      </a:r>
                      <a:endParaRPr lang="fr-B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BE" sz="1500" dirty="0" smtClean="0"/>
                        <a:t>dom(crossover)</a:t>
                      </a:r>
                      <a:endParaRPr lang="fr-BE" sz="15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4189685"/>
                  </a:ext>
                </a:extLst>
              </a:tr>
              <a:tr h="312078">
                <a:tc>
                  <a:txBody>
                    <a:bodyPr/>
                    <a:lstStyle/>
                    <a:p>
                      <a:r>
                        <a:rPr lang="en-BE" sz="15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fr-BE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BE" sz="1500" dirty="0" smtClean="0"/>
                        <a:t>X</a:t>
                      </a:r>
                      <a:endParaRPr lang="fr-BE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BE" sz="1500" dirty="0" smtClean="0"/>
                        <a:t>dom(arms)</a:t>
                      </a:r>
                      <a:endParaRPr lang="fr-BE" sz="15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BE" sz="1500" dirty="0" smtClean="0"/>
                        <a:t>dom(parallel)</a:t>
                      </a:r>
                      <a:endParaRPr lang="fr-BE" sz="15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sz="1500" dirty="0" smtClean="0"/>
                        <a:t>No</a:t>
                      </a:r>
                      <a:endParaRPr lang="fr-BE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0317880"/>
                  </a:ext>
                </a:extLst>
              </a:tr>
              <a:tr h="312078">
                <a:tc>
                  <a:txBody>
                    <a:bodyPr/>
                    <a:lstStyle/>
                    <a:p>
                      <a:r>
                        <a:rPr lang="en-BE" sz="15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fr-BE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BE" sz="1500" dirty="0" smtClean="0"/>
                        <a:t>S, P</a:t>
                      </a:r>
                      <a:endParaRPr lang="fr-BE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BE" sz="1500" dirty="0" smtClean="0"/>
                        <a:t>dom(arms)</a:t>
                      </a:r>
                      <a:endParaRPr lang="fr-BE" sz="15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BE" sz="1500" dirty="0" smtClean="0"/>
                        <a:t>dom(parallel)</a:t>
                      </a:r>
                      <a:endParaRPr lang="fr-BE" sz="15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sz="1500" dirty="0" smtClean="0"/>
                        <a:t>Yes</a:t>
                      </a:r>
                      <a:endParaRPr lang="fr-BE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9308252"/>
                  </a:ext>
                </a:extLst>
              </a:tr>
              <a:tr h="312078">
                <a:tc>
                  <a:txBody>
                    <a:bodyPr/>
                    <a:lstStyle/>
                    <a:p>
                      <a:r>
                        <a:rPr lang="en-BE" sz="15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fr-BE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BE" sz="1500" dirty="0" smtClean="0"/>
                        <a:t>S</a:t>
                      </a:r>
                      <a:endParaRPr lang="fr-BE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BE" sz="1500" dirty="0" smtClean="0"/>
                        <a:t>2, 3</a:t>
                      </a:r>
                      <a:endParaRPr lang="fr-BE" sz="15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BE" sz="1500" dirty="0" smtClean="0"/>
                        <a:t>dom(parallel)</a:t>
                      </a:r>
                      <a:endParaRPr lang="fr-BE" sz="15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BE" sz="1500" dirty="0" smtClean="0"/>
                        <a:t>dom(crossover)</a:t>
                      </a:r>
                      <a:endParaRPr lang="fr-BE" sz="15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5457957"/>
                  </a:ext>
                </a:extLst>
              </a:tr>
              <a:tr h="312078">
                <a:tc>
                  <a:txBody>
                    <a:bodyPr/>
                    <a:lstStyle/>
                    <a:p>
                      <a:r>
                        <a:rPr lang="en-BE" sz="15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fr-BE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BE" sz="1500" dirty="0" smtClean="0"/>
                        <a:t>dom(model)</a:t>
                      </a:r>
                      <a:endParaRPr lang="fr-BE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BE" sz="1500" dirty="0" smtClean="0"/>
                        <a:t>1</a:t>
                      </a:r>
                      <a:endParaRPr lang="fr-B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sz="1500" dirty="0" smtClean="0"/>
                        <a:t>Yes</a:t>
                      </a:r>
                      <a:endParaRPr lang="fr-B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sz="1500" dirty="0" smtClean="0"/>
                        <a:t>dom(crossover)</a:t>
                      </a:r>
                      <a:endParaRPr lang="fr-BE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2634552"/>
                  </a:ext>
                </a:extLst>
              </a:tr>
              <a:tr h="312078">
                <a:tc>
                  <a:txBody>
                    <a:bodyPr/>
                    <a:lstStyle/>
                    <a:p>
                      <a:r>
                        <a:rPr lang="en-BE" sz="15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fr-BE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BE" sz="1500" dirty="0" smtClean="0"/>
                        <a:t>dom(model)</a:t>
                      </a:r>
                      <a:endParaRPr lang="fr-BE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BE" sz="1500" dirty="0" smtClean="0"/>
                        <a:t>1</a:t>
                      </a:r>
                      <a:endParaRPr lang="fr-B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sz="1500" dirty="0" smtClean="0"/>
                        <a:t>dom(parallel)</a:t>
                      </a:r>
                      <a:endParaRPr lang="fr-B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BE" sz="1500" dirty="0" smtClean="0"/>
                        <a:t>Yes</a:t>
                      </a:r>
                      <a:endParaRPr lang="fr-BE" sz="15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2488008"/>
                  </a:ext>
                </a:extLst>
              </a:tr>
              <a:tr h="312078">
                <a:tc>
                  <a:txBody>
                    <a:bodyPr/>
                    <a:lstStyle/>
                    <a:p>
                      <a:r>
                        <a:rPr lang="en-BE" sz="15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fr-BE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BE" sz="1500" dirty="0" smtClean="0"/>
                        <a:t>dom(model)</a:t>
                      </a:r>
                      <a:endParaRPr lang="fr-BE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BE" sz="1500" dirty="0" smtClean="0"/>
                        <a:t>dom(arms)</a:t>
                      </a:r>
                      <a:endParaRPr lang="fr-B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sz="1500" dirty="0" smtClean="0"/>
                        <a:t>Yes</a:t>
                      </a:r>
                      <a:endParaRPr lang="fr-B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BE" sz="1500" dirty="0" smtClean="0"/>
                        <a:t>Yes</a:t>
                      </a:r>
                      <a:endParaRPr lang="fr-BE" sz="15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9227268"/>
                  </a:ext>
                </a:extLst>
              </a:tr>
              <a:tr h="312078">
                <a:tc>
                  <a:txBody>
                    <a:bodyPr/>
                    <a:lstStyle/>
                    <a:p>
                      <a:r>
                        <a:rPr lang="en-BE" sz="15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fr-BE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BE" sz="1500" dirty="0" smtClean="0"/>
                        <a:t>dom(model)</a:t>
                      </a:r>
                      <a:endParaRPr lang="fr-BE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BE" sz="1500" dirty="0" smtClean="0"/>
                        <a:t>2, 3</a:t>
                      </a:r>
                      <a:endParaRPr lang="fr-BE" sz="15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BE" sz="1500" dirty="0" smtClean="0"/>
                        <a:t>No</a:t>
                      </a:r>
                      <a:endParaRPr lang="fr-BE" sz="15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sz="1500" dirty="0" smtClean="0"/>
                        <a:t>No</a:t>
                      </a:r>
                      <a:endParaRPr lang="fr-BE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435874"/>
                  </a:ext>
                </a:extLst>
              </a:tr>
            </a:tbl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0333" y="407671"/>
            <a:ext cx="2819472" cy="1688821"/>
          </a:xfrm>
          <a:prstGeom prst="rect">
            <a:avLst/>
          </a:prstGeom>
        </p:spPr>
      </p:pic>
      <p:sp>
        <p:nvSpPr>
          <p:cNvPr id="10" name="Left Brace 9"/>
          <p:cNvSpPr/>
          <p:nvPr/>
        </p:nvSpPr>
        <p:spPr>
          <a:xfrm>
            <a:off x="1040524" y="3111063"/>
            <a:ext cx="241738" cy="1891862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1" name="TextBox 10"/>
          <p:cNvSpPr txBox="1"/>
          <p:nvPr/>
        </p:nvSpPr>
        <p:spPr>
          <a:xfrm rot="16200000">
            <a:off x="438117" y="5493143"/>
            <a:ext cx="835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dirty="0" smtClean="0"/>
              <a:t>node 1</a:t>
            </a:r>
            <a:endParaRPr lang="fr-BE" dirty="0"/>
          </a:p>
        </p:txBody>
      </p:sp>
      <p:sp>
        <p:nvSpPr>
          <p:cNvPr id="12" name="Left Brace 11"/>
          <p:cNvSpPr/>
          <p:nvPr/>
        </p:nvSpPr>
        <p:spPr>
          <a:xfrm>
            <a:off x="1040524" y="5137228"/>
            <a:ext cx="249795" cy="1158163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3" name="TextBox 12"/>
          <p:cNvSpPr txBox="1"/>
          <p:nvPr/>
        </p:nvSpPr>
        <p:spPr>
          <a:xfrm rot="16200000">
            <a:off x="255567" y="3792756"/>
            <a:ext cx="11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dirty="0" smtClean="0"/>
              <a:t>root node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3033596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BE" sz="3500" dirty="0" smtClean="0"/>
              <a:t>Node 12</a:t>
            </a:r>
            <a:endParaRPr lang="fr-BE" sz="35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Field Code Forest algorithm</a:t>
            </a:r>
            <a:endParaRPr lang="fr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35F16-78FE-409C-8D69-B526FEC53183}" type="slidenum">
              <a:rPr lang="fr-BE" smtClean="0"/>
              <a:t>18</a:t>
            </a:fld>
            <a:endParaRPr lang="fr-B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4"/>
                <a:ext cx="4927871" cy="443801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BE" sz="2200" dirty="0" smtClean="0"/>
                  <a:t>Combine these rules to </a:t>
                </a:r>
                <a:r>
                  <a:rPr lang="en-BE" sz="2200" i="1" dirty="0" smtClean="0"/>
                  <a:t>essentially new edit rules </a:t>
                </a:r>
                <a:r>
                  <a:rPr lang="en-BE" sz="2200" dirty="0" smtClean="0"/>
                  <a:t>for generator </a:t>
                </a:r>
                <a:r>
                  <a:rPr lang="en-BE" sz="2200" i="1" dirty="0" smtClean="0"/>
                  <a:t>arms</a:t>
                </a:r>
                <a:endParaRPr lang="en-BE" sz="2200" dirty="0" smtClean="0"/>
              </a:p>
              <a:p>
                <a:pPr marL="0" indent="0">
                  <a:buNone/>
                </a:pPr>
                <a:endParaRPr lang="en-BE" sz="2200" b="1" i="1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BE" sz="2200" b="1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BE" sz="2200" b="1" dirty="0" smtClean="0"/>
                  <a:t> </a:t>
                </a:r>
                <a:r>
                  <a:rPr lang="en-BE" sz="2200" dirty="0" smtClean="0"/>
                  <a:t>cfr. theory class</a:t>
                </a:r>
              </a:p>
            </p:txBody>
          </p:sp>
        </mc:Choice>
        <mc:Fallback xmlns="">
          <p:sp>
            <p:nvSpPr>
              <p:cNvPr id="7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4"/>
                <a:ext cx="4927871" cy="4438015"/>
              </a:xfrm>
              <a:blipFill>
                <a:blip r:embed="rId2"/>
                <a:stretch>
                  <a:fillRect l="-1607" t="-1648"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2733" y="560071"/>
            <a:ext cx="2819472" cy="1688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599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BE" sz="3500" dirty="0" smtClean="0"/>
              <a:t>Node 12</a:t>
            </a:r>
            <a:endParaRPr lang="fr-BE" sz="35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Field Code Forest algorithm</a:t>
            </a:r>
            <a:endParaRPr lang="fr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35F16-78FE-409C-8D69-B526FEC53183}" type="slidenum">
              <a:rPr lang="fr-BE" smtClean="0"/>
              <a:t>19</a:t>
            </a:fld>
            <a:endParaRPr lang="fr-B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4"/>
                <a:ext cx="5134083" cy="5032376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BE" sz="2200" dirty="0"/>
                  <a:t>Combine these rules to </a:t>
                </a:r>
                <a:r>
                  <a:rPr lang="en-BE" sz="2200" i="1" dirty="0"/>
                  <a:t>essentially new edit rules </a:t>
                </a:r>
                <a:r>
                  <a:rPr lang="en-BE" sz="2200" dirty="0"/>
                  <a:t>for generator </a:t>
                </a:r>
                <a:r>
                  <a:rPr lang="en-BE" sz="2200" i="1" dirty="0"/>
                  <a:t>arms</a:t>
                </a:r>
                <a:endParaRPr lang="en-BE" sz="2200" dirty="0"/>
              </a:p>
              <a:p>
                <a:r>
                  <a:rPr lang="en-BE" sz="1800" dirty="0" smtClean="0"/>
                  <a:t>7 &amp; 8</a:t>
                </a:r>
              </a:p>
              <a:p>
                <a:pPr lvl="1"/>
                <a:r>
                  <a:rPr lang="fr-BE" sz="1400" dirty="0" smtClean="0"/>
                  <a:t>R</a:t>
                </a:r>
                <a:r>
                  <a:rPr lang="en-BE" sz="1400" dirty="0" smtClean="0"/>
                  <a:t>ule 7: dom(model) x {1} x {Yes} x dom(crossover)</a:t>
                </a:r>
              </a:p>
              <a:p>
                <a:pPr lvl="1"/>
                <a:r>
                  <a:rPr lang="fr-BE" sz="1400" dirty="0" smtClean="0"/>
                  <a:t>R</a:t>
                </a:r>
                <a:r>
                  <a:rPr lang="en-BE" sz="1400" dirty="0" smtClean="0"/>
                  <a:t>ule 8: dom(model) x {1} x dom(parallel) x {Yes}</a:t>
                </a:r>
              </a:p>
              <a:p>
                <a:pPr lvl="1"/>
                <a:r>
                  <a:rPr lang="en-BE" sz="1400" dirty="0" smtClean="0">
                    <a:solidFill>
                      <a:srgbClr val="FF0000"/>
                    </a:solidFill>
                  </a:rPr>
                  <a:t>NEN: dom(model) x {1} x {Yes} x {Yes}</a:t>
                </a:r>
              </a:p>
              <a:p>
                <a:pPr lvl="1"/>
                <a:r>
                  <a:rPr lang="en-BE" sz="1400" b="1" dirty="0"/>
                  <a:t>Check whether adding a new rule leads to an EN rule</a:t>
                </a:r>
              </a:p>
              <a:p>
                <a:r>
                  <a:rPr lang="en-BE" sz="1800" dirty="0" smtClean="0"/>
                  <a:t>7 &amp; 10</a:t>
                </a:r>
              </a:p>
              <a:p>
                <a:pPr lvl="1"/>
                <a:r>
                  <a:rPr lang="en-BE" sz="1400" dirty="0" smtClean="0"/>
                  <a:t>Rule 7: </a:t>
                </a:r>
                <a:r>
                  <a:rPr lang="en-BE" sz="1400" dirty="0"/>
                  <a:t>dom(model) x {1} x {Yes} x dom(crossover)</a:t>
                </a:r>
              </a:p>
              <a:p>
                <a:pPr lvl="1"/>
                <a:r>
                  <a:rPr lang="fr-BE" sz="1400" dirty="0" smtClean="0"/>
                  <a:t>R</a:t>
                </a:r>
                <a:r>
                  <a:rPr lang="en-BE" sz="1400" dirty="0" smtClean="0"/>
                  <a:t>ule 10: dom(model) x {2,3} </a:t>
                </a:r>
                <a:r>
                  <a:rPr lang="en-BE" sz="1400" dirty="0"/>
                  <a:t>x </a:t>
                </a:r>
                <a:r>
                  <a:rPr lang="en-BE" sz="1400" dirty="0" smtClean="0"/>
                  <a:t>{No} </a:t>
                </a:r>
                <a:r>
                  <a:rPr lang="en-BE" sz="1400" dirty="0"/>
                  <a:t>x </a:t>
                </a:r>
                <a:r>
                  <a:rPr lang="en-BE" sz="1400" dirty="0" smtClean="0"/>
                  <a:t>{No}</a:t>
                </a:r>
              </a:p>
              <a:p>
                <a:pPr lvl="1"/>
                <a:r>
                  <a:rPr lang="en-BE" sz="1400" dirty="0" smtClean="0">
                    <a:solidFill>
                      <a:srgbClr val="FF0000"/>
                    </a:solidFill>
                  </a:rPr>
                  <a:t>Tautology: </a:t>
                </a:r>
                <a:r>
                  <a:rPr lang="en-BE" sz="1400" dirty="0" smtClean="0">
                    <a:solidFill>
                      <a:schemeClr val="tx1"/>
                    </a:solidFill>
                  </a:rPr>
                  <a:t>dom(model) x dom(arms) x </a:t>
                </a:r>
                <a14:m>
                  <m:oMath xmlns:m="http://schemas.openxmlformats.org/officeDocument/2006/math">
                    <m:r>
                      <a:rPr lang="en-BE" sz="14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∅</m:t>
                    </m:r>
                    <m:r>
                      <a:rPr lang="en-BE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BE" sz="1400" dirty="0" smtClean="0">
                    <a:solidFill>
                      <a:schemeClr val="tx1"/>
                    </a:solidFill>
                  </a:rPr>
                  <a:t>x {No}</a:t>
                </a:r>
                <a:endParaRPr lang="en-BE" sz="1400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BE" sz="1400" b="1" dirty="0"/>
                  <a:t>Be careful: you should not further intvestigate this combination becayse adding an additional contributor to this comvination will never lead to a non-empty set for attribute </a:t>
                </a:r>
                <a:r>
                  <a:rPr lang="en-BE" sz="1400" b="1" dirty="0" smtClean="0"/>
                  <a:t>parallel</a:t>
                </a:r>
                <a:endParaRPr lang="en-BE" sz="1400" b="1" dirty="0"/>
              </a:p>
              <a:p>
                <a:r>
                  <a:rPr lang="fr-BE" sz="1800" dirty="0" smtClean="0"/>
                  <a:t>8</a:t>
                </a:r>
                <a:r>
                  <a:rPr lang="en-BE" sz="1800" dirty="0" smtClean="0"/>
                  <a:t> &amp; 10</a:t>
                </a:r>
              </a:p>
              <a:p>
                <a:pPr lvl="1"/>
                <a:r>
                  <a:rPr lang="en-BE" sz="1400" dirty="0" smtClean="0"/>
                  <a:t>Rule 8: </a:t>
                </a:r>
                <a:r>
                  <a:rPr lang="en-BE" sz="1400" dirty="0"/>
                  <a:t>dom(model) x {1} x dom(parallel) x {Yes}</a:t>
                </a:r>
              </a:p>
              <a:p>
                <a:pPr lvl="1"/>
                <a:r>
                  <a:rPr lang="fr-BE" sz="1400" dirty="0" smtClean="0"/>
                  <a:t>R</a:t>
                </a:r>
                <a:r>
                  <a:rPr lang="en-BE" sz="1400" dirty="0" smtClean="0"/>
                  <a:t>ule 10: </a:t>
                </a:r>
                <a:r>
                  <a:rPr lang="en-BE" sz="1400" dirty="0"/>
                  <a:t>dom(model) x {2,3} x {No} x {No}</a:t>
                </a:r>
              </a:p>
              <a:p>
                <a:pPr lvl="1"/>
                <a:r>
                  <a:rPr lang="en-BE" sz="1400" dirty="0" smtClean="0">
                    <a:solidFill>
                      <a:srgbClr val="FF0000"/>
                    </a:solidFill>
                  </a:rPr>
                  <a:t>Tautology: </a:t>
                </a:r>
                <a:r>
                  <a:rPr lang="en-BE" sz="1400" dirty="0" smtClean="0"/>
                  <a:t>dom(model) x dom(arms) x {No} x </a:t>
                </a:r>
                <a14:m>
                  <m:oMath xmlns:m="http://schemas.openxmlformats.org/officeDocument/2006/math">
                    <m:r>
                      <a:rPr lang="en-BE" sz="14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endParaRPr lang="en-BE" sz="1400" dirty="0" smtClean="0"/>
              </a:p>
              <a:p>
                <a:pPr lvl="1"/>
                <a:r>
                  <a:rPr lang="en-BE" sz="1400" b="1" dirty="0"/>
                  <a:t>Be careful: you should not further intvestigate this combination becayse adding an additional contributor to this comvination will never lead to a non-empty set for attribute </a:t>
                </a:r>
                <a:r>
                  <a:rPr lang="en-BE" sz="1400" b="1" dirty="0" smtClean="0"/>
                  <a:t>crossover</a:t>
                </a:r>
                <a:endParaRPr lang="en-BE" sz="1400" b="1" dirty="0"/>
              </a:p>
            </p:txBody>
          </p:sp>
        </mc:Choice>
        <mc:Fallback xmlns="">
          <p:sp>
            <p:nvSpPr>
              <p:cNvPr id="7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4"/>
                <a:ext cx="5134083" cy="5032376"/>
              </a:xfrm>
              <a:blipFill>
                <a:blip r:embed="rId2"/>
                <a:stretch>
                  <a:fillRect l="-1188" t="-2179"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2733" y="560071"/>
            <a:ext cx="2819472" cy="1688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673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BE" sz="3500" dirty="0" smtClean="0"/>
              <a:t>Introduction</a:t>
            </a:r>
            <a:endParaRPr lang="fr-BE" sz="3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BE" sz="2200" dirty="0" smtClean="0"/>
              <a:t>Introduced by Garfinkel, Kunnathur &amp; Liepings (during the 80’s)</a:t>
            </a:r>
          </a:p>
          <a:p>
            <a:r>
              <a:rPr lang="en-BE" sz="2200" dirty="0" smtClean="0"/>
              <a:t>Efficient method to calculate a sufficient set of edit rules</a:t>
            </a:r>
          </a:p>
          <a:p>
            <a:r>
              <a:rPr lang="en-BE" sz="2200" dirty="0" smtClean="0"/>
              <a:t>Named after the </a:t>
            </a:r>
            <a:r>
              <a:rPr lang="en-BE" sz="2200" i="1" dirty="0" smtClean="0"/>
              <a:t>Field Code Forest</a:t>
            </a:r>
            <a:r>
              <a:rPr lang="en-BE" sz="2200" dirty="0" smtClean="0"/>
              <a:t> data structure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Field Code Forest algorithm</a:t>
            </a:r>
            <a:endParaRPr lang="fr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35F16-78FE-409C-8D69-B526FEC53183}" type="slidenum">
              <a:rPr lang="fr-BE" smtClean="0"/>
              <a:t>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2848277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BE" sz="3500" dirty="0" smtClean="0"/>
              <a:t>Node 12</a:t>
            </a:r>
            <a:endParaRPr lang="fr-BE" sz="35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Field Code Forest algorithm</a:t>
            </a:r>
            <a:endParaRPr lang="fr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35F16-78FE-409C-8D69-B526FEC53183}" type="slidenum">
              <a:rPr lang="fr-BE" smtClean="0"/>
              <a:t>20</a:t>
            </a:fld>
            <a:endParaRPr lang="fr-BE"/>
          </a:p>
        </p:txBody>
      </p:sp>
      <p:sp>
        <p:nvSpPr>
          <p:cNvPr id="6" name="Oval 5"/>
          <p:cNvSpPr/>
          <p:nvPr/>
        </p:nvSpPr>
        <p:spPr>
          <a:xfrm>
            <a:off x="4722495" y="1690689"/>
            <a:ext cx="474345" cy="45053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9" name="Oval 8"/>
          <p:cNvSpPr/>
          <p:nvPr/>
        </p:nvSpPr>
        <p:spPr>
          <a:xfrm>
            <a:off x="2065972" y="2551745"/>
            <a:ext cx="474345" cy="45053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0" name="Oval 9"/>
          <p:cNvSpPr/>
          <p:nvPr/>
        </p:nvSpPr>
        <p:spPr>
          <a:xfrm>
            <a:off x="4419600" y="2551747"/>
            <a:ext cx="474345" cy="45053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1" name="Oval 10"/>
          <p:cNvSpPr/>
          <p:nvPr/>
        </p:nvSpPr>
        <p:spPr>
          <a:xfrm>
            <a:off x="6002655" y="2551746"/>
            <a:ext cx="474345" cy="45053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2" name="Oval 11"/>
          <p:cNvSpPr/>
          <p:nvPr/>
        </p:nvSpPr>
        <p:spPr>
          <a:xfrm>
            <a:off x="7511415" y="2551745"/>
            <a:ext cx="474345" cy="45053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3" name="Oval 12"/>
          <p:cNvSpPr/>
          <p:nvPr/>
        </p:nvSpPr>
        <p:spPr>
          <a:xfrm>
            <a:off x="1230630" y="3466147"/>
            <a:ext cx="474345" cy="450531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4" name="Oval 13"/>
          <p:cNvSpPr/>
          <p:nvPr/>
        </p:nvSpPr>
        <p:spPr>
          <a:xfrm>
            <a:off x="2432684" y="3466147"/>
            <a:ext cx="474345" cy="45053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5" name="Oval 14"/>
          <p:cNvSpPr/>
          <p:nvPr/>
        </p:nvSpPr>
        <p:spPr>
          <a:xfrm>
            <a:off x="3275646" y="3466147"/>
            <a:ext cx="474345" cy="45053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6" name="Oval 15"/>
          <p:cNvSpPr/>
          <p:nvPr/>
        </p:nvSpPr>
        <p:spPr>
          <a:xfrm>
            <a:off x="756285" y="4334827"/>
            <a:ext cx="474345" cy="45053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7" name="Oval 16"/>
          <p:cNvSpPr/>
          <p:nvPr/>
        </p:nvSpPr>
        <p:spPr>
          <a:xfrm>
            <a:off x="1602580" y="4327203"/>
            <a:ext cx="474345" cy="45053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8" name="Oval 17"/>
          <p:cNvSpPr/>
          <p:nvPr/>
        </p:nvSpPr>
        <p:spPr>
          <a:xfrm>
            <a:off x="2432684" y="4334826"/>
            <a:ext cx="474345" cy="45053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9" name="Oval 18"/>
          <p:cNvSpPr/>
          <p:nvPr/>
        </p:nvSpPr>
        <p:spPr>
          <a:xfrm>
            <a:off x="756285" y="5203507"/>
            <a:ext cx="474345" cy="45053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cxnSp>
        <p:nvCxnSpPr>
          <p:cNvPr id="21" name="Straight Connector 20"/>
          <p:cNvCxnSpPr>
            <a:stCxn id="6" idx="3"/>
            <a:endCxn id="9" idx="7"/>
          </p:cNvCxnSpPr>
          <p:nvPr/>
        </p:nvCxnSpPr>
        <p:spPr>
          <a:xfrm flipH="1">
            <a:off x="2470851" y="2075241"/>
            <a:ext cx="2321110" cy="5424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9" idx="3"/>
            <a:endCxn id="13" idx="0"/>
          </p:cNvCxnSpPr>
          <p:nvPr/>
        </p:nvCxnSpPr>
        <p:spPr>
          <a:xfrm flipH="1">
            <a:off x="1467803" y="2936297"/>
            <a:ext cx="667635" cy="5298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3" idx="3"/>
            <a:endCxn id="16" idx="0"/>
          </p:cNvCxnSpPr>
          <p:nvPr/>
        </p:nvCxnSpPr>
        <p:spPr>
          <a:xfrm flipH="1">
            <a:off x="993458" y="3850699"/>
            <a:ext cx="306638" cy="4841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9" idx="4"/>
            <a:endCxn id="14" idx="0"/>
          </p:cNvCxnSpPr>
          <p:nvPr/>
        </p:nvCxnSpPr>
        <p:spPr>
          <a:xfrm>
            <a:off x="2303145" y="3002276"/>
            <a:ext cx="366712" cy="4638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9" idx="5"/>
            <a:endCxn id="15" idx="1"/>
          </p:cNvCxnSpPr>
          <p:nvPr/>
        </p:nvCxnSpPr>
        <p:spPr>
          <a:xfrm>
            <a:off x="2470851" y="2936297"/>
            <a:ext cx="874261" cy="5958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4" idx="4"/>
            <a:endCxn id="18" idx="0"/>
          </p:cNvCxnSpPr>
          <p:nvPr/>
        </p:nvCxnSpPr>
        <p:spPr>
          <a:xfrm>
            <a:off x="2669857" y="3916678"/>
            <a:ext cx="0" cy="4181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13" idx="5"/>
            <a:endCxn id="17" idx="0"/>
          </p:cNvCxnSpPr>
          <p:nvPr/>
        </p:nvCxnSpPr>
        <p:spPr>
          <a:xfrm>
            <a:off x="1635509" y="3850699"/>
            <a:ext cx="204244" cy="4765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19" idx="0"/>
            <a:endCxn id="16" idx="4"/>
          </p:cNvCxnSpPr>
          <p:nvPr/>
        </p:nvCxnSpPr>
        <p:spPr>
          <a:xfrm flipV="1">
            <a:off x="993458" y="4785358"/>
            <a:ext cx="0" cy="4181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6" idx="4"/>
            <a:endCxn id="10" idx="0"/>
          </p:cNvCxnSpPr>
          <p:nvPr/>
        </p:nvCxnSpPr>
        <p:spPr>
          <a:xfrm flipH="1">
            <a:off x="4656773" y="2141220"/>
            <a:ext cx="302895" cy="4105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6" idx="4"/>
            <a:endCxn id="11" idx="1"/>
          </p:cNvCxnSpPr>
          <p:nvPr/>
        </p:nvCxnSpPr>
        <p:spPr>
          <a:xfrm>
            <a:off x="4959668" y="2141220"/>
            <a:ext cx="1112453" cy="4765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6" idx="5"/>
            <a:endCxn id="12" idx="1"/>
          </p:cNvCxnSpPr>
          <p:nvPr/>
        </p:nvCxnSpPr>
        <p:spPr>
          <a:xfrm>
            <a:off x="5127374" y="2075241"/>
            <a:ext cx="2453507" cy="5424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4118608" y="3451324"/>
            <a:ext cx="474345" cy="45053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57" name="Oval 56"/>
          <p:cNvSpPr/>
          <p:nvPr/>
        </p:nvSpPr>
        <p:spPr>
          <a:xfrm>
            <a:off x="4893945" y="3451323"/>
            <a:ext cx="474345" cy="45053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cxnSp>
        <p:nvCxnSpPr>
          <p:cNvPr id="58" name="Straight Connector 57"/>
          <p:cNvCxnSpPr>
            <a:stCxn id="56" idx="0"/>
            <a:endCxn id="10" idx="4"/>
          </p:cNvCxnSpPr>
          <p:nvPr/>
        </p:nvCxnSpPr>
        <p:spPr>
          <a:xfrm flipV="1">
            <a:off x="4355781" y="3002278"/>
            <a:ext cx="300992" cy="4490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57" idx="0"/>
            <a:endCxn id="10" idx="4"/>
          </p:cNvCxnSpPr>
          <p:nvPr/>
        </p:nvCxnSpPr>
        <p:spPr>
          <a:xfrm flipH="1" flipV="1">
            <a:off x="4656773" y="3002278"/>
            <a:ext cx="474345" cy="4490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71" idx="0"/>
            <a:endCxn id="56" idx="4"/>
          </p:cNvCxnSpPr>
          <p:nvPr/>
        </p:nvCxnSpPr>
        <p:spPr>
          <a:xfrm flipV="1">
            <a:off x="4355781" y="3901855"/>
            <a:ext cx="0" cy="4329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4118608" y="4334826"/>
            <a:ext cx="474345" cy="45053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73" name="Oval 72"/>
          <p:cNvSpPr/>
          <p:nvPr/>
        </p:nvSpPr>
        <p:spPr>
          <a:xfrm>
            <a:off x="6002654" y="3451323"/>
            <a:ext cx="474345" cy="45053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cxnSp>
        <p:nvCxnSpPr>
          <p:cNvPr id="74" name="Straight Connector 73"/>
          <p:cNvCxnSpPr>
            <a:stCxn id="73" idx="0"/>
            <a:endCxn id="11" idx="4"/>
          </p:cNvCxnSpPr>
          <p:nvPr/>
        </p:nvCxnSpPr>
        <p:spPr>
          <a:xfrm flipV="1">
            <a:off x="6239827" y="3002277"/>
            <a:ext cx="1" cy="4490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2161919" y="2631614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1500" dirty="0" smtClean="0"/>
              <a:t>1</a:t>
            </a:r>
            <a:endParaRPr lang="fr-BE" sz="1500" dirty="0"/>
          </a:p>
        </p:txBody>
      </p:sp>
      <p:sp>
        <p:nvSpPr>
          <p:cNvPr id="78" name="TextBox 77"/>
          <p:cNvSpPr txBox="1"/>
          <p:nvPr/>
        </p:nvSpPr>
        <p:spPr>
          <a:xfrm>
            <a:off x="4509511" y="2624210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1500" dirty="0" smtClean="0"/>
              <a:t>2</a:t>
            </a:r>
            <a:endParaRPr lang="fr-BE" sz="1500" dirty="0"/>
          </a:p>
        </p:txBody>
      </p:sp>
      <p:sp>
        <p:nvSpPr>
          <p:cNvPr id="79" name="TextBox 78"/>
          <p:cNvSpPr txBox="1"/>
          <p:nvPr/>
        </p:nvSpPr>
        <p:spPr>
          <a:xfrm>
            <a:off x="6098601" y="2616172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1500" dirty="0" smtClean="0"/>
              <a:t>3</a:t>
            </a:r>
            <a:endParaRPr lang="fr-BE" sz="1500" dirty="0"/>
          </a:p>
        </p:txBody>
      </p:sp>
      <p:sp>
        <p:nvSpPr>
          <p:cNvPr id="80" name="TextBox 79"/>
          <p:cNvSpPr txBox="1"/>
          <p:nvPr/>
        </p:nvSpPr>
        <p:spPr>
          <a:xfrm>
            <a:off x="7607362" y="2624210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1500" dirty="0"/>
              <a:t>4</a:t>
            </a:r>
            <a:endParaRPr lang="fr-BE" sz="1500" dirty="0"/>
          </a:p>
        </p:txBody>
      </p:sp>
      <p:sp>
        <p:nvSpPr>
          <p:cNvPr id="81" name="TextBox 80"/>
          <p:cNvSpPr txBox="1"/>
          <p:nvPr/>
        </p:nvSpPr>
        <p:spPr>
          <a:xfrm>
            <a:off x="1277686" y="3527534"/>
            <a:ext cx="38023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1500" dirty="0" smtClean="0"/>
              <a:t>12</a:t>
            </a:r>
            <a:endParaRPr lang="fr-BE" sz="1500" dirty="0"/>
          </a:p>
        </p:txBody>
      </p:sp>
      <p:sp>
        <p:nvSpPr>
          <p:cNvPr id="82" name="TextBox 81"/>
          <p:cNvSpPr txBox="1"/>
          <p:nvPr/>
        </p:nvSpPr>
        <p:spPr>
          <a:xfrm>
            <a:off x="2479740" y="3527534"/>
            <a:ext cx="38023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1500" dirty="0" smtClean="0"/>
              <a:t>13</a:t>
            </a:r>
            <a:endParaRPr lang="fr-BE" sz="1500" dirty="0"/>
          </a:p>
        </p:txBody>
      </p:sp>
      <p:sp>
        <p:nvSpPr>
          <p:cNvPr id="83" name="TextBox 82"/>
          <p:cNvSpPr txBox="1"/>
          <p:nvPr/>
        </p:nvSpPr>
        <p:spPr>
          <a:xfrm>
            <a:off x="3327597" y="3538772"/>
            <a:ext cx="38023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1500" dirty="0" smtClean="0"/>
              <a:t>14</a:t>
            </a:r>
            <a:endParaRPr lang="fr-BE" sz="1500" dirty="0"/>
          </a:p>
        </p:txBody>
      </p:sp>
      <p:sp>
        <p:nvSpPr>
          <p:cNvPr id="84" name="TextBox 83"/>
          <p:cNvSpPr txBox="1"/>
          <p:nvPr/>
        </p:nvSpPr>
        <p:spPr>
          <a:xfrm>
            <a:off x="4152077" y="3515007"/>
            <a:ext cx="38023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1500" dirty="0" smtClean="0"/>
              <a:t>23</a:t>
            </a:r>
            <a:endParaRPr lang="fr-BE" sz="1500" dirty="0"/>
          </a:p>
        </p:txBody>
      </p:sp>
      <p:sp>
        <p:nvSpPr>
          <p:cNvPr id="85" name="TextBox 84"/>
          <p:cNvSpPr txBox="1"/>
          <p:nvPr/>
        </p:nvSpPr>
        <p:spPr>
          <a:xfrm>
            <a:off x="4937258" y="3515006"/>
            <a:ext cx="38023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1500" dirty="0" smtClean="0"/>
              <a:t>24</a:t>
            </a:r>
            <a:endParaRPr lang="fr-BE" sz="1500" dirty="0"/>
          </a:p>
        </p:txBody>
      </p:sp>
      <p:sp>
        <p:nvSpPr>
          <p:cNvPr id="86" name="TextBox 85"/>
          <p:cNvSpPr txBox="1"/>
          <p:nvPr/>
        </p:nvSpPr>
        <p:spPr>
          <a:xfrm>
            <a:off x="6049710" y="3521807"/>
            <a:ext cx="38023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1500" dirty="0" smtClean="0"/>
              <a:t>34</a:t>
            </a:r>
            <a:endParaRPr lang="fr-BE" sz="1500" dirty="0"/>
          </a:p>
        </p:txBody>
      </p:sp>
      <p:sp>
        <p:nvSpPr>
          <p:cNvPr id="87" name="TextBox 86"/>
          <p:cNvSpPr txBox="1"/>
          <p:nvPr/>
        </p:nvSpPr>
        <p:spPr>
          <a:xfrm>
            <a:off x="748665" y="4413618"/>
            <a:ext cx="47801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1500" dirty="0" smtClean="0"/>
              <a:t>123</a:t>
            </a:r>
            <a:endParaRPr lang="fr-BE" sz="1500" dirty="0"/>
          </a:p>
        </p:txBody>
      </p:sp>
      <p:sp>
        <p:nvSpPr>
          <p:cNvPr id="88" name="TextBox 87"/>
          <p:cNvSpPr txBox="1"/>
          <p:nvPr/>
        </p:nvSpPr>
        <p:spPr>
          <a:xfrm>
            <a:off x="705557" y="5274942"/>
            <a:ext cx="57579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1500" dirty="0" smtClean="0"/>
              <a:t>1234</a:t>
            </a:r>
            <a:endParaRPr lang="fr-BE" sz="1500" dirty="0"/>
          </a:p>
        </p:txBody>
      </p:sp>
      <p:sp>
        <p:nvSpPr>
          <p:cNvPr id="89" name="TextBox 88"/>
          <p:cNvSpPr txBox="1"/>
          <p:nvPr/>
        </p:nvSpPr>
        <p:spPr>
          <a:xfrm>
            <a:off x="1593102" y="4390753"/>
            <a:ext cx="47801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1500" dirty="0" smtClean="0"/>
              <a:t>124</a:t>
            </a:r>
            <a:endParaRPr lang="fr-BE" sz="1500" dirty="0"/>
          </a:p>
        </p:txBody>
      </p:sp>
      <p:sp>
        <p:nvSpPr>
          <p:cNvPr id="90" name="TextBox 89"/>
          <p:cNvSpPr txBox="1"/>
          <p:nvPr/>
        </p:nvSpPr>
        <p:spPr>
          <a:xfrm>
            <a:off x="2424493" y="4390753"/>
            <a:ext cx="47801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1500" dirty="0" smtClean="0"/>
              <a:t>134</a:t>
            </a:r>
            <a:endParaRPr lang="fr-BE" sz="1500" dirty="0"/>
          </a:p>
        </p:txBody>
      </p:sp>
      <p:sp>
        <p:nvSpPr>
          <p:cNvPr id="91" name="TextBox 90"/>
          <p:cNvSpPr txBox="1"/>
          <p:nvPr/>
        </p:nvSpPr>
        <p:spPr>
          <a:xfrm>
            <a:off x="4118608" y="4408001"/>
            <a:ext cx="47801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1500" dirty="0" smtClean="0"/>
              <a:t>234</a:t>
            </a:r>
            <a:endParaRPr lang="fr-BE" sz="1500" dirty="0"/>
          </a:p>
        </p:txBody>
      </p:sp>
      <p:sp>
        <p:nvSpPr>
          <p:cNvPr id="54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2822258" cy="4214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BE" sz="2200" dirty="0" smtClean="0"/>
              <a:t>No EN </a:t>
            </a:r>
            <a:r>
              <a:rPr lang="en-BE" sz="2200" dirty="0" smtClean="0"/>
              <a:t>rules: </a:t>
            </a:r>
            <a:r>
              <a:rPr lang="en-BE" sz="2200" dirty="0" smtClean="0"/>
              <a:t>prune!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1022985" y="3946894"/>
            <a:ext cx="268834" cy="341909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V="1">
            <a:off x="1635509" y="3936335"/>
            <a:ext cx="270377" cy="36489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64502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BE" sz="3500" dirty="0" smtClean="0"/>
              <a:t>Node 13</a:t>
            </a:r>
            <a:endParaRPr lang="fr-BE" sz="35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Field Code Forest algorithm</a:t>
            </a:r>
            <a:endParaRPr lang="fr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35F16-78FE-409C-8D69-B526FEC53183}" type="slidenum">
              <a:rPr lang="fr-BE" smtClean="0"/>
              <a:t>21</a:t>
            </a:fld>
            <a:endParaRPr lang="fr-BE"/>
          </a:p>
        </p:txBody>
      </p:sp>
      <p:sp>
        <p:nvSpPr>
          <p:cNvPr id="6" name="Oval 5"/>
          <p:cNvSpPr/>
          <p:nvPr/>
        </p:nvSpPr>
        <p:spPr>
          <a:xfrm>
            <a:off x="4722495" y="1690689"/>
            <a:ext cx="474345" cy="45053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9" name="Oval 8"/>
          <p:cNvSpPr/>
          <p:nvPr/>
        </p:nvSpPr>
        <p:spPr>
          <a:xfrm>
            <a:off x="2065972" y="2551745"/>
            <a:ext cx="474345" cy="45053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0" name="Oval 9"/>
          <p:cNvSpPr/>
          <p:nvPr/>
        </p:nvSpPr>
        <p:spPr>
          <a:xfrm>
            <a:off x="4419600" y="2551747"/>
            <a:ext cx="474345" cy="45053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1" name="Oval 10"/>
          <p:cNvSpPr/>
          <p:nvPr/>
        </p:nvSpPr>
        <p:spPr>
          <a:xfrm>
            <a:off x="6002655" y="2551746"/>
            <a:ext cx="474345" cy="45053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2" name="Oval 11"/>
          <p:cNvSpPr/>
          <p:nvPr/>
        </p:nvSpPr>
        <p:spPr>
          <a:xfrm>
            <a:off x="7511415" y="2551745"/>
            <a:ext cx="474345" cy="45053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3" name="Oval 12"/>
          <p:cNvSpPr/>
          <p:nvPr/>
        </p:nvSpPr>
        <p:spPr>
          <a:xfrm>
            <a:off x="1230630" y="3466147"/>
            <a:ext cx="474345" cy="45053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4" name="Oval 13"/>
          <p:cNvSpPr/>
          <p:nvPr/>
        </p:nvSpPr>
        <p:spPr>
          <a:xfrm>
            <a:off x="2432684" y="3466147"/>
            <a:ext cx="474345" cy="450531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5" name="Oval 14"/>
          <p:cNvSpPr/>
          <p:nvPr/>
        </p:nvSpPr>
        <p:spPr>
          <a:xfrm>
            <a:off x="3275646" y="3466147"/>
            <a:ext cx="474345" cy="45053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6" name="Oval 15"/>
          <p:cNvSpPr/>
          <p:nvPr/>
        </p:nvSpPr>
        <p:spPr>
          <a:xfrm>
            <a:off x="756285" y="4334827"/>
            <a:ext cx="474345" cy="45053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7" name="Oval 16"/>
          <p:cNvSpPr/>
          <p:nvPr/>
        </p:nvSpPr>
        <p:spPr>
          <a:xfrm>
            <a:off x="1602580" y="4327203"/>
            <a:ext cx="474345" cy="45053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8" name="Oval 17"/>
          <p:cNvSpPr/>
          <p:nvPr/>
        </p:nvSpPr>
        <p:spPr>
          <a:xfrm>
            <a:off x="2432684" y="4334826"/>
            <a:ext cx="474345" cy="45053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9" name="Oval 18"/>
          <p:cNvSpPr/>
          <p:nvPr/>
        </p:nvSpPr>
        <p:spPr>
          <a:xfrm>
            <a:off x="756285" y="5203507"/>
            <a:ext cx="474345" cy="45053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cxnSp>
        <p:nvCxnSpPr>
          <p:cNvPr id="21" name="Straight Connector 20"/>
          <p:cNvCxnSpPr>
            <a:stCxn id="6" idx="3"/>
            <a:endCxn id="9" idx="7"/>
          </p:cNvCxnSpPr>
          <p:nvPr/>
        </p:nvCxnSpPr>
        <p:spPr>
          <a:xfrm flipH="1">
            <a:off x="2470851" y="2075241"/>
            <a:ext cx="2321110" cy="5424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9" idx="3"/>
            <a:endCxn id="13" idx="0"/>
          </p:cNvCxnSpPr>
          <p:nvPr/>
        </p:nvCxnSpPr>
        <p:spPr>
          <a:xfrm flipH="1">
            <a:off x="1467803" y="2936297"/>
            <a:ext cx="667635" cy="5298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3" idx="3"/>
            <a:endCxn id="16" idx="0"/>
          </p:cNvCxnSpPr>
          <p:nvPr/>
        </p:nvCxnSpPr>
        <p:spPr>
          <a:xfrm flipH="1">
            <a:off x="993458" y="3850699"/>
            <a:ext cx="306638" cy="4841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9" idx="4"/>
            <a:endCxn id="14" idx="0"/>
          </p:cNvCxnSpPr>
          <p:nvPr/>
        </p:nvCxnSpPr>
        <p:spPr>
          <a:xfrm>
            <a:off x="2303145" y="3002276"/>
            <a:ext cx="366712" cy="4638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9" idx="5"/>
            <a:endCxn id="15" idx="1"/>
          </p:cNvCxnSpPr>
          <p:nvPr/>
        </p:nvCxnSpPr>
        <p:spPr>
          <a:xfrm>
            <a:off x="2470851" y="2936297"/>
            <a:ext cx="874261" cy="5958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4" idx="4"/>
            <a:endCxn id="18" idx="0"/>
          </p:cNvCxnSpPr>
          <p:nvPr/>
        </p:nvCxnSpPr>
        <p:spPr>
          <a:xfrm>
            <a:off x="2669857" y="3916678"/>
            <a:ext cx="0" cy="4181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13" idx="5"/>
            <a:endCxn id="17" idx="0"/>
          </p:cNvCxnSpPr>
          <p:nvPr/>
        </p:nvCxnSpPr>
        <p:spPr>
          <a:xfrm>
            <a:off x="1635509" y="3850699"/>
            <a:ext cx="204244" cy="4765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19" idx="0"/>
            <a:endCxn id="16" idx="4"/>
          </p:cNvCxnSpPr>
          <p:nvPr/>
        </p:nvCxnSpPr>
        <p:spPr>
          <a:xfrm flipV="1">
            <a:off x="993458" y="4785358"/>
            <a:ext cx="0" cy="4181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6" idx="4"/>
            <a:endCxn id="10" idx="0"/>
          </p:cNvCxnSpPr>
          <p:nvPr/>
        </p:nvCxnSpPr>
        <p:spPr>
          <a:xfrm flipH="1">
            <a:off x="4656773" y="2141220"/>
            <a:ext cx="302895" cy="4105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6" idx="4"/>
            <a:endCxn id="11" idx="1"/>
          </p:cNvCxnSpPr>
          <p:nvPr/>
        </p:nvCxnSpPr>
        <p:spPr>
          <a:xfrm>
            <a:off x="4959668" y="2141220"/>
            <a:ext cx="1112453" cy="4765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6" idx="5"/>
            <a:endCxn id="12" idx="1"/>
          </p:cNvCxnSpPr>
          <p:nvPr/>
        </p:nvCxnSpPr>
        <p:spPr>
          <a:xfrm>
            <a:off x="5127374" y="2075241"/>
            <a:ext cx="2453507" cy="5424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4118608" y="3451324"/>
            <a:ext cx="474345" cy="45053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57" name="Oval 56"/>
          <p:cNvSpPr/>
          <p:nvPr/>
        </p:nvSpPr>
        <p:spPr>
          <a:xfrm>
            <a:off x="4893945" y="3451323"/>
            <a:ext cx="474345" cy="45053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cxnSp>
        <p:nvCxnSpPr>
          <p:cNvPr id="58" name="Straight Connector 57"/>
          <p:cNvCxnSpPr>
            <a:stCxn id="56" idx="0"/>
            <a:endCxn id="10" idx="4"/>
          </p:cNvCxnSpPr>
          <p:nvPr/>
        </p:nvCxnSpPr>
        <p:spPr>
          <a:xfrm flipV="1">
            <a:off x="4355781" y="3002278"/>
            <a:ext cx="300992" cy="4490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57" idx="0"/>
            <a:endCxn id="10" idx="4"/>
          </p:cNvCxnSpPr>
          <p:nvPr/>
        </p:nvCxnSpPr>
        <p:spPr>
          <a:xfrm flipH="1" flipV="1">
            <a:off x="4656773" y="3002278"/>
            <a:ext cx="474345" cy="4490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71" idx="0"/>
            <a:endCxn id="56" idx="4"/>
          </p:cNvCxnSpPr>
          <p:nvPr/>
        </p:nvCxnSpPr>
        <p:spPr>
          <a:xfrm flipV="1">
            <a:off x="4355781" y="3901855"/>
            <a:ext cx="0" cy="4329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4118608" y="4334826"/>
            <a:ext cx="474345" cy="45053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73" name="Oval 72"/>
          <p:cNvSpPr/>
          <p:nvPr/>
        </p:nvSpPr>
        <p:spPr>
          <a:xfrm>
            <a:off x="6002654" y="3451323"/>
            <a:ext cx="474345" cy="45053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cxnSp>
        <p:nvCxnSpPr>
          <p:cNvPr id="74" name="Straight Connector 73"/>
          <p:cNvCxnSpPr>
            <a:stCxn id="73" idx="0"/>
            <a:endCxn id="11" idx="4"/>
          </p:cNvCxnSpPr>
          <p:nvPr/>
        </p:nvCxnSpPr>
        <p:spPr>
          <a:xfrm flipV="1">
            <a:off x="6239827" y="3002277"/>
            <a:ext cx="1" cy="4490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2161919" y="2631614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1500" dirty="0" smtClean="0"/>
              <a:t>1</a:t>
            </a:r>
            <a:endParaRPr lang="fr-BE" sz="1500" dirty="0"/>
          </a:p>
        </p:txBody>
      </p:sp>
      <p:sp>
        <p:nvSpPr>
          <p:cNvPr id="78" name="TextBox 77"/>
          <p:cNvSpPr txBox="1"/>
          <p:nvPr/>
        </p:nvSpPr>
        <p:spPr>
          <a:xfrm>
            <a:off x="4509511" y="2624210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1500" dirty="0" smtClean="0"/>
              <a:t>2</a:t>
            </a:r>
            <a:endParaRPr lang="fr-BE" sz="1500" dirty="0"/>
          </a:p>
        </p:txBody>
      </p:sp>
      <p:sp>
        <p:nvSpPr>
          <p:cNvPr id="79" name="TextBox 78"/>
          <p:cNvSpPr txBox="1"/>
          <p:nvPr/>
        </p:nvSpPr>
        <p:spPr>
          <a:xfrm>
            <a:off x="6098601" y="2616172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1500" dirty="0" smtClean="0"/>
              <a:t>3</a:t>
            </a:r>
            <a:endParaRPr lang="fr-BE" sz="1500" dirty="0"/>
          </a:p>
        </p:txBody>
      </p:sp>
      <p:sp>
        <p:nvSpPr>
          <p:cNvPr id="80" name="TextBox 79"/>
          <p:cNvSpPr txBox="1"/>
          <p:nvPr/>
        </p:nvSpPr>
        <p:spPr>
          <a:xfrm>
            <a:off x="7607362" y="2624210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1500" dirty="0"/>
              <a:t>4</a:t>
            </a:r>
            <a:endParaRPr lang="fr-BE" sz="1500" dirty="0"/>
          </a:p>
        </p:txBody>
      </p:sp>
      <p:sp>
        <p:nvSpPr>
          <p:cNvPr id="81" name="TextBox 80"/>
          <p:cNvSpPr txBox="1"/>
          <p:nvPr/>
        </p:nvSpPr>
        <p:spPr>
          <a:xfrm>
            <a:off x="1277686" y="3527534"/>
            <a:ext cx="38023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1500" dirty="0" smtClean="0"/>
              <a:t>12</a:t>
            </a:r>
            <a:endParaRPr lang="fr-BE" sz="1500" dirty="0"/>
          </a:p>
        </p:txBody>
      </p:sp>
      <p:sp>
        <p:nvSpPr>
          <p:cNvPr id="82" name="TextBox 81"/>
          <p:cNvSpPr txBox="1"/>
          <p:nvPr/>
        </p:nvSpPr>
        <p:spPr>
          <a:xfrm>
            <a:off x="2479740" y="3527534"/>
            <a:ext cx="38023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1500" dirty="0" smtClean="0"/>
              <a:t>13</a:t>
            </a:r>
            <a:endParaRPr lang="fr-BE" sz="1500" dirty="0"/>
          </a:p>
        </p:txBody>
      </p:sp>
      <p:sp>
        <p:nvSpPr>
          <p:cNvPr id="83" name="TextBox 82"/>
          <p:cNvSpPr txBox="1"/>
          <p:nvPr/>
        </p:nvSpPr>
        <p:spPr>
          <a:xfrm>
            <a:off x="3327597" y="3538772"/>
            <a:ext cx="38023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1500" dirty="0" smtClean="0"/>
              <a:t>14</a:t>
            </a:r>
            <a:endParaRPr lang="fr-BE" sz="1500" dirty="0"/>
          </a:p>
        </p:txBody>
      </p:sp>
      <p:sp>
        <p:nvSpPr>
          <p:cNvPr id="84" name="TextBox 83"/>
          <p:cNvSpPr txBox="1"/>
          <p:nvPr/>
        </p:nvSpPr>
        <p:spPr>
          <a:xfrm>
            <a:off x="4152077" y="3515007"/>
            <a:ext cx="38023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1500" dirty="0" smtClean="0"/>
              <a:t>23</a:t>
            </a:r>
            <a:endParaRPr lang="fr-BE" sz="1500" dirty="0"/>
          </a:p>
        </p:txBody>
      </p:sp>
      <p:sp>
        <p:nvSpPr>
          <p:cNvPr id="85" name="TextBox 84"/>
          <p:cNvSpPr txBox="1"/>
          <p:nvPr/>
        </p:nvSpPr>
        <p:spPr>
          <a:xfrm>
            <a:off x="4937258" y="3515006"/>
            <a:ext cx="38023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1500" dirty="0" smtClean="0"/>
              <a:t>24</a:t>
            </a:r>
            <a:endParaRPr lang="fr-BE" sz="1500" dirty="0"/>
          </a:p>
        </p:txBody>
      </p:sp>
      <p:sp>
        <p:nvSpPr>
          <p:cNvPr id="86" name="TextBox 85"/>
          <p:cNvSpPr txBox="1"/>
          <p:nvPr/>
        </p:nvSpPr>
        <p:spPr>
          <a:xfrm>
            <a:off x="6049710" y="3521807"/>
            <a:ext cx="38023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1500" dirty="0" smtClean="0"/>
              <a:t>34</a:t>
            </a:r>
            <a:endParaRPr lang="fr-BE" sz="1500" dirty="0"/>
          </a:p>
        </p:txBody>
      </p:sp>
      <p:sp>
        <p:nvSpPr>
          <p:cNvPr id="87" name="TextBox 86"/>
          <p:cNvSpPr txBox="1"/>
          <p:nvPr/>
        </p:nvSpPr>
        <p:spPr>
          <a:xfrm>
            <a:off x="748665" y="4413618"/>
            <a:ext cx="47801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1500" dirty="0" smtClean="0"/>
              <a:t>123</a:t>
            </a:r>
            <a:endParaRPr lang="fr-BE" sz="1500" dirty="0"/>
          </a:p>
        </p:txBody>
      </p:sp>
      <p:sp>
        <p:nvSpPr>
          <p:cNvPr id="88" name="TextBox 87"/>
          <p:cNvSpPr txBox="1"/>
          <p:nvPr/>
        </p:nvSpPr>
        <p:spPr>
          <a:xfrm>
            <a:off x="705557" y="5274942"/>
            <a:ext cx="57579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1500" dirty="0" smtClean="0"/>
              <a:t>1234</a:t>
            </a:r>
            <a:endParaRPr lang="fr-BE" sz="1500" dirty="0"/>
          </a:p>
        </p:txBody>
      </p:sp>
      <p:sp>
        <p:nvSpPr>
          <p:cNvPr id="89" name="TextBox 88"/>
          <p:cNvSpPr txBox="1"/>
          <p:nvPr/>
        </p:nvSpPr>
        <p:spPr>
          <a:xfrm>
            <a:off x="1593102" y="4390753"/>
            <a:ext cx="47801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1500" dirty="0" smtClean="0"/>
              <a:t>124</a:t>
            </a:r>
            <a:endParaRPr lang="fr-BE" sz="1500" dirty="0"/>
          </a:p>
        </p:txBody>
      </p:sp>
      <p:sp>
        <p:nvSpPr>
          <p:cNvPr id="90" name="TextBox 89"/>
          <p:cNvSpPr txBox="1"/>
          <p:nvPr/>
        </p:nvSpPr>
        <p:spPr>
          <a:xfrm>
            <a:off x="2424493" y="4390753"/>
            <a:ext cx="47801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1500" dirty="0" smtClean="0"/>
              <a:t>134</a:t>
            </a:r>
            <a:endParaRPr lang="fr-BE" sz="1500" dirty="0"/>
          </a:p>
        </p:txBody>
      </p:sp>
      <p:sp>
        <p:nvSpPr>
          <p:cNvPr id="91" name="TextBox 90"/>
          <p:cNvSpPr txBox="1"/>
          <p:nvPr/>
        </p:nvSpPr>
        <p:spPr>
          <a:xfrm>
            <a:off x="4118608" y="4408001"/>
            <a:ext cx="47801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1500" dirty="0" smtClean="0"/>
              <a:t>234</a:t>
            </a:r>
            <a:endParaRPr lang="fr-BE" sz="1500" dirty="0"/>
          </a:p>
        </p:txBody>
      </p:sp>
      <p:sp>
        <p:nvSpPr>
          <p:cNvPr id="54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2822258" cy="4214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BE" sz="2200" dirty="0" smtClean="0"/>
              <a:t>Depth-first search!</a:t>
            </a:r>
          </a:p>
        </p:txBody>
      </p:sp>
      <p:cxnSp>
        <p:nvCxnSpPr>
          <p:cNvPr id="52" name="Straight Connector 51"/>
          <p:cNvCxnSpPr/>
          <p:nvPr/>
        </p:nvCxnSpPr>
        <p:spPr>
          <a:xfrm>
            <a:off x="1022985" y="3946894"/>
            <a:ext cx="268834" cy="341909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V="1">
            <a:off x="1635509" y="3936335"/>
            <a:ext cx="270377" cy="36489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87172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BE" sz="3500" dirty="0" smtClean="0"/>
              <a:t>Node 13</a:t>
            </a:r>
            <a:endParaRPr lang="fr-BE" sz="35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Field Code Forest algorithm</a:t>
            </a:r>
            <a:endParaRPr lang="fr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35F16-78FE-409C-8D69-B526FEC53183}" type="slidenum">
              <a:rPr lang="fr-BE" smtClean="0"/>
              <a:t>22</a:t>
            </a:fld>
            <a:endParaRPr lang="fr-BE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8650" y="1690689"/>
            <a:ext cx="4034790" cy="12860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BE" sz="2200" dirty="0"/>
              <a:t>Select rules from same branch in which attribute </a:t>
            </a:r>
            <a:r>
              <a:rPr lang="en-BE" sz="2200" dirty="0" smtClean="0"/>
              <a:t>3 </a:t>
            </a:r>
            <a:r>
              <a:rPr lang="en-BE" sz="2200" dirty="0"/>
              <a:t>enters but attribute 1 does not</a:t>
            </a:r>
          </a:p>
          <a:p>
            <a:pPr marL="0" indent="0">
              <a:buNone/>
            </a:pPr>
            <a:endParaRPr lang="en-BE" sz="2500" b="1" dirty="0" smtClean="0"/>
          </a:p>
          <a:p>
            <a:pPr marL="0" indent="0">
              <a:buNone/>
            </a:pPr>
            <a:endParaRPr lang="en-BE" sz="2500" dirty="0" smtClean="0"/>
          </a:p>
          <a:p>
            <a:endParaRPr lang="en-BE" sz="2500" b="1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3034886"/>
              </p:ext>
            </p:extLst>
          </p:nvPr>
        </p:nvGraphicFramePr>
        <p:xfrm>
          <a:off x="1461769" y="2774951"/>
          <a:ext cx="5875627" cy="35204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655892">
                  <a:extLst>
                    <a:ext uri="{9D8B030D-6E8A-4147-A177-3AD203B41FA5}">
                      <a16:colId xmlns:a16="http://schemas.microsoft.com/office/drawing/2014/main" val="3719527433"/>
                    </a:ext>
                  </a:extLst>
                </a:gridCol>
                <a:gridCol w="1184593">
                  <a:extLst>
                    <a:ext uri="{9D8B030D-6E8A-4147-A177-3AD203B41FA5}">
                      <a16:colId xmlns:a16="http://schemas.microsoft.com/office/drawing/2014/main" val="1380880547"/>
                    </a:ext>
                  </a:extLst>
                </a:gridCol>
                <a:gridCol w="1076643">
                  <a:extLst>
                    <a:ext uri="{9D8B030D-6E8A-4147-A177-3AD203B41FA5}">
                      <a16:colId xmlns:a16="http://schemas.microsoft.com/office/drawing/2014/main" val="402827280"/>
                    </a:ext>
                  </a:extLst>
                </a:gridCol>
                <a:gridCol w="1264793">
                  <a:extLst>
                    <a:ext uri="{9D8B030D-6E8A-4147-A177-3AD203B41FA5}">
                      <a16:colId xmlns:a16="http://schemas.microsoft.com/office/drawing/2014/main" val="2305375305"/>
                    </a:ext>
                  </a:extLst>
                </a:gridCol>
                <a:gridCol w="1693706">
                  <a:extLst>
                    <a:ext uri="{9D8B030D-6E8A-4147-A177-3AD203B41FA5}">
                      <a16:colId xmlns:a16="http://schemas.microsoft.com/office/drawing/2014/main" val="3627593226"/>
                    </a:ext>
                  </a:extLst>
                </a:gridCol>
              </a:tblGrid>
              <a:tr h="269327">
                <a:tc>
                  <a:txBody>
                    <a:bodyPr/>
                    <a:lstStyle/>
                    <a:p>
                      <a:r>
                        <a:rPr lang="fr-BE" sz="1500" dirty="0" smtClean="0"/>
                        <a:t>R</a:t>
                      </a:r>
                      <a:r>
                        <a:rPr lang="en-BE" sz="1500" dirty="0" smtClean="0"/>
                        <a:t>ule</a:t>
                      </a:r>
                      <a:endParaRPr lang="fr-BE" sz="15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BE" sz="1500" dirty="0" smtClean="0"/>
                        <a:t>model</a:t>
                      </a:r>
                      <a:endParaRPr lang="fr-BE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BE" sz="1500" dirty="0" smtClean="0"/>
                        <a:t>arms</a:t>
                      </a:r>
                      <a:endParaRPr lang="fr-BE" sz="15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BE" sz="1500" dirty="0" smtClean="0"/>
                        <a:t>parallel</a:t>
                      </a:r>
                      <a:endParaRPr lang="fr-BE" sz="15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BE" sz="1500" dirty="0" smtClean="0"/>
                        <a:t>crossover</a:t>
                      </a:r>
                      <a:endParaRPr lang="fr-BE" sz="15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5167763"/>
                  </a:ext>
                </a:extLst>
              </a:tr>
              <a:tr h="312078">
                <a:tc>
                  <a:txBody>
                    <a:bodyPr/>
                    <a:lstStyle/>
                    <a:p>
                      <a:r>
                        <a:rPr lang="en-BE" sz="15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fr-BE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BE" sz="1500" dirty="0" smtClean="0"/>
                        <a:t>P, X</a:t>
                      </a:r>
                      <a:endParaRPr lang="fr-BE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BE" sz="1500" dirty="0" smtClean="0"/>
                        <a:t>1</a:t>
                      </a:r>
                      <a:endParaRPr lang="fr-BE" sz="15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BE" sz="1500" dirty="0" smtClean="0"/>
                        <a:t>dom(parallel)</a:t>
                      </a:r>
                      <a:endParaRPr lang="fr-BE" sz="15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BE" sz="1500" dirty="0" smtClean="0"/>
                        <a:t>dom(crossover)</a:t>
                      </a:r>
                      <a:endParaRPr lang="fr-BE" sz="15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529851495"/>
                  </a:ext>
                </a:extLst>
              </a:tr>
              <a:tr h="312078">
                <a:tc>
                  <a:txBody>
                    <a:bodyPr/>
                    <a:lstStyle/>
                    <a:p>
                      <a:r>
                        <a:rPr lang="en-BE" sz="15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fr-BE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BE" sz="1500" dirty="0" smtClean="0"/>
                        <a:t>S, X</a:t>
                      </a:r>
                      <a:endParaRPr lang="fr-BE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BE" sz="1500" dirty="0" smtClean="0"/>
                        <a:t>dom(arms)</a:t>
                      </a:r>
                      <a:endParaRPr lang="fr-B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sz="1500" dirty="0" smtClean="0"/>
                        <a:t>Yes</a:t>
                      </a:r>
                      <a:endParaRPr lang="fr-B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BE" sz="1500" dirty="0" smtClean="0"/>
                        <a:t>dom(crossover)</a:t>
                      </a:r>
                      <a:endParaRPr lang="fr-BE" sz="15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8603027"/>
                  </a:ext>
                </a:extLst>
              </a:tr>
              <a:tr h="312078">
                <a:tc>
                  <a:txBody>
                    <a:bodyPr/>
                    <a:lstStyle/>
                    <a:p>
                      <a:r>
                        <a:rPr lang="en-BE" sz="15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fr-BE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BE" sz="1500" dirty="0" smtClean="0"/>
                        <a:t>P</a:t>
                      </a:r>
                      <a:endParaRPr lang="fr-BE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BE" sz="1500" dirty="0" smtClean="0"/>
                        <a:t>dom(arms)</a:t>
                      </a:r>
                      <a:endParaRPr lang="fr-B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sz="1500" dirty="0" smtClean="0"/>
                        <a:t>No</a:t>
                      </a:r>
                      <a:endParaRPr lang="fr-B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BE" sz="1500" dirty="0" smtClean="0"/>
                        <a:t>dom(crossover)</a:t>
                      </a:r>
                      <a:endParaRPr lang="fr-BE" sz="15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4189685"/>
                  </a:ext>
                </a:extLst>
              </a:tr>
              <a:tr h="312078">
                <a:tc>
                  <a:txBody>
                    <a:bodyPr/>
                    <a:lstStyle/>
                    <a:p>
                      <a:r>
                        <a:rPr lang="en-BE" sz="15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fr-BE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BE" sz="1500" dirty="0" smtClean="0"/>
                        <a:t>X</a:t>
                      </a:r>
                      <a:endParaRPr lang="fr-BE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BE" sz="1500" dirty="0" smtClean="0"/>
                        <a:t>dom(arms)</a:t>
                      </a:r>
                      <a:endParaRPr lang="fr-BE" sz="15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BE" sz="1500" dirty="0" smtClean="0"/>
                        <a:t>dom(parallel)</a:t>
                      </a:r>
                      <a:endParaRPr lang="fr-BE" sz="15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sz="1500" dirty="0" smtClean="0"/>
                        <a:t>No</a:t>
                      </a:r>
                      <a:endParaRPr lang="fr-BE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0317880"/>
                  </a:ext>
                </a:extLst>
              </a:tr>
              <a:tr h="312078">
                <a:tc>
                  <a:txBody>
                    <a:bodyPr/>
                    <a:lstStyle/>
                    <a:p>
                      <a:r>
                        <a:rPr lang="en-BE" sz="15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fr-BE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BE" sz="1500" dirty="0" smtClean="0"/>
                        <a:t>S, P</a:t>
                      </a:r>
                      <a:endParaRPr lang="fr-BE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BE" sz="1500" dirty="0" smtClean="0"/>
                        <a:t>dom(arms)</a:t>
                      </a:r>
                      <a:endParaRPr lang="fr-BE" sz="15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BE" sz="1500" dirty="0" smtClean="0"/>
                        <a:t>dom(parallel)</a:t>
                      </a:r>
                      <a:endParaRPr lang="fr-BE" sz="15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sz="1500" dirty="0" smtClean="0"/>
                        <a:t>Yes</a:t>
                      </a:r>
                      <a:endParaRPr lang="fr-BE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9308252"/>
                  </a:ext>
                </a:extLst>
              </a:tr>
              <a:tr h="312078">
                <a:tc>
                  <a:txBody>
                    <a:bodyPr/>
                    <a:lstStyle/>
                    <a:p>
                      <a:r>
                        <a:rPr lang="en-BE" sz="15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fr-BE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BE" sz="1500" dirty="0" smtClean="0"/>
                        <a:t>S</a:t>
                      </a:r>
                      <a:endParaRPr lang="fr-BE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BE" sz="1500" dirty="0" smtClean="0"/>
                        <a:t>2, 3</a:t>
                      </a:r>
                      <a:endParaRPr lang="fr-BE" sz="15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BE" sz="1500" dirty="0" smtClean="0"/>
                        <a:t>dom(parallel)</a:t>
                      </a:r>
                      <a:endParaRPr lang="fr-BE" sz="15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BE" sz="1500" dirty="0" smtClean="0"/>
                        <a:t>dom(crossover)</a:t>
                      </a:r>
                      <a:endParaRPr lang="fr-BE" sz="15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5457957"/>
                  </a:ext>
                </a:extLst>
              </a:tr>
              <a:tr h="312078">
                <a:tc>
                  <a:txBody>
                    <a:bodyPr/>
                    <a:lstStyle/>
                    <a:p>
                      <a:r>
                        <a:rPr lang="en-BE" sz="15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fr-BE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BE" sz="1500" dirty="0" smtClean="0"/>
                        <a:t>dom(model)</a:t>
                      </a:r>
                      <a:endParaRPr lang="fr-BE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BE" sz="1500" dirty="0" smtClean="0"/>
                        <a:t>1</a:t>
                      </a:r>
                      <a:endParaRPr lang="fr-B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sz="1500" dirty="0" smtClean="0"/>
                        <a:t>Yes</a:t>
                      </a:r>
                      <a:endParaRPr lang="fr-B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sz="1500" dirty="0" smtClean="0"/>
                        <a:t>dom(crossover)</a:t>
                      </a:r>
                      <a:endParaRPr lang="fr-BE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2634552"/>
                  </a:ext>
                </a:extLst>
              </a:tr>
              <a:tr h="312078">
                <a:tc>
                  <a:txBody>
                    <a:bodyPr/>
                    <a:lstStyle/>
                    <a:p>
                      <a:r>
                        <a:rPr lang="en-BE" sz="15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fr-BE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BE" sz="1500" dirty="0" smtClean="0"/>
                        <a:t>dom(model)</a:t>
                      </a:r>
                      <a:endParaRPr lang="fr-BE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BE" sz="1500" dirty="0" smtClean="0"/>
                        <a:t>1</a:t>
                      </a:r>
                      <a:endParaRPr lang="fr-B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sz="1500" dirty="0" smtClean="0"/>
                        <a:t>dom(parallel)</a:t>
                      </a:r>
                      <a:endParaRPr lang="fr-B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BE" sz="1500" dirty="0" smtClean="0"/>
                        <a:t>Yes</a:t>
                      </a:r>
                      <a:endParaRPr lang="fr-BE" sz="15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2488008"/>
                  </a:ext>
                </a:extLst>
              </a:tr>
              <a:tr h="312078">
                <a:tc>
                  <a:txBody>
                    <a:bodyPr/>
                    <a:lstStyle/>
                    <a:p>
                      <a:r>
                        <a:rPr lang="en-BE" sz="15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fr-BE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BE" sz="1500" dirty="0" smtClean="0"/>
                        <a:t>dom(model)</a:t>
                      </a:r>
                      <a:endParaRPr lang="fr-BE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BE" sz="1500" dirty="0" smtClean="0"/>
                        <a:t>dom(arms)</a:t>
                      </a:r>
                      <a:endParaRPr lang="fr-B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sz="1500" dirty="0" smtClean="0"/>
                        <a:t>Yes</a:t>
                      </a:r>
                      <a:endParaRPr lang="fr-B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BE" sz="1500" dirty="0" smtClean="0"/>
                        <a:t>Yes</a:t>
                      </a:r>
                      <a:endParaRPr lang="fr-BE" sz="15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9227268"/>
                  </a:ext>
                </a:extLst>
              </a:tr>
              <a:tr h="312078">
                <a:tc>
                  <a:txBody>
                    <a:bodyPr/>
                    <a:lstStyle/>
                    <a:p>
                      <a:r>
                        <a:rPr lang="en-BE" sz="15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fr-BE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BE" sz="1500" dirty="0" smtClean="0"/>
                        <a:t>dom(model)</a:t>
                      </a:r>
                      <a:endParaRPr lang="fr-BE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BE" sz="1500" dirty="0" smtClean="0"/>
                        <a:t>2, 3</a:t>
                      </a:r>
                      <a:endParaRPr lang="fr-BE" sz="15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BE" sz="1500" dirty="0" smtClean="0"/>
                        <a:t>No</a:t>
                      </a:r>
                      <a:endParaRPr lang="fr-BE" sz="15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sz="1500" dirty="0" smtClean="0"/>
                        <a:t>No</a:t>
                      </a:r>
                      <a:endParaRPr lang="fr-BE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435874"/>
                  </a:ext>
                </a:extLst>
              </a:tr>
            </a:tbl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0333" y="431719"/>
            <a:ext cx="2819472" cy="1640725"/>
          </a:xfrm>
          <a:prstGeom prst="rect">
            <a:avLst/>
          </a:prstGeom>
        </p:spPr>
      </p:pic>
      <p:sp>
        <p:nvSpPr>
          <p:cNvPr id="10" name="Left Brace 9"/>
          <p:cNvSpPr/>
          <p:nvPr/>
        </p:nvSpPr>
        <p:spPr>
          <a:xfrm>
            <a:off x="1040524" y="3111063"/>
            <a:ext cx="241738" cy="1891862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1" name="TextBox 10"/>
          <p:cNvSpPr txBox="1"/>
          <p:nvPr/>
        </p:nvSpPr>
        <p:spPr>
          <a:xfrm rot="16200000">
            <a:off x="438117" y="5493143"/>
            <a:ext cx="835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dirty="0" smtClean="0"/>
              <a:t>node 1</a:t>
            </a:r>
            <a:endParaRPr lang="fr-BE" dirty="0"/>
          </a:p>
        </p:txBody>
      </p:sp>
      <p:sp>
        <p:nvSpPr>
          <p:cNvPr id="12" name="Left Brace 11"/>
          <p:cNvSpPr/>
          <p:nvPr/>
        </p:nvSpPr>
        <p:spPr>
          <a:xfrm>
            <a:off x="1040524" y="5137228"/>
            <a:ext cx="249795" cy="1158163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3" name="TextBox 12"/>
          <p:cNvSpPr txBox="1"/>
          <p:nvPr/>
        </p:nvSpPr>
        <p:spPr>
          <a:xfrm rot="16200000">
            <a:off x="255567" y="3792756"/>
            <a:ext cx="11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dirty="0" smtClean="0"/>
              <a:t>root node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9521760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BE" sz="3500" dirty="0" smtClean="0"/>
              <a:t>Node 13</a:t>
            </a:r>
            <a:endParaRPr lang="fr-BE" sz="35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Field Code Forest algorithm</a:t>
            </a:r>
            <a:endParaRPr lang="fr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35F16-78FE-409C-8D69-B526FEC53183}" type="slidenum">
              <a:rPr lang="fr-BE" smtClean="0"/>
              <a:t>23</a:t>
            </a:fld>
            <a:endParaRPr lang="fr-B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4"/>
                <a:ext cx="4788176" cy="444563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BE" sz="2200" dirty="0"/>
                  <a:t>Combine these rules to </a:t>
                </a:r>
                <a:r>
                  <a:rPr lang="en-BE" sz="2200" i="1" dirty="0"/>
                  <a:t>essentially new edit rules </a:t>
                </a:r>
                <a:r>
                  <a:rPr lang="en-BE" sz="2200" dirty="0"/>
                  <a:t>for generator </a:t>
                </a:r>
                <a:r>
                  <a:rPr lang="en-BE" sz="2200" i="1" dirty="0" smtClean="0"/>
                  <a:t>parallel</a:t>
                </a:r>
                <a:endParaRPr lang="en-BE" sz="2200" dirty="0"/>
              </a:p>
              <a:p>
                <a:pPr marL="0" indent="0">
                  <a:buNone/>
                </a:pPr>
                <a:endParaRPr lang="en-BE" sz="2200" b="1" i="1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BE" sz="2200" b="1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BE" sz="2200" b="1" dirty="0"/>
                  <a:t> </a:t>
                </a:r>
                <a:r>
                  <a:rPr lang="en-BE" sz="2200" dirty="0"/>
                  <a:t>cfr. theory class</a:t>
                </a:r>
              </a:p>
            </p:txBody>
          </p:sp>
        </mc:Choice>
        <mc:Fallback xmlns="">
          <p:sp>
            <p:nvSpPr>
              <p:cNvPr id="7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4"/>
                <a:ext cx="4788176" cy="4445635"/>
              </a:xfrm>
              <a:blipFill>
                <a:blip r:embed="rId2"/>
                <a:stretch>
                  <a:fillRect l="-1654" t="-1644"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0333" y="431719"/>
            <a:ext cx="2819472" cy="164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442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BE" sz="3500" dirty="0" smtClean="0"/>
              <a:t>Node 13</a:t>
            </a:r>
            <a:endParaRPr lang="fr-BE" sz="35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Field Code Forest algorithm</a:t>
            </a:r>
            <a:endParaRPr lang="fr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35F16-78FE-409C-8D69-B526FEC53183}" type="slidenum">
              <a:rPr lang="fr-BE" smtClean="0"/>
              <a:t>24</a:t>
            </a:fld>
            <a:endParaRPr lang="fr-B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4"/>
                <a:ext cx="4981683" cy="5121828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BE" sz="2200" dirty="0"/>
                  <a:t>Combine these rules to </a:t>
                </a:r>
                <a:r>
                  <a:rPr lang="en-BE" sz="2200" i="1" dirty="0"/>
                  <a:t>essentially new edit rules </a:t>
                </a:r>
                <a:r>
                  <a:rPr lang="en-BE" sz="2200" dirty="0"/>
                  <a:t>for generator </a:t>
                </a:r>
                <a:r>
                  <a:rPr lang="en-BE" sz="2200" i="1" dirty="0" smtClean="0"/>
                  <a:t>parallel</a:t>
                </a:r>
                <a:endParaRPr lang="en-BE" sz="2200" dirty="0"/>
              </a:p>
              <a:p>
                <a:r>
                  <a:rPr lang="en-BE" sz="1800" dirty="0" smtClean="0"/>
                  <a:t>7 &amp; 9</a:t>
                </a:r>
              </a:p>
              <a:p>
                <a:pPr lvl="1"/>
                <a:r>
                  <a:rPr lang="fr-BE" sz="1400" dirty="0" smtClean="0"/>
                  <a:t>R</a:t>
                </a:r>
                <a:r>
                  <a:rPr lang="en-BE" sz="1400" dirty="0" smtClean="0"/>
                  <a:t>ule 7: dom(model) x {1} x {Yes} x dom(crossover)</a:t>
                </a:r>
              </a:p>
              <a:p>
                <a:pPr lvl="1"/>
                <a:r>
                  <a:rPr lang="fr-BE" sz="1400" dirty="0" smtClean="0"/>
                  <a:t>R</a:t>
                </a:r>
                <a:r>
                  <a:rPr lang="en-BE" sz="1400" dirty="0" smtClean="0"/>
                  <a:t>ule 9: dom(model) x dom(arms) x {Yes} x {Yes}</a:t>
                </a:r>
              </a:p>
              <a:p>
                <a:pPr lvl="1"/>
                <a:r>
                  <a:rPr lang="en-BE" sz="1400" dirty="0" smtClean="0">
                    <a:solidFill>
                      <a:srgbClr val="FF0000"/>
                    </a:solidFill>
                  </a:rPr>
                  <a:t>NEN: dom(model) x {1} x {Yes} x {Yes}</a:t>
                </a:r>
              </a:p>
              <a:p>
                <a:pPr lvl="1"/>
                <a:r>
                  <a:rPr lang="en-BE" sz="1400" b="1" dirty="0"/>
                  <a:t>Check whether adding a new rule leads to an EN rule</a:t>
                </a:r>
              </a:p>
              <a:p>
                <a:r>
                  <a:rPr lang="en-BE" sz="1800" dirty="0" smtClean="0"/>
                  <a:t>7 &amp; 10</a:t>
                </a:r>
              </a:p>
              <a:p>
                <a:pPr lvl="1"/>
                <a:r>
                  <a:rPr lang="en-BE" sz="1400" dirty="0" smtClean="0"/>
                  <a:t>Rule 7: </a:t>
                </a:r>
                <a:r>
                  <a:rPr lang="en-BE" sz="1400" dirty="0"/>
                  <a:t>dom(model) x {1} x {Yes} x dom(crossover)</a:t>
                </a:r>
              </a:p>
              <a:p>
                <a:pPr lvl="1"/>
                <a:r>
                  <a:rPr lang="fr-BE" sz="1400" dirty="0" smtClean="0"/>
                  <a:t>R</a:t>
                </a:r>
                <a:r>
                  <a:rPr lang="en-BE" sz="1400" dirty="0" smtClean="0"/>
                  <a:t>ule 10: dom(model) x {2,3} </a:t>
                </a:r>
                <a:r>
                  <a:rPr lang="en-BE" sz="1400" dirty="0"/>
                  <a:t>x </a:t>
                </a:r>
                <a:r>
                  <a:rPr lang="en-BE" sz="1400" dirty="0" smtClean="0"/>
                  <a:t>{No} </a:t>
                </a:r>
                <a:r>
                  <a:rPr lang="en-BE" sz="1400" dirty="0"/>
                  <a:t>x </a:t>
                </a:r>
                <a:r>
                  <a:rPr lang="en-BE" sz="1400" dirty="0" smtClean="0"/>
                  <a:t>{No}</a:t>
                </a:r>
              </a:p>
              <a:p>
                <a:pPr lvl="1"/>
                <a:r>
                  <a:rPr lang="en-BE" sz="1400" dirty="0" smtClean="0">
                    <a:solidFill>
                      <a:srgbClr val="FF0000"/>
                    </a:solidFill>
                  </a:rPr>
                  <a:t>Tautology: </a:t>
                </a:r>
                <a:r>
                  <a:rPr lang="en-BE" sz="1400" dirty="0" smtClean="0">
                    <a:solidFill>
                      <a:schemeClr val="tx1"/>
                    </a:solidFill>
                  </a:rPr>
                  <a:t>dom(model) x </a:t>
                </a:r>
                <a14:m>
                  <m:oMath xmlns:m="http://schemas.openxmlformats.org/officeDocument/2006/math">
                    <m:r>
                      <a:rPr lang="en-BE" sz="14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∅ </m:t>
                    </m:r>
                  </m:oMath>
                </a14:m>
                <a:r>
                  <a:rPr lang="en-BE" sz="1400" dirty="0" smtClean="0">
                    <a:solidFill>
                      <a:schemeClr val="tx1"/>
                    </a:solidFill>
                  </a:rPr>
                  <a:t>x dom(parallel) x {No}</a:t>
                </a:r>
                <a:endParaRPr lang="en-BE" sz="1400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BE" sz="1400" b="1" dirty="0"/>
                  <a:t>Be careful: you should not further intvestigate this combination becayse adding an additional contributor to this comvination will never lead to a non-empty set for attribute arms</a:t>
                </a:r>
              </a:p>
              <a:p>
                <a:r>
                  <a:rPr lang="fr-BE" sz="1800" dirty="0" smtClean="0"/>
                  <a:t>9</a:t>
                </a:r>
                <a:r>
                  <a:rPr lang="en-BE" sz="1800" dirty="0" smtClean="0"/>
                  <a:t> &amp; 10</a:t>
                </a:r>
              </a:p>
              <a:p>
                <a:pPr lvl="1"/>
                <a:r>
                  <a:rPr lang="en-BE" sz="1400" dirty="0" smtClean="0"/>
                  <a:t>Rule </a:t>
                </a:r>
                <a:r>
                  <a:rPr lang="en-BE" sz="1400" dirty="0"/>
                  <a:t>9</a:t>
                </a:r>
                <a:r>
                  <a:rPr lang="en-BE" sz="1400" dirty="0" smtClean="0"/>
                  <a:t>: </a:t>
                </a:r>
                <a:r>
                  <a:rPr lang="en-BE" sz="1400" dirty="0"/>
                  <a:t>dom(model) x dom(arms) x {Yes} x {Yes}</a:t>
                </a:r>
              </a:p>
              <a:p>
                <a:pPr lvl="1"/>
                <a:r>
                  <a:rPr lang="fr-BE" sz="1400" dirty="0" smtClean="0"/>
                  <a:t>R</a:t>
                </a:r>
                <a:r>
                  <a:rPr lang="en-BE" sz="1400" dirty="0" smtClean="0"/>
                  <a:t>ule 10: </a:t>
                </a:r>
                <a:r>
                  <a:rPr lang="en-BE" sz="1400" dirty="0"/>
                  <a:t>dom(model) x {2,3} x {No} x {No}</a:t>
                </a:r>
              </a:p>
              <a:p>
                <a:pPr lvl="1"/>
                <a:r>
                  <a:rPr lang="en-BE" sz="1400" dirty="0" smtClean="0">
                    <a:solidFill>
                      <a:srgbClr val="FF0000"/>
                    </a:solidFill>
                  </a:rPr>
                  <a:t>Tautology: </a:t>
                </a:r>
                <a:r>
                  <a:rPr lang="en-BE" sz="1400" dirty="0" smtClean="0"/>
                  <a:t>dom(model) x {2,3} x dom(parallel) x </a:t>
                </a:r>
                <a14:m>
                  <m:oMath xmlns:m="http://schemas.openxmlformats.org/officeDocument/2006/math">
                    <m:r>
                      <a:rPr lang="en-BE" sz="14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endParaRPr lang="en-BE" sz="1400" dirty="0" smtClean="0"/>
              </a:p>
              <a:p>
                <a:pPr lvl="1"/>
                <a:r>
                  <a:rPr lang="en-BE" sz="1400" b="1" dirty="0"/>
                  <a:t>Be careful: you should not further intvestigate this combination becayse adding an additional contributor to this comvination will never lead to a non-empty set for attribute </a:t>
                </a:r>
                <a:r>
                  <a:rPr lang="en-BE" sz="1400" b="1" dirty="0" smtClean="0"/>
                  <a:t>crossover</a:t>
                </a:r>
                <a:endParaRPr lang="en-BE" sz="1400" b="1" dirty="0"/>
              </a:p>
            </p:txBody>
          </p:sp>
        </mc:Choice>
        <mc:Fallback xmlns="">
          <p:sp>
            <p:nvSpPr>
              <p:cNvPr id="7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4"/>
                <a:ext cx="4981683" cy="5121828"/>
              </a:xfrm>
              <a:blipFill>
                <a:blip r:embed="rId2"/>
                <a:stretch>
                  <a:fillRect l="-1224" t="-2140"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0333" y="431719"/>
            <a:ext cx="2819472" cy="164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448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BE" sz="3500" dirty="0" smtClean="0"/>
              <a:t>Node 13</a:t>
            </a:r>
            <a:endParaRPr lang="fr-BE" sz="35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Field Code Forest algorithm</a:t>
            </a:r>
            <a:endParaRPr lang="fr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35F16-78FE-409C-8D69-B526FEC53183}" type="slidenum">
              <a:rPr lang="fr-BE" smtClean="0"/>
              <a:t>25</a:t>
            </a:fld>
            <a:endParaRPr lang="fr-BE"/>
          </a:p>
        </p:txBody>
      </p:sp>
      <p:sp>
        <p:nvSpPr>
          <p:cNvPr id="6" name="Oval 5"/>
          <p:cNvSpPr/>
          <p:nvPr/>
        </p:nvSpPr>
        <p:spPr>
          <a:xfrm>
            <a:off x="4722495" y="1690689"/>
            <a:ext cx="474345" cy="45053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9" name="Oval 8"/>
          <p:cNvSpPr/>
          <p:nvPr/>
        </p:nvSpPr>
        <p:spPr>
          <a:xfrm>
            <a:off x="2065972" y="2551745"/>
            <a:ext cx="474345" cy="45053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0" name="Oval 9"/>
          <p:cNvSpPr/>
          <p:nvPr/>
        </p:nvSpPr>
        <p:spPr>
          <a:xfrm>
            <a:off x="4419600" y="2551747"/>
            <a:ext cx="474345" cy="45053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1" name="Oval 10"/>
          <p:cNvSpPr/>
          <p:nvPr/>
        </p:nvSpPr>
        <p:spPr>
          <a:xfrm>
            <a:off x="6002655" y="2551746"/>
            <a:ext cx="474345" cy="45053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2" name="Oval 11"/>
          <p:cNvSpPr/>
          <p:nvPr/>
        </p:nvSpPr>
        <p:spPr>
          <a:xfrm>
            <a:off x="7511415" y="2551745"/>
            <a:ext cx="474345" cy="45053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3" name="Oval 12"/>
          <p:cNvSpPr/>
          <p:nvPr/>
        </p:nvSpPr>
        <p:spPr>
          <a:xfrm>
            <a:off x="1230630" y="3466147"/>
            <a:ext cx="474345" cy="45053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4" name="Oval 13"/>
          <p:cNvSpPr/>
          <p:nvPr/>
        </p:nvSpPr>
        <p:spPr>
          <a:xfrm>
            <a:off x="2432684" y="3466147"/>
            <a:ext cx="474345" cy="450531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5" name="Oval 14"/>
          <p:cNvSpPr/>
          <p:nvPr/>
        </p:nvSpPr>
        <p:spPr>
          <a:xfrm>
            <a:off x="3275646" y="3466147"/>
            <a:ext cx="474345" cy="45053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6" name="Oval 15"/>
          <p:cNvSpPr/>
          <p:nvPr/>
        </p:nvSpPr>
        <p:spPr>
          <a:xfrm>
            <a:off x="756285" y="4334827"/>
            <a:ext cx="474345" cy="45053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7" name="Oval 16"/>
          <p:cNvSpPr/>
          <p:nvPr/>
        </p:nvSpPr>
        <p:spPr>
          <a:xfrm>
            <a:off x="1602580" y="4327203"/>
            <a:ext cx="474345" cy="45053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8" name="Oval 17"/>
          <p:cNvSpPr/>
          <p:nvPr/>
        </p:nvSpPr>
        <p:spPr>
          <a:xfrm>
            <a:off x="2432684" y="4334826"/>
            <a:ext cx="474345" cy="45053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9" name="Oval 18"/>
          <p:cNvSpPr/>
          <p:nvPr/>
        </p:nvSpPr>
        <p:spPr>
          <a:xfrm>
            <a:off x="756285" y="5203507"/>
            <a:ext cx="474345" cy="45053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cxnSp>
        <p:nvCxnSpPr>
          <p:cNvPr id="21" name="Straight Connector 20"/>
          <p:cNvCxnSpPr>
            <a:stCxn id="6" idx="3"/>
            <a:endCxn id="9" idx="7"/>
          </p:cNvCxnSpPr>
          <p:nvPr/>
        </p:nvCxnSpPr>
        <p:spPr>
          <a:xfrm flipH="1">
            <a:off x="2470851" y="2075241"/>
            <a:ext cx="2321110" cy="5424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9" idx="3"/>
            <a:endCxn id="13" idx="0"/>
          </p:cNvCxnSpPr>
          <p:nvPr/>
        </p:nvCxnSpPr>
        <p:spPr>
          <a:xfrm flipH="1">
            <a:off x="1467803" y="2936297"/>
            <a:ext cx="667635" cy="5298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3" idx="3"/>
            <a:endCxn id="16" idx="0"/>
          </p:cNvCxnSpPr>
          <p:nvPr/>
        </p:nvCxnSpPr>
        <p:spPr>
          <a:xfrm flipH="1">
            <a:off x="993458" y="3850699"/>
            <a:ext cx="306638" cy="4841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9" idx="4"/>
            <a:endCxn id="14" idx="0"/>
          </p:cNvCxnSpPr>
          <p:nvPr/>
        </p:nvCxnSpPr>
        <p:spPr>
          <a:xfrm>
            <a:off x="2303145" y="3002276"/>
            <a:ext cx="366712" cy="4638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9" idx="5"/>
            <a:endCxn id="15" idx="1"/>
          </p:cNvCxnSpPr>
          <p:nvPr/>
        </p:nvCxnSpPr>
        <p:spPr>
          <a:xfrm>
            <a:off x="2470851" y="2936297"/>
            <a:ext cx="874261" cy="5958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4" idx="4"/>
            <a:endCxn id="18" idx="0"/>
          </p:cNvCxnSpPr>
          <p:nvPr/>
        </p:nvCxnSpPr>
        <p:spPr>
          <a:xfrm>
            <a:off x="2669857" y="3916678"/>
            <a:ext cx="0" cy="4181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13" idx="5"/>
            <a:endCxn id="17" idx="0"/>
          </p:cNvCxnSpPr>
          <p:nvPr/>
        </p:nvCxnSpPr>
        <p:spPr>
          <a:xfrm>
            <a:off x="1635509" y="3850699"/>
            <a:ext cx="204244" cy="4765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19" idx="0"/>
            <a:endCxn id="16" idx="4"/>
          </p:cNvCxnSpPr>
          <p:nvPr/>
        </p:nvCxnSpPr>
        <p:spPr>
          <a:xfrm flipV="1">
            <a:off x="993458" y="4785358"/>
            <a:ext cx="0" cy="4181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6" idx="4"/>
            <a:endCxn id="10" idx="0"/>
          </p:cNvCxnSpPr>
          <p:nvPr/>
        </p:nvCxnSpPr>
        <p:spPr>
          <a:xfrm flipH="1">
            <a:off x="4656773" y="2141220"/>
            <a:ext cx="302895" cy="4105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6" idx="4"/>
            <a:endCxn id="11" idx="1"/>
          </p:cNvCxnSpPr>
          <p:nvPr/>
        </p:nvCxnSpPr>
        <p:spPr>
          <a:xfrm>
            <a:off x="4959668" y="2141220"/>
            <a:ext cx="1112453" cy="4765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6" idx="5"/>
            <a:endCxn id="12" idx="1"/>
          </p:cNvCxnSpPr>
          <p:nvPr/>
        </p:nvCxnSpPr>
        <p:spPr>
          <a:xfrm>
            <a:off x="5127374" y="2075241"/>
            <a:ext cx="2453507" cy="5424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4118608" y="3451324"/>
            <a:ext cx="474345" cy="45053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57" name="Oval 56"/>
          <p:cNvSpPr/>
          <p:nvPr/>
        </p:nvSpPr>
        <p:spPr>
          <a:xfrm>
            <a:off x="4893945" y="3451323"/>
            <a:ext cx="474345" cy="45053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cxnSp>
        <p:nvCxnSpPr>
          <p:cNvPr id="58" name="Straight Connector 57"/>
          <p:cNvCxnSpPr>
            <a:stCxn id="56" idx="0"/>
            <a:endCxn id="10" idx="4"/>
          </p:cNvCxnSpPr>
          <p:nvPr/>
        </p:nvCxnSpPr>
        <p:spPr>
          <a:xfrm flipV="1">
            <a:off x="4355781" y="3002278"/>
            <a:ext cx="300992" cy="4490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57" idx="0"/>
            <a:endCxn id="10" idx="4"/>
          </p:cNvCxnSpPr>
          <p:nvPr/>
        </p:nvCxnSpPr>
        <p:spPr>
          <a:xfrm flipH="1" flipV="1">
            <a:off x="4656773" y="3002278"/>
            <a:ext cx="474345" cy="4490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71" idx="0"/>
            <a:endCxn id="56" idx="4"/>
          </p:cNvCxnSpPr>
          <p:nvPr/>
        </p:nvCxnSpPr>
        <p:spPr>
          <a:xfrm flipV="1">
            <a:off x="4355781" y="3901855"/>
            <a:ext cx="0" cy="4329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4118608" y="4334826"/>
            <a:ext cx="474345" cy="45053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73" name="Oval 72"/>
          <p:cNvSpPr/>
          <p:nvPr/>
        </p:nvSpPr>
        <p:spPr>
          <a:xfrm>
            <a:off x="6002654" y="3451323"/>
            <a:ext cx="474345" cy="45053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cxnSp>
        <p:nvCxnSpPr>
          <p:cNvPr id="74" name="Straight Connector 73"/>
          <p:cNvCxnSpPr>
            <a:stCxn id="73" idx="0"/>
            <a:endCxn id="11" idx="4"/>
          </p:cNvCxnSpPr>
          <p:nvPr/>
        </p:nvCxnSpPr>
        <p:spPr>
          <a:xfrm flipV="1">
            <a:off x="6239827" y="3002277"/>
            <a:ext cx="1" cy="4490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2161919" y="2631614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1500" dirty="0" smtClean="0"/>
              <a:t>1</a:t>
            </a:r>
            <a:endParaRPr lang="fr-BE" sz="1500" dirty="0"/>
          </a:p>
        </p:txBody>
      </p:sp>
      <p:sp>
        <p:nvSpPr>
          <p:cNvPr id="78" name="TextBox 77"/>
          <p:cNvSpPr txBox="1"/>
          <p:nvPr/>
        </p:nvSpPr>
        <p:spPr>
          <a:xfrm>
            <a:off x="4509511" y="2624210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1500" dirty="0" smtClean="0"/>
              <a:t>2</a:t>
            </a:r>
            <a:endParaRPr lang="fr-BE" sz="1500" dirty="0"/>
          </a:p>
        </p:txBody>
      </p:sp>
      <p:sp>
        <p:nvSpPr>
          <p:cNvPr id="79" name="TextBox 78"/>
          <p:cNvSpPr txBox="1"/>
          <p:nvPr/>
        </p:nvSpPr>
        <p:spPr>
          <a:xfrm>
            <a:off x="6098601" y="2616172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1500" dirty="0" smtClean="0"/>
              <a:t>3</a:t>
            </a:r>
            <a:endParaRPr lang="fr-BE" sz="1500" dirty="0"/>
          </a:p>
        </p:txBody>
      </p:sp>
      <p:sp>
        <p:nvSpPr>
          <p:cNvPr id="80" name="TextBox 79"/>
          <p:cNvSpPr txBox="1"/>
          <p:nvPr/>
        </p:nvSpPr>
        <p:spPr>
          <a:xfrm>
            <a:off x="7607362" y="2624210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1500" dirty="0"/>
              <a:t>4</a:t>
            </a:r>
            <a:endParaRPr lang="fr-BE" sz="1500" dirty="0"/>
          </a:p>
        </p:txBody>
      </p:sp>
      <p:sp>
        <p:nvSpPr>
          <p:cNvPr id="81" name="TextBox 80"/>
          <p:cNvSpPr txBox="1"/>
          <p:nvPr/>
        </p:nvSpPr>
        <p:spPr>
          <a:xfrm>
            <a:off x="1277686" y="3527534"/>
            <a:ext cx="38023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1500" dirty="0" smtClean="0"/>
              <a:t>12</a:t>
            </a:r>
            <a:endParaRPr lang="fr-BE" sz="1500" dirty="0"/>
          </a:p>
        </p:txBody>
      </p:sp>
      <p:sp>
        <p:nvSpPr>
          <p:cNvPr id="82" name="TextBox 81"/>
          <p:cNvSpPr txBox="1"/>
          <p:nvPr/>
        </p:nvSpPr>
        <p:spPr>
          <a:xfrm>
            <a:off x="2479740" y="3527534"/>
            <a:ext cx="38023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1500" dirty="0" smtClean="0"/>
              <a:t>13</a:t>
            </a:r>
            <a:endParaRPr lang="fr-BE" sz="1500" dirty="0"/>
          </a:p>
        </p:txBody>
      </p:sp>
      <p:sp>
        <p:nvSpPr>
          <p:cNvPr id="83" name="TextBox 82"/>
          <p:cNvSpPr txBox="1"/>
          <p:nvPr/>
        </p:nvSpPr>
        <p:spPr>
          <a:xfrm>
            <a:off x="3327597" y="3538772"/>
            <a:ext cx="38023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1500" dirty="0" smtClean="0"/>
              <a:t>14</a:t>
            </a:r>
            <a:endParaRPr lang="fr-BE" sz="1500" dirty="0"/>
          </a:p>
        </p:txBody>
      </p:sp>
      <p:sp>
        <p:nvSpPr>
          <p:cNvPr id="84" name="TextBox 83"/>
          <p:cNvSpPr txBox="1"/>
          <p:nvPr/>
        </p:nvSpPr>
        <p:spPr>
          <a:xfrm>
            <a:off x="4152077" y="3515007"/>
            <a:ext cx="38023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1500" dirty="0" smtClean="0"/>
              <a:t>23</a:t>
            </a:r>
            <a:endParaRPr lang="fr-BE" sz="1500" dirty="0"/>
          </a:p>
        </p:txBody>
      </p:sp>
      <p:sp>
        <p:nvSpPr>
          <p:cNvPr id="85" name="TextBox 84"/>
          <p:cNvSpPr txBox="1"/>
          <p:nvPr/>
        </p:nvSpPr>
        <p:spPr>
          <a:xfrm>
            <a:off x="4937258" y="3515006"/>
            <a:ext cx="38023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1500" dirty="0" smtClean="0"/>
              <a:t>24</a:t>
            </a:r>
            <a:endParaRPr lang="fr-BE" sz="1500" dirty="0"/>
          </a:p>
        </p:txBody>
      </p:sp>
      <p:sp>
        <p:nvSpPr>
          <p:cNvPr id="86" name="TextBox 85"/>
          <p:cNvSpPr txBox="1"/>
          <p:nvPr/>
        </p:nvSpPr>
        <p:spPr>
          <a:xfrm>
            <a:off x="6049710" y="3521807"/>
            <a:ext cx="38023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1500" dirty="0" smtClean="0"/>
              <a:t>34</a:t>
            </a:r>
            <a:endParaRPr lang="fr-BE" sz="1500" dirty="0"/>
          </a:p>
        </p:txBody>
      </p:sp>
      <p:sp>
        <p:nvSpPr>
          <p:cNvPr id="87" name="TextBox 86"/>
          <p:cNvSpPr txBox="1"/>
          <p:nvPr/>
        </p:nvSpPr>
        <p:spPr>
          <a:xfrm>
            <a:off x="748665" y="4413618"/>
            <a:ext cx="47801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1500" dirty="0" smtClean="0"/>
              <a:t>123</a:t>
            </a:r>
            <a:endParaRPr lang="fr-BE" sz="1500" dirty="0"/>
          </a:p>
        </p:txBody>
      </p:sp>
      <p:sp>
        <p:nvSpPr>
          <p:cNvPr id="88" name="TextBox 87"/>
          <p:cNvSpPr txBox="1"/>
          <p:nvPr/>
        </p:nvSpPr>
        <p:spPr>
          <a:xfrm>
            <a:off x="705557" y="5274942"/>
            <a:ext cx="57579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1500" dirty="0" smtClean="0"/>
              <a:t>1234</a:t>
            </a:r>
            <a:endParaRPr lang="fr-BE" sz="1500" dirty="0"/>
          </a:p>
        </p:txBody>
      </p:sp>
      <p:sp>
        <p:nvSpPr>
          <p:cNvPr id="89" name="TextBox 88"/>
          <p:cNvSpPr txBox="1"/>
          <p:nvPr/>
        </p:nvSpPr>
        <p:spPr>
          <a:xfrm>
            <a:off x="1593102" y="4390753"/>
            <a:ext cx="47801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1500" dirty="0" smtClean="0"/>
              <a:t>124</a:t>
            </a:r>
            <a:endParaRPr lang="fr-BE" sz="1500" dirty="0"/>
          </a:p>
        </p:txBody>
      </p:sp>
      <p:sp>
        <p:nvSpPr>
          <p:cNvPr id="90" name="TextBox 89"/>
          <p:cNvSpPr txBox="1"/>
          <p:nvPr/>
        </p:nvSpPr>
        <p:spPr>
          <a:xfrm>
            <a:off x="2424493" y="4390753"/>
            <a:ext cx="47801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1500" dirty="0" smtClean="0"/>
              <a:t>134</a:t>
            </a:r>
            <a:endParaRPr lang="fr-BE" sz="1500" dirty="0"/>
          </a:p>
        </p:txBody>
      </p:sp>
      <p:sp>
        <p:nvSpPr>
          <p:cNvPr id="91" name="TextBox 90"/>
          <p:cNvSpPr txBox="1"/>
          <p:nvPr/>
        </p:nvSpPr>
        <p:spPr>
          <a:xfrm>
            <a:off x="4118608" y="4408001"/>
            <a:ext cx="47801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1500" dirty="0" smtClean="0"/>
              <a:t>234</a:t>
            </a:r>
            <a:endParaRPr lang="fr-BE" sz="1500" dirty="0"/>
          </a:p>
        </p:txBody>
      </p:sp>
      <p:sp>
        <p:nvSpPr>
          <p:cNvPr id="54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2822258" cy="4214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BE" sz="2200" dirty="0" smtClean="0"/>
              <a:t>No EN </a:t>
            </a:r>
            <a:r>
              <a:rPr lang="en-BE" sz="2200" dirty="0" smtClean="0"/>
              <a:t>rules</a:t>
            </a:r>
            <a:r>
              <a:rPr lang="en-BE" sz="2200" dirty="0" smtClean="0"/>
              <a:t>: prune!</a:t>
            </a:r>
          </a:p>
        </p:txBody>
      </p:sp>
      <p:cxnSp>
        <p:nvCxnSpPr>
          <p:cNvPr id="52" name="Straight Connector 51"/>
          <p:cNvCxnSpPr/>
          <p:nvPr/>
        </p:nvCxnSpPr>
        <p:spPr>
          <a:xfrm>
            <a:off x="1022985" y="3946894"/>
            <a:ext cx="268834" cy="341909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V="1">
            <a:off x="1635509" y="3936335"/>
            <a:ext cx="270377" cy="36489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2460488" y="3982865"/>
            <a:ext cx="442021" cy="280522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59673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BE" sz="3500" dirty="0" smtClean="0"/>
              <a:t>Node 14 and so on...</a:t>
            </a:r>
            <a:endParaRPr lang="fr-BE" sz="35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Field Code Forest algorithm</a:t>
            </a:r>
            <a:endParaRPr lang="fr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35F16-78FE-409C-8D69-B526FEC53183}" type="slidenum">
              <a:rPr lang="fr-BE" smtClean="0"/>
              <a:t>26</a:t>
            </a:fld>
            <a:endParaRPr lang="fr-BE"/>
          </a:p>
        </p:txBody>
      </p:sp>
      <p:sp>
        <p:nvSpPr>
          <p:cNvPr id="60" name="Oval 59"/>
          <p:cNvSpPr/>
          <p:nvPr/>
        </p:nvSpPr>
        <p:spPr>
          <a:xfrm>
            <a:off x="4722495" y="1690689"/>
            <a:ext cx="474345" cy="45053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61" name="Oval 60"/>
          <p:cNvSpPr/>
          <p:nvPr/>
        </p:nvSpPr>
        <p:spPr>
          <a:xfrm>
            <a:off x="2065972" y="2551745"/>
            <a:ext cx="474345" cy="45053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63" name="Oval 62"/>
          <p:cNvSpPr/>
          <p:nvPr/>
        </p:nvSpPr>
        <p:spPr>
          <a:xfrm>
            <a:off x="4419600" y="2551747"/>
            <a:ext cx="474345" cy="45053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64" name="Oval 63"/>
          <p:cNvSpPr/>
          <p:nvPr/>
        </p:nvSpPr>
        <p:spPr>
          <a:xfrm>
            <a:off x="6002655" y="2551746"/>
            <a:ext cx="474345" cy="45053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65" name="Oval 64"/>
          <p:cNvSpPr/>
          <p:nvPr/>
        </p:nvSpPr>
        <p:spPr>
          <a:xfrm>
            <a:off x="7511415" y="2551745"/>
            <a:ext cx="474345" cy="45053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66" name="Oval 65"/>
          <p:cNvSpPr/>
          <p:nvPr/>
        </p:nvSpPr>
        <p:spPr>
          <a:xfrm>
            <a:off x="1230630" y="3466147"/>
            <a:ext cx="474345" cy="45053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67" name="Oval 66"/>
          <p:cNvSpPr/>
          <p:nvPr/>
        </p:nvSpPr>
        <p:spPr>
          <a:xfrm>
            <a:off x="2432684" y="3466147"/>
            <a:ext cx="474345" cy="45053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69" name="Oval 68"/>
          <p:cNvSpPr/>
          <p:nvPr/>
        </p:nvSpPr>
        <p:spPr>
          <a:xfrm>
            <a:off x="3275646" y="3466147"/>
            <a:ext cx="474345" cy="450531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70" name="Oval 69"/>
          <p:cNvSpPr/>
          <p:nvPr/>
        </p:nvSpPr>
        <p:spPr>
          <a:xfrm>
            <a:off x="756285" y="4334827"/>
            <a:ext cx="474345" cy="45053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72" name="Oval 71"/>
          <p:cNvSpPr/>
          <p:nvPr/>
        </p:nvSpPr>
        <p:spPr>
          <a:xfrm>
            <a:off x="1602580" y="4327203"/>
            <a:ext cx="474345" cy="45053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75" name="Oval 74"/>
          <p:cNvSpPr/>
          <p:nvPr/>
        </p:nvSpPr>
        <p:spPr>
          <a:xfrm>
            <a:off x="2432684" y="4334826"/>
            <a:ext cx="474345" cy="45053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76" name="Oval 75"/>
          <p:cNvSpPr/>
          <p:nvPr/>
        </p:nvSpPr>
        <p:spPr>
          <a:xfrm>
            <a:off x="756285" y="5203507"/>
            <a:ext cx="474345" cy="45053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cxnSp>
        <p:nvCxnSpPr>
          <p:cNvPr id="92" name="Straight Connector 91"/>
          <p:cNvCxnSpPr>
            <a:stCxn id="60" idx="3"/>
            <a:endCxn id="61" idx="7"/>
          </p:cNvCxnSpPr>
          <p:nvPr/>
        </p:nvCxnSpPr>
        <p:spPr>
          <a:xfrm flipH="1">
            <a:off x="2470851" y="2075241"/>
            <a:ext cx="2321110" cy="5424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61" idx="3"/>
            <a:endCxn id="66" idx="0"/>
          </p:cNvCxnSpPr>
          <p:nvPr/>
        </p:nvCxnSpPr>
        <p:spPr>
          <a:xfrm flipH="1">
            <a:off x="1467803" y="2936297"/>
            <a:ext cx="667635" cy="5298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66" idx="3"/>
            <a:endCxn id="70" idx="0"/>
          </p:cNvCxnSpPr>
          <p:nvPr/>
        </p:nvCxnSpPr>
        <p:spPr>
          <a:xfrm flipH="1">
            <a:off x="993458" y="3850699"/>
            <a:ext cx="306638" cy="4841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61" idx="4"/>
            <a:endCxn id="67" idx="0"/>
          </p:cNvCxnSpPr>
          <p:nvPr/>
        </p:nvCxnSpPr>
        <p:spPr>
          <a:xfrm>
            <a:off x="2303145" y="3002276"/>
            <a:ext cx="366712" cy="4638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61" idx="5"/>
            <a:endCxn id="69" idx="1"/>
          </p:cNvCxnSpPr>
          <p:nvPr/>
        </p:nvCxnSpPr>
        <p:spPr>
          <a:xfrm>
            <a:off x="2470851" y="2936297"/>
            <a:ext cx="874261" cy="5958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67" idx="4"/>
            <a:endCxn id="75" idx="0"/>
          </p:cNvCxnSpPr>
          <p:nvPr/>
        </p:nvCxnSpPr>
        <p:spPr>
          <a:xfrm>
            <a:off x="2669857" y="3916678"/>
            <a:ext cx="0" cy="4181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Connector 97"/>
          <p:cNvCxnSpPr>
            <a:stCxn id="66" idx="5"/>
            <a:endCxn id="72" idx="0"/>
          </p:cNvCxnSpPr>
          <p:nvPr/>
        </p:nvCxnSpPr>
        <p:spPr>
          <a:xfrm>
            <a:off x="1635509" y="3850699"/>
            <a:ext cx="204244" cy="4765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76" idx="0"/>
            <a:endCxn id="70" idx="4"/>
          </p:cNvCxnSpPr>
          <p:nvPr/>
        </p:nvCxnSpPr>
        <p:spPr>
          <a:xfrm flipV="1">
            <a:off x="993458" y="4785358"/>
            <a:ext cx="0" cy="4181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stCxn id="60" idx="4"/>
            <a:endCxn id="63" idx="0"/>
          </p:cNvCxnSpPr>
          <p:nvPr/>
        </p:nvCxnSpPr>
        <p:spPr>
          <a:xfrm flipH="1">
            <a:off x="4656773" y="2141220"/>
            <a:ext cx="302895" cy="4105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60" idx="4"/>
            <a:endCxn id="64" idx="1"/>
          </p:cNvCxnSpPr>
          <p:nvPr/>
        </p:nvCxnSpPr>
        <p:spPr>
          <a:xfrm>
            <a:off x="4959668" y="2141220"/>
            <a:ext cx="1112453" cy="4765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60" idx="5"/>
            <a:endCxn id="65" idx="1"/>
          </p:cNvCxnSpPr>
          <p:nvPr/>
        </p:nvCxnSpPr>
        <p:spPr>
          <a:xfrm>
            <a:off x="5127374" y="2075241"/>
            <a:ext cx="2453507" cy="5424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Oval 102"/>
          <p:cNvSpPr/>
          <p:nvPr/>
        </p:nvSpPr>
        <p:spPr>
          <a:xfrm>
            <a:off x="4118608" y="3451324"/>
            <a:ext cx="474345" cy="45053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04" name="Oval 103"/>
          <p:cNvSpPr/>
          <p:nvPr/>
        </p:nvSpPr>
        <p:spPr>
          <a:xfrm>
            <a:off x="4893945" y="3451323"/>
            <a:ext cx="474345" cy="45053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cxnSp>
        <p:nvCxnSpPr>
          <p:cNvPr id="105" name="Straight Connector 104"/>
          <p:cNvCxnSpPr>
            <a:stCxn id="103" idx="0"/>
            <a:endCxn id="63" idx="4"/>
          </p:cNvCxnSpPr>
          <p:nvPr/>
        </p:nvCxnSpPr>
        <p:spPr>
          <a:xfrm flipV="1">
            <a:off x="4355781" y="3002278"/>
            <a:ext cx="300992" cy="4490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>
            <a:stCxn id="104" idx="0"/>
            <a:endCxn id="63" idx="4"/>
          </p:cNvCxnSpPr>
          <p:nvPr/>
        </p:nvCxnSpPr>
        <p:spPr>
          <a:xfrm flipH="1" flipV="1">
            <a:off x="4656773" y="3002278"/>
            <a:ext cx="474345" cy="4490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stCxn id="108" idx="0"/>
            <a:endCxn id="103" idx="4"/>
          </p:cNvCxnSpPr>
          <p:nvPr/>
        </p:nvCxnSpPr>
        <p:spPr>
          <a:xfrm flipV="1">
            <a:off x="4355781" y="3901855"/>
            <a:ext cx="0" cy="4329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Oval 107"/>
          <p:cNvSpPr/>
          <p:nvPr/>
        </p:nvSpPr>
        <p:spPr>
          <a:xfrm>
            <a:off x="4118608" y="4334826"/>
            <a:ext cx="474345" cy="45053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09" name="Oval 108"/>
          <p:cNvSpPr/>
          <p:nvPr/>
        </p:nvSpPr>
        <p:spPr>
          <a:xfrm>
            <a:off x="6002654" y="3451323"/>
            <a:ext cx="474345" cy="45053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cxnSp>
        <p:nvCxnSpPr>
          <p:cNvPr id="110" name="Straight Connector 109"/>
          <p:cNvCxnSpPr>
            <a:stCxn id="109" idx="0"/>
            <a:endCxn id="64" idx="4"/>
          </p:cNvCxnSpPr>
          <p:nvPr/>
        </p:nvCxnSpPr>
        <p:spPr>
          <a:xfrm flipV="1">
            <a:off x="6239827" y="3002277"/>
            <a:ext cx="1" cy="4490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2161919" y="2631614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1500" dirty="0" smtClean="0"/>
              <a:t>1</a:t>
            </a:r>
            <a:endParaRPr lang="fr-BE" sz="1500" dirty="0"/>
          </a:p>
        </p:txBody>
      </p:sp>
      <p:sp>
        <p:nvSpPr>
          <p:cNvPr id="112" name="TextBox 111"/>
          <p:cNvSpPr txBox="1"/>
          <p:nvPr/>
        </p:nvSpPr>
        <p:spPr>
          <a:xfrm>
            <a:off x="4509511" y="2624210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1500" dirty="0" smtClean="0"/>
              <a:t>2</a:t>
            </a:r>
            <a:endParaRPr lang="fr-BE" sz="1500" dirty="0"/>
          </a:p>
        </p:txBody>
      </p:sp>
      <p:sp>
        <p:nvSpPr>
          <p:cNvPr id="113" name="TextBox 112"/>
          <p:cNvSpPr txBox="1"/>
          <p:nvPr/>
        </p:nvSpPr>
        <p:spPr>
          <a:xfrm>
            <a:off x="6098601" y="2616172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1500" dirty="0" smtClean="0"/>
              <a:t>3</a:t>
            </a:r>
            <a:endParaRPr lang="fr-BE" sz="1500" dirty="0"/>
          </a:p>
        </p:txBody>
      </p:sp>
      <p:sp>
        <p:nvSpPr>
          <p:cNvPr id="114" name="TextBox 113"/>
          <p:cNvSpPr txBox="1"/>
          <p:nvPr/>
        </p:nvSpPr>
        <p:spPr>
          <a:xfrm>
            <a:off x="7607362" y="2624210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1500" dirty="0"/>
              <a:t>4</a:t>
            </a:r>
            <a:endParaRPr lang="fr-BE" sz="1500" dirty="0"/>
          </a:p>
        </p:txBody>
      </p:sp>
      <p:sp>
        <p:nvSpPr>
          <p:cNvPr id="115" name="TextBox 114"/>
          <p:cNvSpPr txBox="1"/>
          <p:nvPr/>
        </p:nvSpPr>
        <p:spPr>
          <a:xfrm>
            <a:off x="1277686" y="3527534"/>
            <a:ext cx="38023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1500" dirty="0" smtClean="0"/>
              <a:t>12</a:t>
            </a:r>
            <a:endParaRPr lang="fr-BE" sz="1500" dirty="0"/>
          </a:p>
        </p:txBody>
      </p:sp>
      <p:sp>
        <p:nvSpPr>
          <p:cNvPr id="116" name="TextBox 115"/>
          <p:cNvSpPr txBox="1"/>
          <p:nvPr/>
        </p:nvSpPr>
        <p:spPr>
          <a:xfrm>
            <a:off x="2479740" y="3527534"/>
            <a:ext cx="38023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1500" dirty="0" smtClean="0"/>
              <a:t>13</a:t>
            </a:r>
            <a:endParaRPr lang="fr-BE" sz="1500" dirty="0"/>
          </a:p>
        </p:txBody>
      </p:sp>
      <p:sp>
        <p:nvSpPr>
          <p:cNvPr id="117" name="TextBox 116"/>
          <p:cNvSpPr txBox="1"/>
          <p:nvPr/>
        </p:nvSpPr>
        <p:spPr>
          <a:xfrm>
            <a:off x="3327597" y="3538772"/>
            <a:ext cx="38023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1500" dirty="0" smtClean="0"/>
              <a:t>14</a:t>
            </a:r>
            <a:endParaRPr lang="fr-BE" sz="1500" dirty="0"/>
          </a:p>
        </p:txBody>
      </p:sp>
      <p:sp>
        <p:nvSpPr>
          <p:cNvPr id="118" name="TextBox 117"/>
          <p:cNvSpPr txBox="1"/>
          <p:nvPr/>
        </p:nvSpPr>
        <p:spPr>
          <a:xfrm>
            <a:off x="4152077" y="3515007"/>
            <a:ext cx="38023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1500" dirty="0" smtClean="0"/>
              <a:t>23</a:t>
            </a:r>
            <a:endParaRPr lang="fr-BE" sz="1500" dirty="0"/>
          </a:p>
        </p:txBody>
      </p:sp>
      <p:sp>
        <p:nvSpPr>
          <p:cNvPr id="119" name="TextBox 118"/>
          <p:cNvSpPr txBox="1"/>
          <p:nvPr/>
        </p:nvSpPr>
        <p:spPr>
          <a:xfrm>
            <a:off x="4937258" y="3515006"/>
            <a:ext cx="38023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1500" dirty="0" smtClean="0"/>
              <a:t>24</a:t>
            </a:r>
            <a:endParaRPr lang="fr-BE" sz="1500" dirty="0"/>
          </a:p>
        </p:txBody>
      </p:sp>
      <p:sp>
        <p:nvSpPr>
          <p:cNvPr id="120" name="TextBox 119"/>
          <p:cNvSpPr txBox="1"/>
          <p:nvPr/>
        </p:nvSpPr>
        <p:spPr>
          <a:xfrm>
            <a:off x="6049710" y="3521807"/>
            <a:ext cx="38023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1500" dirty="0" smtClean="0"/>
              <a:t>34</a:t>
            </a:r>
            <a:endParaRPr lang="fr-BE" sz="1500" dirty="0"/>
          </a:p>
        </p:txBody>
      </p:sp>
      <p:sp>
        <p:nvSpPr>
          <p:cNvPr id="121" name="TextBox 120"/>
          <p:cNvSpPr txBox="1"/>
          <p:nvPr/>
        </p:nvSpPr>
        <p:spPr>
          <a:xfrm>
            <a:off x="748665" y="4413618"/>
            <a:ext cx="47801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1500" dirty="0" smtClean="0"/>
              <a:t>123</a:t>
            </a:r>
            <a:endParaRPr lang="fr-BE" sz="1500" dirty="0"/>
          </a:p>
        </p:txBody>
      </p:sp>
      <p:sp>
        <p:nvSpPr>
          <p:cNvPr id="122" name="TextBox 121"/>
          <p:cNvSpPr txBox="1"/>
          <p:nvPr/>
        </p:nvSpPr>
        <p:spPr>
          <a:xfrm>
            <a:off x="705557" y="5274942"/>
            <a:ext cx="57579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1500" dirty="0" smtClean="0"/>
              <a:t>1234</a:t>
            </a:r>
            <a:endParaRPr lang="fr-BE" sz="1500" dirty="0"/>
          </a:p>
        </p:txBody>
      </p:sp>
      <p:sp>
        <p:nvSpPr>
          <p:cNvPr id="123" name="TextBox 122"/>
          <p:cNvSpPr txBox="1"/>
          <p:nvPr/>
        </p:nvSpPr>
        <p:spPr>
          <a:xfrm>
            <a:off x="1593102" y="4390753"/>
            <a:ext cx="47801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1500" dirty="0" smtClean="0"/>
              <a:t>124</a:t>
            </a:r>
            <a:endParaRPr lang="fr-BE" sz="1500" dirty="0"/>
          </a:p>
        </p:txBody>
      </p:sp>
      <p:sp>
        <p:nvSpPr>
          <p:cNvPr id="124" name="TextBox 123"/>
          <p:cNvSpPr txBox="1"/>
          <p:nvPr/>
        </p:nvSpPr>
        <p:spPr>
          <a:xfrm>
            <a:off x="2424493" y="4390753"/>
            <a:ext cx="47801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1500" dirty="0" smtClean="0"/>
              <a:t>134</a:t>
            </a:r>
            <a:endParaRPr lang="fr-BE" sz="1500" dirty="0"/>
          </a:p>
        </p:txBody>
      </p:sp>
      <p:sp>
        <p:nvSpPr>
          <p:cNvPr id="125" name="TextBox 124"/>
          <p:cNvSpPr txBox="1"/>
          <p:nvPr/>
        </p:nvSpPr>
        <p:spPr>
          <a:xfrm>
            <a:off x="4118608" y="4408001"/>
            <a:ext cx="47801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1500" dirty="0" smtClean="0"/>
              <a:t>234</a:t>
            </a:r>
            <a:endParaRPr lang="fr-BE" sz="1500" dirty="0"/>
          </a:p>
        </p:txBody>
      </p:sp>
      <p:sp>
        <p:nvSpPr>
          <p:cNvPr id="126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2822258" cy="4214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BE" sz="2200" dirty="0" smtClean="0"/>
              <a:t>Depth-first search!</a:t>
            </a:r>
          </a:p>
        </p:txBody>
      </p:sp>
      <p:cxnSp>
        <p:nvCxnSpPr>
          <p:cNvPr id="127" name="Straight Connector 126"/>
          <p:cNvCxnSpPr/>
          <p:nvPr/>
        </p:nvCxnSpPr>
        <p:spPr>
          <a:xfrm>
            <a:off x="1022985" y="3946894"/>
            <a:ext cx="268834" cy="341909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 flipV="1">
            <a:off x="1635509" y="3936335"/>
            <a:ext cx="270377" cy="36489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>
            <a:off x="2460488" y="3982865"/>
            <a:ext cx="442021" cy="280522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3626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BE" sz="3500" dirty="0" smtClean="0"/>
              <a:t>Sufficient set of edit rules</a:t>
            </a:r>
            <a:endParaRPr lang="fr-BE" sz="35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BE" sz="2200" dirty="0" smtClean="0"/>
                  <a:t>Sufficient set </a:t>
                </a:r>
                <a14:m>
                  <m:oMath xmlns:m="http://schemas.openxmlformats.org/officeDocument/2006/math">
                    <m:r>
                      <a:rPr lang="en-BE" sz="2200" b="0" i="1" smtClean="0">
                        <a:latin typeface="Cambria Math" panose="02040503050406030204" pitchFamily="18" charset="0"/>
                      </a:rPr>
                      <m:t>⊆</m:t>
                    </m:r>
                  </m:oMath>
                </a14:m>
                <a:r>
                  <a:rPr lang="en-BE" sz="2200" i="1" dirty="0" smtClean="0"/>
                  <a:t> </a:t>
                </a:r>
                <a:r>
                  <a:rPr lang="en-BE" sz="2200" dirty="0" smtClean="0"/>
                  <a:t>Complete set</a:t>
                </a:r>
              </a:p>
              <a:p>
                <a:r>
                  <a:rPr lang="fr-BE" sz="2200" dirty="0" smtClean="0"/>
                  <a:t>S</a:t>
                </a:r>
                <a:r>
                  <a:rPr lang="en-BE" sz="2200" dirty="0" smtClean="0"/>
                  <a:t>ufficient set has 2 properties:</a:t>
                </a: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BE" sz="1700" dirty="0" smtClean="0"/>
                  <a:t>The set of non-permissible value combinatons is equal to the set of non-perissible value combinations defined by the explicit set of edit rules</a:t>
                </a: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BE" sz="1700" dirty="0" smtClean="0"/>
                  <a:t>Each set of attributes that is a solution of the error localization problem also is a minimal cover of failing edit rules in the sufficient set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50" t="-1541" r="-232"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Field Code Forest algorithm</a:t>
            </a:r>
            <a:endParaRPr lang="fr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35F16-78FE-409C-8D69-B526FEC53183}" type="slidenum">
              <a:rPr lang="fr-BE" smtClean="0"/>
              <a:t>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888301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BE" sz="3500" dirty="0" smtClean="0"/>
              <a:t>Example</a:t>
            </a:r>
            <a:endParaRPr lang="fr-BE" sz="35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Field Code Forest algorithm</a:t>
            </a:r>
            <a:endParaRPr lang="fr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35F16-78FE-409C-8D69-B526FEC53183}" type="slidenum">
              <a:rPr lang="fr-BE" smtClean="0"/>
              <a:t>4</a:t>
            </a:fld>
            <a:endParaRPr lang="fr-BE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BE" sz="2200" b="1" dirty="0" smtClean="0"/>
              <a:t>4 attributes</a:t>
            </a:r>
          </a:p>
          <a:p>
            <a:pPr marL="0" indent="0">
              <a:buNone/>
            </a:pPr>
            <a:endParaRPr lang="en-BE" sz="2500" b="1" dirty="0" smtClean="0"/>
          </a:p>
          <a:p>
            <a:pPr marL="0" indent="0">
              <a:buNone/>
            </a:pPr>
            <a:endParaRPr lang="en-BE" sz="2500" dirty="0" smtClean="0"/>
          </a:p>
          <a:p>
            <a:endParaRPr lang="en-BE" sz="2500" b="1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0333517"/>
              </p:ext>
            </p:extLst>
          </p:nvPr>
        </p:nvGraphicFramePr>
        <p:xfrm>
          <a:off x="1390650" y="2687320"/>
          <a:ext cx="6096000" cy="18440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71952743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38088054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3053753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BE" dirty="0" smtClean="0"/>
                        <a:t>Attribute</a:t>
                      </a:r>
                      <a:r>
                        <a:rPr lang="en-BE" baseline="0" dirty="0" smtClean="0"/>
                        <a:t> ID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 smtClean="0"/>
                        <a:t>Attribut</a:t>
                      </a:r>
                      <a:r>
                        <a:rPr lang="en-BE" baseline="0" dirty="0" smtClean="0"/>
                        <a:t>e name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 smtClean="0"/>
                        <a:t>Values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516776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BE" dirty="0" smtClean="0"/>
                        <a:t>1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 smtClean="0"/>
                        <a:t>model 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 smtClean="0"/>
                        <a:t>P, S, X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8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 smtClean="0"/>
                        <a:t>2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 smtClean="0"/>
                        <a:t>arms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 smtClean="0"/>
                        <a:t>1, 2, 3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9851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 smtClean="0"/>
                        <a:t>3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 smtClean="0"/>
                        <a:t>parallel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 smtClean="0"/>
                        <a:t>Y</a:t>
                      </a:r>
                      <a:r>
                        <a:rPr lang="en-BE" dirty="0" smtClean="0"/>
                        <a:t>es, No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86030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 smtClean="0"/>
                        <a:t>4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 smtClean="0"/>
                        <a:t>crossover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 smtClean="0"/>
                        <a:t>Yes, No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41896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3925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BE" sz="3500" dirty="0" smtClean="0"/>
              <a:t>Field Code Forest</a:t>
            </a:r>
            <a:endParaRPr lang="fr-BE" sz="35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Field Code Forest algorithm</a:t>
            </a:r>
            <a:endParaRPr lang="fr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35F16-78FE-409C-8D69-B526FEC53183}" type="slidenum">
              <a:rPr lang="fr-BE" smtClean="0"/>
              <a:t>5</a:t>
            </a:fld>
            <a:endParaRPr lang="fr-BE"/>
          </a:p>
        </p:txBody>
      </p:sp>
      <p:sp>
        <p:nvSpPr>
          <p:cNvPr id="6" name="Oval 5"/>
          <p:cNvSpPr/>
          <p:nvPr/>
        </p:nvSpPr>
        <p:spPr>
          <a:xfrm>
            <a:off x="4722495" y="1690689"/>
            <a:ext cx="474345" cy="45053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9" name="Oval 8"/>
          <p:cNvSpPr/>
          <p:nvPr/>
        </p:nvSpPr>
        <p:spPr>
          <a:xfrm>
            <a:off x="2065972" y="2551745"/>
            <a:ext cx="474345" cy="45053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0" name="Oval 9"/>
          <p:cNvSpPr/>
          <p:nvPr/>
        </p:nvSpPr>
        <p:spPr>
          <a:xfrm>
            <a:off x="4419600" y="2551747"/>
            <a:ext cx="474345" cy="45053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1" name="Oval 10"/>
          <p:cNvSpPr/>
          <p:nvPr/>
        </p:nvSpPr>
        <p:spPr>
          <a:xfrm>
            <a:off x="6002655" y="2551746"/>
            <a:ext cx="474345" cy="45053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2" name="Oval 11"/>
          <p:cNvSpPr/>
          <p:nvPr/>
        </p:nvSpPr>
        <p:spPr>
          <a:xfrm>
            <a:off x="7511415" y="2551745"/>
            <a:ext cx="474345" cy="45053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3" name="Oval 12"/>
          <p:cNvSpPr/>
          <p:nvPr/>
        </p:nvSpPr>
        <p:spPr>
          <a:xfrm>
            <a:off x="1230630" y="3466147"/>
            <a:ext cx="474345" cy="45053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4" name="Oval 13"/>
          <p:cNvSpPr/>
          <p:nvPr/>
        </p:nvSpPr>
        <p:spPr>
          <a:xfrm>
            <a:off x="2432684" y="3466147"/>
            <a:ext cx="474345" cy="45053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5" name="Oval 14"/>
          <p:cNvSpPr/>
          <p:nvPr/>
        </p:nvSpPr>
        <p:spPr>
          <a:xfrm>
            <a:off x="3275646" y="3466147"/>
            <a:ext cx="474345" cy="45053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6" name="Oval 15"/>
          <p:cNvSpPr/>
          <p:nvPr/>
        </p:nvSpPr>
        <p:spPr>
          <a:xfrm>
            <a:off x="756285" y="4334827"/>
            <a:ext cx="474345" cy="45053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7" name="Oval 16"/>
          <p:cNvSpPr/>
          <p:nvPr/>
        </p:nvSpPr>
        <p:spPr>
          <a:xfrm>
            <a:off x="1602580" y="4327203"/>
            <a:ext cx="474345" cy="45053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8" name="Oval 17"/>
          <p:cNvSpPr/>
          <p:nvPr/>
        </p:nvSpPr>
        <p:spPr>
          <a:xfrm>
            <a:off x="2432684" y="4334826"/>
            <a:ext cx="474345" cy="45053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9" name="Oval 18"/>
          <p:cNvSpPr/>
          <p:nvPr/>
        </p:nvSpPr>
        <p:spPr>
          <a:xfrm>
            <a:off x="756285" y="5203507"/>
            <a:ext cx="474345" cy="45053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cxnSp>
        <p:nvCxnSpPr>
          <p:cNvPr id="21" name="Straight Connector 20"/>
          <p:cNvCxnSpPr>
            <a:stCxn id="6" idx="3"/>
            <a:endCxn id="9" idx="7"/>
          </p:cNvCxnSpPr>
          <p:nvPr/>
        </p:nvCxnSpPr>
        <p:spPr>
          <a:xfrm flipH="1">
            <a:off x="2470851" y="2075241"/>
            <a:ext cx="2321110" cy="5424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9" idx="3"/>
            <a:endCxn id="13" idx="0"/>
          </p:cNvCxnSpPr>
          <p:nvPr/>
        </p:nvCxnSpPr>
        <p:spPr>
          <a:xfrm flipH="1">
            <a:off x="1467803" y="2936297"/>
            <a:ext cx="667635" cy="5298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3" idx="3"/>
            <a:endCxn id="16" idx="0"/>
          </p:cNvCxnSpPr>
          <p:nvPr/>
        </p:nvCxnSpPr>
        <p:spPr>
          <a:xfrm flipH="1">
            <a:off x="993458" y="3850699"/>
            <a:ext cx="306638" cy="4841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9" idx="4"/>
            <a:endCxn id="14" idx="0"/>
          </p:cNvCxnSpPr>
          <p:nvPr/>
        </p:nvCxnSpPr>
        <p:spPr>
          <a:xfrm>
            <a:off x="2303145" y="3002276"/>
            <a:ext cx="366712" cy="4638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9" idx="5"/>
            <a:endCxn id="15" idx="1"/>
          </p:cNvCxnSpPr>
          <p:nvPr/>
        </p:nvCxnSpPr>
        <p:spPr>
          <a:xfrm>
            <a:off x="2470851" y="2936297"/>
            <a:ext cx="874261" cy="5958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4" idx="4"/>
            <a:endCxn id="18" idx="0"/>
          </p:cNvCxnSpPr>
          <p:nvPr/>
        </p:nvCxnSpPr>
        <p:spPr>
          <a:xfrm>
            <a:off x="2669857" y="3916678"/>
            <a:ext cx="0" cy="4181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13" idx="5"/>
            <a:endCxn id="17" idx="0"/>
          </p:cNvCxnSpPr>
          <p:nvPr/>
        </p:nvCxnSpPr>
        <p:spPr>
          <a:xfrm>
            <a:off x="1635509" y="3850699"/>
            <a:ext cx="204244" cy="4765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19" idx="0"/>
            <a:endCxn id="16" idx="4"/>
          </p:cNvCxnSpPr>
          <p:nvPr/>
        </p:nvCxnSpPr>
        <p:spPr>
          <a:xfrm flipV="1">
            <a:off x="993458" y="4785358"/>
            <a:ext cx="0" cy="4181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6" idx="4"/>
            <a:endCxn id="10" idx="0"/>
          </p:cNvCxnSpPr>
          <p:nvPr/>
        </p:nvCxnSpPr>
        <p:spPr>
          <a:xfrm flipH="1">
            <a:off x="4656773" y="2141220"/>
            <a:ext cx="302895" cy="4105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6" idx="4"/>
            <a:endCxn id="11" idx="1"/>
          </p:cNvCxnSpPr>
          <p:nvPr/>
        </p:nvCxnSpPr>
        <p:spPr>
          <a:xfrm>
            <a:off x="4959668" y="2141220"/>
            <a:ext cx="1112453" cy="4765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6" idx="5"/>
            <a:endCxn id="12" idx="1"/>
          </p:cNvCxnSpPr>
          <p:nvPr/>
        </p:nvCxnSpPr>
        <p:spPr>
          <a:xfrm>
            <a:off x="5127374" y="2075241"/>
            <a:ext cx="2453507" cy="5424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4118608" y="3451324"/>
            <a:ext cx="474345" cy="45053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57" name="Oval 56"/>
          <p:cNvSpPr/>
          <p:nvPr/>
        </p:nvSpPr>
        <p:spPr>
          <a:xfrm>
            <a:off x="4893945" y="3451323"/>
            <a:ext cx="474345" cy="45053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cxnSp>
        <p:nvCxnSpPr>
          <p:cNvPr id="58" name="Straight Connector 57"/>
          <p:cNvCxnSpPr>
            <a:stCxn id="56" idx="0"/>
            <a:endCxn id="10" idx="4"/>
          </p:cNvCxnSpPr>
          <p:nvPr/>
        </p:nvCxnSpPr>
        <p:spPr>
          <a:xfrm flipV="1">
            <a:off x="4355781" y="3002278"/>
            <a:ext cx="300992" cy="4490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57" idx="0"/>
            <a:endCxn id="10" idx="4"/>
          </p:cNvCxnSpPr>
          <p:nvPr/>
        </p:nvCxnSpPr>
        <p:spPr>
          <a:xfrm flipH="1" flipV="1">
            <a:off x="4656773" y="3002278"/>
            <a:ext cx="474345" cy="4490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71" idx="0"/>
            <a:endCxn id="56" idx="4"/>
          </p:cNvCxnSpPr>
          <p:nvPr/>
        </p:nvCxnSpPr>
        <p:spPr>
          <a:xfrm flipV="1">
            <a:off x="4355781" y="3901855"/>
            <a:ext cx="0" cy="4329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4118608" y="4334826"/>
            <a:ext cx="474345" cy="45053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73" name="Oval 72"/>
          <p:cNvSpPr/>
          <p:nvPr/>
        </p:nvSpPr>
        <p:spPr>
          <a:xfrm>
            <a:off x="6002654" y="3451323"/>
            <a:ext cx="474345" cy="45053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cxnSp>
        <p:nvCxnSpPr>
          <p:cNvPr id="74" name="Straight Connector 73"/>
          <p:cNvCxnSpPr>
            <a:stCxn id="73" idx="0"/>
            <a:endCxn id="11" idx="4"/>
          </p:cNvCxnSpPr>
          <p:nvPr/>
        </p:nvCxnSpPr>
        <p:spPr>
          <a:xfrm flipV="1">
            <a:off x="6239827" y="3002277"/>
            <a:ext cx="1" cy="4490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2161919" y="2631614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1500" dirty="0" smtClean="0"/>
              <a:t>1</a:t>
            </a:r>
            <a:endParaRPr lang="fr-BE" sz="1500" dirty="0"/>
          </a:p>
        </p:txBody>
      </p:sp>
      <p:sp>
        <p:nvSpPr>
          <p:cNvPr id="78" name="TextBox 77"/>
          <p:cNvSpPr txBox="1"/>
          <p:nvPr/>
        </p:nvSpPr>
        <p:spPr>
          <a:xfrm>
            <a:off x="4509511" y="2624210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1500" dirty="0" smtClean="0"/>
              <a:t>2</a:t>
            </a:r>
            <a:endParaRPr lang="fr-BE" sz="1500" dirty="0"/>
          </a:p>
        </p:txBody>
      </p:sp>
      <p:sp>
        <p:nvSpPr>
          <p:cNvPr id="79" name="TextBox 78"/>
          <p:cNvSpPr txBox="1"/>
          <p:nvPr/>
        </p:nvSpPr>
        <p:spPr>
          <a:xfrm>
            <a:off x="6098601" y="2616172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1500" dirty="0" smtClean="0"/>
              <a:t>3</a:t>
            </a:r>
            <a:endParaRPr lang="fr-BE" sz="1500" dirty="0"/>
          </a:p>
        </p:txBody>
      </p:sp>
      <p:sp>
        <p:nvSpPr>
          <p:cNvPr id="80" name="TextBox 79"/>
          <p:cNvSpPr txBox="1"/>
          <p:nvPr/>
        </p:nvSpPr>
        <p:spPr>
          <a:xfrm>
            <a:off x="7607362" y="2624210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1500" dirty="0"/>
              <a:t>4</a:t>
            </a:r>
            <a:endParaRPr lang="fr-BE" sz="1500" dirty="0"/>
          </a:p>
        </p:txBody>
      </p:sp>
      <p:sp>
        <p:nvSpPr>
          <p:cNvPr id="81" name="TextBox 80"/>
          <p:cNvSpPr txBox="1"/>
          <p:nvPr/>
        </p:nvSpPr>
        <p:spPr>
          <a:xfrm>
            <a:off x="1277686" y="3527534"/>
            <a:ext cx="38023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1500" dirty="0" smtClean="0"/>
              <a:t>12</a:t>
            </a:r>
            <a:endParaRPr lang="fr-BE" sz="1500" dirty="0"/>
          </a:p>
        </p:txBody>
      </p:sp>
      <p:sp>
        <p:nvSpPr>
          <p:cNvPr id="82" name="TextBox 81"/>
          <p:cNvSpPr txBox="1"/>
          <p:nvPr/>
        </p:nvSpPr>
        <p:spPr>
          <a:xfrm>
            <a:off x="2479740" y="3527534"/>
            <a:ext cx="38023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1500" dirty="0" smtClean="0"/>
              <a:t>13</a:t>
            </a:r>
            <a:endParaRPr lang="fr-BE" sz="1500" dirty="0"/>
          </a:p>
        </p:txBody>
      </p:sp>
      <p:sp>
        <p:nvSpPr>
          <p:cNvPr id="83" name="TextBox 82"/>
          <p:cNvSpPr txBox="1"/>
          <p:nvPr/>
        </p:nvSpPr>
        <p:spPr>
          <a:xfrm>
            <a:off x="3327597" y="3538772"/>
            <a:ext cx="38023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1500" dirty="0" smtClean="0"/>
              <a:t>14</a:t>
            </a:r>
            <a:endParaRPr lang="fr-BE" sz="1500" dirty="0"/>
          </a:p>
        </p:txBody>
      </p:sp>
      <p:sp>
        <p:nvSpPr>
          <p:cNvPr id="84" name="TextBox 83"/>
          <p:cNvSpPr txBox="1"/>
          <p:nvPr/>
        </p:nvSpPr>
        <p:spPr>
          <a:xfrm>
            <a:off x="4152077" y="3515007"/>
            <a:ext cx="38023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1500" dirty="0" smtClean="0"/>
              <a:t>23</a:t>
            </a:r>
            <a:endParaRPr lang="fr-BE" sz="1500" dirty="0"/>
          </a:p>
        </p:txBody>
      </p:sp>
      <p:sp>
        <p:nvSpPr>
          <p:cNvPr id="85" name="TextBox 84"/>
          <p:cNvSpPr txBox="1"/>
          <p:nvPr/>
        </p:nvSpPr>
        <p:spPr>
          <a:xfrm>
            <a:off x="4937258" y="3515006"/>
            <a:ext cx="38023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1500" dirty="0" smtClean="0"/>
              <a:t>24</a:t>
            </a:r>
            <a:endParaRPr lang="fr-BE" sz="1500" dirty="0"/>
          </a:p>
        </p:txBody>
      </p:sp>
      <p:sp>
        <p:nvSpPr>
          <p:cNvPr id="86" name="TextBox 85"/>
          <p:cNvSpPr txBox="1"/>
          <p:nvPr/>
        </p:nvSpPr>
        <p:spPr>
          <a:xfrm>
            <a:off x="6049710" y="3521807"/>
            <a:ext cx="38023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1500" dirty="0" smtClean="0"/>
              <a:t>34</a:t>
            </a:r>
            <a:endParaRPr lang="fr-BE" sz="1500" dirty="0"/>
          </a:p>
        </p:txBody>
      </p:sp>
      <p:sp>
        <p:nvSpPr>
          <p:cNvPr id="87" name="TextBox 86"/>
          <p:cNvSpPr txBox="1"/>
          <p:nvPr/>
        </p:nvSpPr>
        <p:spPr>
          <a:xfrm>
            <a:off x="748665" y="4413618"/>
            <a:ext cx="47801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1500" dirty="0" smtClean="0"/>
              <a:t>123</a:t>
            </a:r>
            <a:endParaRPr lang="fr-BE" sz="1500" dirty="0"/>
          </a:p>
        </p:txBody>
      </p:sp>
      <p:sp>
        <p:nvSpPr>
          <p:cNvPr id="88" name="TextBox 87"/>
          <p:cNvSpPr txBox="1"/>
          <p:nvPr/>
        </p:nvSpPr>
        <p:spPr>
          <a:xfrm>
            <a:off x="705557" y="5274942"/>
            <a:ext cx="57579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1500" dirty="0" smtClean="0"/>
              <a:t>1234</a:t>
            </a:r>
            <a:endParaRPr lang="fr-BE" sz="1500" dirty="0"/>
          </a:p>
        </p:txBody>
      </p:sp>
      <p:sp>
        <p:nvSpPr>
          <p:cNvPr id="89" name="TextBox 88"/>
          <p:cNvSpPr txBox="1"/>
          <p:nvPr/>
        </p:nvSpPr>
        <p:spPr>
          <a:xfrm>
            <a:off x="1593102" y="4390753"/>
            <a:ext cx="47801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1500" dirty="0" smtClean="0"/>
              <a:t>124</a:t>
            </a:r>
            <a:endParaRPr lang="fr-BE" sz="1500" dirty="0"/>
          </a:p>
        </p:txBody>
      </p:sp>
      <p:sp>
        <p:nvSpPr>
          <p:cNvPr id="90" name="TextBox 89"/>
          <p:cNvSpPr txBox="1"/>
          <p:nvPr/>
        </p:nvSpPr>
        <p:spPr>
          <a:xfrm>
            <a:off x="2424493" y="4390753"/>
            <a:ext cx="47801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1500" dirty="0" smtClean="0"/>
              <a:t>134</a:t>
            </a:r>
            <a:endParaRPr lang="fr-BE" sz="1500" dirty="0"/>
          </a:p>
        </p:txBody>
      </p:sp>
      <p:sp>
        <p:nvSpPr>
          <p:cNvPr id="91" name="TextBox 90"/>
          <p:cNvSpPr txBox="1"/>
          <p:nvPr/>
        </p:nvSpPr>
        <p:spPr>
          <a:xfrm>
            <a:off x="4118608" y="4408001"/>
            <a:ext cx="47801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1500" dirty="0" smtClean="0"/>
              <a:t>234</a:t>
            </a:r>
            <a:endParaRPr lang="fr-BE" sz="1500" dirty="0"/>
          </a:p>
        </p:txBody>
      </p:sp>
    </p:spTree>
    <p:extLst>
      <p:ext uri="{BB962C8B-B14F-4D97-AF65-F5344CB8AC3E}">
        <p14:creationId xmlns:p14="http://schemas.microsoft.com/office/powerpoint/2010/main" val="157860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BE" sz="3500" dirty="0" smtClean="0"/>
              <a:t>Root node</a:t>
            </a:r>
            <a:endParaRPr lang="fr-BE" sz="35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Field Code Forest algorithm</a:t>
            </a:r>
            <a:endParaRPr lang="fr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35F16-78FE-409C-8D69-B526FEC53183}" type="slidenum">
              <a:rPr lang="fr-BE" smtClean="0"/>
              <a:t>6</a:t>
            </a:fld>
            <a:endParaRPr lang="fr-BE"/>
          </a:p>
        </p:txBody>
      </p:sp>
      <p:sp>
        <p:nvSpPr>
          <p:cNvPr id="6" name="Oval 5"/>
          <p:cNvSpPr/>
          <p:nvPr/>
        </p:nvSpPr>
        <p:spPr>
          <a:xfrm>
            <a:off x="4722495" y="1690689"/>
            <a:ext cx="474345" cy="450531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9" name="Oval 8"/>
          <p:cNvSpPr/>
          <p:nvPr/>
        </p:nvSpPr>
        <p:spPr>
          <a:xfrm>
            <a:off x="2065972" y="2551745"/>
            <a:ext cx="474345" cy="45053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0" name="Oval 9"/>
          <p:cNvSpPr/>
          <p:nvPr/>
        </p:nvSpPr>
        <p:spPr>
          <a:xfrm>
            <a:off x="4419600" y="2551747"/>
            <a:ext cx="474345" cy="45053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1" name="Oval 10"/>
          <p:cNvSpPr/>
          <p:nvPr/>
        </p:nvSpPr>
        <p:spPr>
          <a:xfrm>
            <a:off x="6002655" y="2551746"/>
            <a:ext cx="474345" cy="45053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2" name="Oval 11"/>
          <p:cNvSpPr/>
          <p:nvPr/>
        </p:nvSpPr>
        <p:spPr>
          <a:xfrm>
            <a:off x="7511415" y="2551745"/>
            <a:ext cx="474345" cy="45053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3" name="Oval 12"/>
          <p:cNvSpPr/>
          <p:nvPr/>
        </p:nvSpPr>
        <p:spPr>
          <a:xfrm>
            <a:off x="1230630" y="3466147"/>
            <a:ext cx="474345" cy="45053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4" name="Oval 13"/>
          <p:cNvSpPr/>
          <p:nvPr/>
        </p:nvSpPr>
        <p:spPr>
          <a:xfrm>
            <a:off x="2432684" y="3466147"/>
            <a:ext cx="474345" cy="45053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5" name="Oval 14"/>
          <p:cNvSpPr/>
          <p:nvPr/>
        </p:nvSpPr>
        <p:spPr>
          <a:xfrm>
            <a:off x="3275646" y="3466147"/>
            <a:ext cx="474345" cy="45053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6" name="Oval 15"/>
          <p:cNvSpPr/>
          <p:nvPr/>
        </p:nvSpPr>
        <p:spPr>
          <a:xfrm>
            <a:off x="756285" y="4334827"/>
            <a:ext cx="474345" cy="45053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7" name="Oval 16"/>
          <p:cNvSpPr/>
          <p:nvPr/>
        </p:nvSpPr>
        <p:spPr>
          <a:xfrm>
            <a:off x="1602580" y="4327203"/>
            <a:ext cx="474345" cy="45053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8" name="Oval 17"/>
          <p:cNvSpPr/>
          <p:nvPr/>
        </p:nvSpPr>
        <p:spPr>
          <a:xfrm>
            <a:off x="2432684" y="4334826"/>
            <a:ext cx="474345" cy="45053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9" name="Oval 18"/>
          <p:cNvSpPr/>
          <p:nvPr/>
        </p:nvSpPr>
        <p:spPr>
          <a:xfrm>
            <a:off x="756285" y="5203507"/>
            <a:ext cx="474345" cy="45053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cxnSp>
        <p:nvCxnSpPr>
          <p:cNvPr id="21" name="Straight Connector 20"/>
          <p:cNvCxnSpPr>
            <a:stCxn id="6" idx="3"/>
            <a:endCxn id="9" idx="7"/>
          </p:cNvCxnSpPr>
          <p:nvPr/>
        </p:nvCxnSpPr>
        <p:spPr>
          <a:xfrm flipH="1">
            <a:off x="2470851" y="2075241"/>
            <a:ext cx="2321110" cy="5424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9" idx="3"/>
            <a:endCxn id="13" idx="0"/>
          </p:cNvCxnSpPr>
          <p:nvPr/>
        </p:nvCxnSpPr>
        <p:spPr>
          <a:xfrm flipH="1">
            <a:off x="1467803" y="2936297"/>
            <a:ext cx="667635" cy="5298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3" idx="3"/>
            <a:endCxn id="16" idx="0"/>
          </p:cNvCxnSpPr>
          <p:nvPr/>
        </p:nvCxnSpPr>
        <p:spPr>
          <a:xfrm flipH="1">
            <a:off x="993458" y="3850699"/>
            <a:ext cx="306638" cy="4841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9" idx="4"/>
            <a:endCxn id="14" idx="0"/>
          </p:cNvCxnSpPr>
          <p:nvPr/>
        </p:nvCxnSpPr>
        <p:spPr>
          <a:xfrm>
            <a:off x="2303145" y="3002276"/>
            <a:ext cx="366712" cy="4638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9" idx="5"/>
            <a:endCxn id="15" idx="1"/>
          </p:cNvCxnSpPr>
          <p:nvPr/>
        </p:nvCxnSpPr>
        <p:spPr>
          <a:xfrm>
            <a:off x="2470851" y="2936297"/>
            <a:ext cx="874261" cy="5958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4" idx="4"/>
            <a:endCxn id="18" idx="0"/>
          </p:cNvCxnSpPr>
          <p:nvPr/>
        </p:nvCxnSpPr>
        <p:spPr>
          <a:xfrm>
            <a:off x="2669857" y="3916678"/>
            <a:ext cx="0" cy="4181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13" idx="5"/>
            <a:endCxn id="17" idx="0"/>
          </p:cNvCxnSpPr>
          <p:nvPr/>
        </p:nvCxnSpPr>
        <p:spPr>
          <a:xfrm>
            <a:off x="1635509" y="3850699"/>
            <a:ext cx="204244" cy="4765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19" idx="0"/>
            <a:endCxn id="16" idx="4"/>
          </p:cNvCxnSpPr>
          <p:nvPr/>
        </p:nvCxnSpPr>
        <p:spPr>
          <a:xfrm flipV="1">
            <a:off x="993458" y="4785358"/>
            <a:ext cx="0" cy="4181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6" idx="4"/>
            <a:endCxn id="10" idx="0"/>
          </p:cNvCxnSpPr>
          <p:nvPr/>
        </p:nvCxnSpPr>
        <p:spPr>
          <a:xfrm flipH="1">
            <a:off x="4656773" y="2141220"/>
            <a:ext cx="302895" cy="4105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6" idx="4"/>
            <a:endCxn id="11" idx="1"/>
          </p:cNvCxnSpPr>
          <p:nvPr/>
        </p:nvCxnSpPr>
        <p:spPr>
          <a:xfrm>
            <a:off x="4959668" y="2141220"/>
            <a:ext cx="1112453" cy="4765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6" idx="5"/>
            <a:endCxn id="12" idx="1"/>
          </p:cNvCxnSpPr>
          <p:nvPr/>
        </p:nvCxnSpPr>
        <p:spPr>
          <a:xfrm>
            <a:off x="5127374" y="2075241"/>
            <a:ext cx="2453507" cy="5424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4118608" y="3451324"/>
            <a:ext cx="474345" cy="45053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57" name="Oval 56"/>
          <p:cNvSpPr/>
          <p:nvPr/>
        </p:nvSpPr>
        <p:spPr>
          <a:xfrm>
            <a:off x="4893945" y="3451323"/>
            <a:ext cx="474345" cy="45053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cxnSp>
        <p:nvCxnSpPr>
          <p:cNvPr id="58" name="Straight Connector 57"/>
          <p:cNvCxnSpPr>
            <a:stCxn id="56" idx="0"/>
            <a:endCxn id="10" idx="4"/>
          </p:cNvCxnSpPr>
          <p:nvPr/>
        </p:nvCxnSpPr>
        <p:spPr>
          <a:xfrm flipV="1">
            <a:off x="4355781" y="3002278"/>
            <a:ext cx="300992" cy="4490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57" idx="0"/>
            <a:endCxn id="10" idx="4"/>
          </p:cNvCxnSpPr>
          <p:nvPr/>
        </p:nvCxnSpPr>
        <p:spPr>
          <a:xfrm flipH="1" flipV="1">
            <a:off x="4656773" y="3002278"/>
            <a:ext cx="474345" cy="4490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71" idx="0"/>
            <a:endCxn id="56" idx="4"/>
          </p:cNvCxnSpPr>
          <p:nvPr/>
        </p:nvCxnSpPr>
        <p:spPr>
          <a:xfrm flipV="1">
            <a:off x="4355781" y="3901855"/>
            <a:ext cx="0" cy="4329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4118608" y="4334826"/>
            <a:ext cx="474345" cy="45053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73" name="Oval 72"/>
          <p:cNvSpPr/>
          <p:nvPr/>
        </p:nvSpPr>
        <p:spPr>
          <a:xfrm>
            <a:off x="6002654" y="3451323"/>
            <a:ext cx="474345" cy="45053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cxnSp>
        <p:nvCxnSpPr>
          <p:cNvPr id="74" name="Straight Connector 73"/>
          <p:cNvCxnSpPr>
            <a:stCxn id="73" idx="0"/>
            <a:endCxn id="11" idx="4"/>
          </p:cNvCxnSpPr>
          <p:nvPr/>
        </p:nvCxnSpPr>
        <p:spPr>
          <a:xfrm flipV="1">
            <a:off x="6239827" y="3002277"/>
            <a:ext cx="1" cy="4490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2161919" y="2631614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1500" dirty="0" smtClean="0"/>
              <a:t>1</a:t>
            </a:r>
            <a:endParaRPr lang="fr-BE" sz="1500" dirty="0"/>
          </a:p>
        </p:txBody>
      </p:sp>
      <p:sp>
        <p:nvSpPr>
          <p:cNvPr id="78" name="TextBox 77"/>
          <p:cNvSpPr txBox="1"/>
          <p:nvPr/>
        </p:nvSpPr>
        <p:spPr>
          <a:xfrm>
            <a:off x="4509511" y="2624210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1500" dirty="0" smtClean="0"/>
              <a:t>2</a:t>
            </a:r>
            <a:endParaRPr lang="fr-BE" sz="1500" dirty="0"/>
          </a:p>
        </p:txBody>
      </p:sp>
      <p:sp>
        <p:nvSpPr>
          <p:cNvPr id="79" name="TextBox 78"/>
          <p:cNvSpPr txBox="1"/>
          <p:nvPr/>
        </p:nvSpPr>
        <p:spPr>
          <a:xfrm>
            <a:off x="6098601" y="2616172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1500" dirty="0" smtClean="0"/>
              <a:t>3</a:t>
            </a:r>
            <a:endParaRPr lang="fr-BE" sz="1500" dirty="0"/>
          </a:p>
        </p:txBody>
      </p:sp>
      <p:sp>
        <p:nvSpPr>
          <p:cNvPr id="80" name="TextBox 79"/>
          <p:cNvSpPr txBox="1"/>
          <p:nvPr/>
        </p:nvSpPr>
        <p:spPr>
          <a:xfrm>
            <a:off x="7607362" y="2624210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1500" dirty="0"/>
              <a:t>4</a:t>
            </a:r>
            <a:endParaRPr lang="fr-BE" sz="1500" dirty="0"/>
          </a:p>
        </p:txBody>
      </p:sp>
      <p:sp>
        <p:nvSpPr>
          <p:cNvPr id="81" name="TextBox 80"/>
          <p:cNvSpPr txBox="1"/>
          <p:nvPr/>
        </p:nvSpPr>
        <p:spPr>
          <a:xfrm>
            <a:off x="1277686" y="3527534"/>
            <a:ext cx="38023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1500" dirty="0" smtClean="0"/>
              <a:t>12</a:t>
            </a:r>
            <a:endParaRPr lang="fr-BE" sz="1500" dirty="0"/>
          </a:p>
        </p:txBody>
      </p:sp>
      <p:sp>
        <p:nvSpPr>
          <p:cNvPr id="82" name="TextBox 81"/>
          <p:cNvSpPr txBox="1"/>
          <p:nvPr/>
        </p:nvSpPr>
        <p:spPr>
          <a:xfrm>
            <a:off x="2479740" y="3527534"/>
            <a:ext cx="38023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1500" dirty="0" smtClean="0"/>
              <a:t>13</a:t>
            </a:r>
            <a:endParaRPr lang="fr-BE" sz="1500" dirty="0"/>
          </a:p>
        </p:txBody>
      </p:sp>
      <p:sp>
        <p:nvSpPr>
          <p:cNvPr id="83" name="TextBox 82"/>
          <p:cNvSpPr txBox="1"/>
          <p:nvPr/>
        </p:nvSpPr>
        <p:spPr>
          <a:xfrm>
            <a:off x="3327597" y="3538772"/>
            <a:ext cx="38023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1500" dirty="0" smtClean="0"/>
              <a:t>14</a:t>
            </a:r>
            <a:endParaRPr lang="fr-BE" sz="1500" dirty="0"/>
          </a:p>
        </p:txBody>
      </p:sp>
      <p:sp>
        <p:nvSpPr>
          <p:cNvPr id="84" name="TextBox 83"/>
          <p:cNvSpPr txBox="1"/>
          <p:nvPr/>
        </p:nvSpPr>
        <p:spPr>
          <a:xfrm>
            <a:off x="4152077" y="3515007"/>
            <a:ext cx="38023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1500" dirty="0" smtClean="0"/>
              <a:t>23</a:t>
            </a:r>
            <a:endParaRPr lang="fr-BE" sz="1500" dirty="0"/>
          </a:p>
        </p:txBody>
      </p:sp>
      <p:sp>
        <p:nvSpPr>
          <p:cNvPr id="85" name="TextBox 84"/>
          <p:cNvSpPr txBox="1"/>
          <p:nvPr/>
        </p:nvSpPr>
        <p:spPr>
          <a:xfrm>
            <a:off x="4937258" y="3515006"/>
            <a:ext cx="38023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1500" dirty="0" smtClean="0"/>
              <a:t>24</a:t>
            </a:r>
            <a:endParaRPr lang="fr-BE" sz="1500" dirty="0"/>
          </a:p>
        </p:txBody>
      </p:sp>
      <p:sp>
        <p:nvSpPr>
          <p:cNvPr id="86" name="TextBox 85"/>
          <p:cNvSpPr txBox="1"/>
          <p:nvPr/>
        </p:nvSpPr>
        <p:spPr>
          <a:xfrm>
            <a:off x="6049710" y="3521807"/>
            <a:ext cx="38023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1500" dirty="0" smtClean="0"/>
              <a:t>34</a:t>
            </a:r>
            <a:endParaRPr lang="fr-BE" sz="1500" dirty="0"/>
          </a:p>
        </p:txBody>
      </p:sp>
      <p:sp>
        <p:nvSpPr>
          <p:cNvPr id="87" name="TextBox 86"/>
          <p:cNvSpPr txBox="1"/>
          <p:nvPr/>
        </p:nvSpPr>
        <p:spPr>
          <a:xfrm>
            <a:off x="748665" y="4413618"/>
            <a:ext cx="47801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1500" dirty="0" smtClean="0"/>
              <a:t>123</a:t>
            </a:r>
            <a:endParaRPr lang="fr-BE" sz="1500" dirty="0"/>
          </a:p>
        </p:txBody>
      </p:sp>
      <p:sp>
        <p:nvSpPr>
          <p:cNvPr id="88" name="TextBox 87"/>
          <p:cNvSpPr txBox="1"/>
          <p:nvPr/>
        </p:nvSpPr>
        <p:spPr>
          <a:xfrm>
            <a:off x="705557" y="5274942"/>
            <a:ext cx="57579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1500" dirty="0" smtClean="0"/>
              <a:t>1234</a:t>
            </a:r>
            <a:endParaRPr lang="fr-BE" sz="1500" dirty="0"/>
          </a:p>
        </p:txBody>
      </p:sp>
      <p:sp>
        <p:nvSpPr>
          <p:cNvPr id="89" name="TextBox 88"/>
          <p:cNvSpPr txBox="1"/>
          <p:nvPr/>
        </p:nvSpPr>
        <p:spPr>
          <a:xfrm>
            <a:off x="1593102" y="4390753"/>
            <a:ext cx="47801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1500" dirty="0" smtClean="0"/>
              <a:t>124</a:t>
            </a:r>
            <a:endParaRPr lang="fr-BE" sz="1500" dirty="0"/>
          </a:p>
        </p:txBody>
      </p:sp>
      <p:sp>
        <p:nvSpPr>
          <p:cNvPr id="90" name="TextBox 89"/>
          <p:cNvSpPr txBox="1"/>
          <p:nvPr/>
        </p:nvSpPr>
        <p:spPr>
          <a:xfrm>
            <a:off x="2424493" y="4390753"/>
            <a:ext cx="47801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1500" dirty="0" smtClean="0"/>
              <a:t>134</a:t>
            </a:r>
            <a:endParaRPr lang="fr-BE" sz="1500" dirty="0"/>
          </a:p>
        </p:txBody>
      </p:sp>
      <p:sp>
        <p:nvSpPr>
          <p:cNvPr id="91" name="TextBox 90"/>
          <p:cNvSpPr txBox="1"/>
          <p:nvPr/>
        </p:nvSpPr>
        <p:spPr>
          <a:xfrm>
            <a:off x="4118608" y="4408001"/>
            <a:ext cx="47801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1500" dirty="0" smtClean="0"/>
              <a:t>234</a:t>
            </a:r>
            <a:endParaRPr lang="fr-BE" sz="1500" dirty="0"/>
          </a:p>
        </p:txBody>
      </p:sp>
    </p:spTree>
    <p:extLst>
      <p:ext uri="{BB962C8B-B14F-4D97-AF65-F5344CB8AC3E}">
        <p14:creationId xmlns:p14="http://schemas.microsoft.com/office/powerpoint/2010/main" val="1081797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BE" sz="3500" dirty="0" smtClean="0"/>
              <a:t>Root node</a:t>
            </a:r>
            <a:endParaRPr lang="fr-BE" sz="35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Field Code Forest algorithm</a:t>
            </a:r>
            <a:endParaRPr lang="fr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35F16-78FE-409C-8D69-B526FEC53183}" type="slidenum">
              <a:rPr lang="fr-BE" smtClean="0"/>
              <a:t>7</a:t>
            </a:fld>
            <a:endParaRPr lang="fr-BE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8649" y="1825625"/>
            <a:ext cx="3038889" cy="7270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BE" sz="2200" dirty="0" smtClean="0"/>
              <a:t>Initially: 6 rules are given</a:t>
            </a:r>
          </a:p>
          <a:p>
            <a:pPr marL="0" indent="0">
              <a:buNone/>
            </a:pPr>
            <a:endParaRPr lang="en-BE" sz="2500" b="1" dirty="0" smtClean="0"/>
          </a:p>
          <a:p>
            <a:pPr marL="0" indent="0">
              <a:buNone/>
            </a:pPr>
            <a:endParaRPr lang="en-BE" sz="2500" dirty="0" smtClean="0"/>
          </a:p>
          <a:p>
            <a:endParaRPr lang="en-BE" sz="2500" b="1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7142025"/>
              </p:ext>
            </p:extLst>
          </p:nvPr>
        </p:nvGraphicFramePr>
        <p:xfrm>
          <a:off x="1384441" y="2705894"/>
          <a:ext cx="6375117" cy="25908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938784">
                  <a:extLst>
                    <a:ext uri="{9D8B030D-6E8A-4147-A177-3AD203B41FA5}">
                      <a16:colId xmlns:a16="http://schemas.microsoft.com/office/drawing/2014/main" val="3719527433"/>
                    </a:ext>
                  </a:extLst>
                </a:gridCol>
                <a:gridCol w="873475">
                  <a:extLst>
                    <a:ext uri="{9D8B030D-6E8A-4147-A177-3AD203B41FA5}">
                      <a16:colId xmlns:a16="http://schemas.microsoft.com/office/drawing/2014/main" val="1380880547"/>
                    </a:ext>
                  </a:extLst>
                </a:gridCol>
                <a:gridCol w="1316685">
                  <a:extLst>
                    <a:ext uri="{9D8B030D-6E8A-4147-A177-3AD203B41FA5}">
                      <a16:colId xmlns:a16="http://schemas.microsoft.com/office/drawing/2014/main" val="402827280"/>
                    </a:ext>
                  </a:extLst>
                </a:gridCol>
                <a:gridCol w="1552467">
                  <a:extLst>
                    <a:ext uri="{9D8B030D-6E8A-4147-A177-3AD203B41FA5}">
                      <a16:colId xmlns:a16="http://schemas.microsoft.com/office/drawing/2014/main" val="2305375305"/>
                    </a:ext>
                  </a:extLst>
                </a:gridCol>
                <a:gridCol w="1693706">
                  <a:extLst>
                    <a:ext uri="{9D8B030D-6E8A-4147-A177-3AD203B41FA5}">
                      <a16:colId xmlns:a16="http://schemas.microsoft.com/office/drawing/2014/main" val="362759322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fr-BE" dirty="0" smtClean="0"/>
                        <a:t>R</a:t>
                      </a:r>
                      <a:r>
                        <a:rPr lang="en-BE" dirty="0" smtClean="0"/>
                        <a:t>ule</a:t>
                      </a:r>
                      <a:endParaRPr lang="fr-B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BE" dirty="0" smtClean="0"/>
                        <a:t>model</a:t>
                      </a:r>
                      <a:endParaRPr lang="fr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BE" dirty="0" smtClean="0"/>
                        <a:t>arms</a:t>
                      </a:r>
                      <a:endParaRPr lang="fr-BE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BE" dirty="0" smtClean="0"/>
                        <a:t>parallel</a:t>
                      </a:r>
                      <a:endParaRPr lang="fr-BE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BE" dirty="0" smtClean="0"/>
                        <a:t>crossover</a:t>
                      </a:r>
                      <a:endParaRPr lang="fr-BE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5167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 smtClean="0"/>
                        <a:t>1</a:t>
                      </a:r>
                      <a:endParaRPr lang="fr-B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BE" dirty="0" smtClean="0"/>
                        <a:t>P, X</a:t>
                      </a:r>
                      <a:endParaRPr lang="fr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BE" dirty="0" smtClean="0"/>
                        <a:t>1</a:t>
                      </a:r>
                      <a:endParaRPr lang="fr-BE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BE" dirty="0" smtClean="0"/>
                        <a:t>dom(parallel)</a:t>
                      </a:r>
                      <a:endParaRPr lang="fr-BE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BE" dirty="0" smtClean="0"/>
                        <a:t>dom(crossover)</a:t>
                      </a:r>
                      <a:endParaRPr lang="fr-BE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529851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 smtClean="0"/>
                        <a:t>2</a:t>
                      </a:r>
                      <a:endParaRPr lang="fr-B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BE" dirty="0" smtClean="0"/>
                        <a:t>S, X</a:t>
                      </a:r>
                      <a:endParaRPr lang="fr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BE" dirty="0" smtClean="0"/>
                        <a:t>dom(arms)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 smtClean="0"/>
                        <a:t>Yes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BE" dirty="0" smtClean="0"/>
                        <a:t>dom(crossover)</a:t>
                      </a:r>
                      <a:endParaRPr lang="fr-BE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86030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 smtClean="0"/>
                        <a:t>3</a:t>
                      </a:r>
                      <a:endParaRPr lang="fr-B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BE" dirty="0" smtClean="0"/>
                        <a:t>P</a:t>
                      </a:r>
                      <a:endParaRPr lang="fr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BE" dirty="0" smtClean="0"/>
                        <a:t>dom(arms)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 smtClean="0"/>
                        <a:t>No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BE" dirty="0" smtClean="0"/>
                        <a:t>dom(crossover)</a:t>
                      </a:r>
                      <a:endParaRPr lang="fr-BE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4189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 smtClean="0"/>
                        <a:t>4</a:t>
                      </a:r>
                      <a:endParaRPr lang="fr-B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BE" dirty="0" smtClean="0"/>
                        <a:t>X</a:t>
                      </a:r>
                      <a:endParaRPr lang="fr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BE" dirty="0" smtClean="0"/>
                        <a:t>dom(arms)</a:t>
                      </a:r>
                      <a:endParaRPr lang="fr-B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BE" dirty="0" smtClean="0"/>
                        <a:t>dom(parallel)</a:t>
                      </a:r>
                      <a:endParaRPr lang="fr-B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 smtClean="0"/>
                        <a:t>No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0317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 smtClean="0"/>
                        <a:t>5</a:t>
                      </a:r>
                      <a:endParaRPr lang="fr-B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BE" dirty="0" smtClean="0"/>
                        <a:t>S, P</a:t>
                      </a:r>
                      <a:endParaRPr lang="fr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BE" dirty="0" smtClean="0"/>
                        <a:t>dom(arms)</a:t>
                      </a:r>
                      <a:endParaRPr lang="fr-B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BE" dirty="0" smtClean="0"/>
                        <a:t>dom(parallel)</a:t>
                      </a:r>
                      <a:endParaRPr lang="fr-B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 smtClean="0"/>
                        <a:t>Yes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9308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 smtClean="0"/>
                        <a:t>6</a:t>
                      </a:r>
                      <a:endParaRPr lang="fr-B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BE" dirty="0" smtClean="0"/>
                        <a:t>S</a:t>
                      </a:r>
                      <a:endParaRPr lang="fr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BE" dirty="0" smtClean="0"/>
                        <a:t>2, 3</a:t>
                      </a:r>
                      <a:endParaRPr lang="fr-B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BE" dirty="0" smtClean="0"/>
                        <a:t>dom(parallel)</a:t>
                      </a:r>
                      <a:endParaRPr lang="fr-B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BE" dirty="0" smtClean="0"/>
                        <a:t>dom(crossover)</a:t>
                      </a:r>
                      <a:endParaRPr lang="fr-BE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5457957"/>
                  </a:ext>
                </a:extLst>
              </a:tr>
            </a:tbl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789" y="407671"/>
            <a:ext cx="2990561" cy="1688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162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BE" sz="3500" dirty="0" smtClean="0"/>
              <a:t>Node 1</a:t>
            </a:r>
            <a:endParaRPr lang="fr-BE" sz="35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Field Code Forest algorithm</a:t>
            </a:r>
            <a:endParaRPr lang="fr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35F16-78FE-409C-8D69-B526FEC53183}" type="slidenum">
              <a:rPr lang="fr-BE" smtClean="0"/>
              <a:t>8</a:t>
            </a:fld>
            <a:endParaRPr lang="fr-BE"/>
          </a:p>
        </p:txBody>
      </p:sp>
      <p:sp>
        <p:nvSpPr>
          <p:cNvPr id="6" name="Oval 5"/>
          <p:cNvSpPr/>
          <p:nvPr/>
        </p:nvSpPr>
        <p:spPr>
          <a:xfrm>
            <a:off x="4722495" y="1690689"/>
            <a:ext cx="474345" cy="45053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9" name="Oval 8"/>
          <p:cNvSpPr/>
          <p:nvPr/>
        </p:nvSpPr>
        <p:spPr>
          <a:xfrm>
            <a:off x="2065972" y="2551745"/>
            <a:ext cx="474345" cy="450531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0" name="Oval 9"/>
          <p:cNvSpPr/>
          <p:nvPr/>
        </p:nvSpPr>
        <p:spPr>
          <a:xfrm>
            <a:off x="4419600" y="2551747"/>
            <a:ext cx="474345" cy="45053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1" name="Oval 10"/>
          <p:cNvSpPr/>
          <p:nvPr/>
        </p:nvSpPr>
        <p:spPr>
          <a:xfrm>
            <a:off x="6002655" y="2551746"/>
            <a:ext cx="474345" cy="45053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2" name="Oval 11"/>
          <p:cNvSpPr/>
          <p:nvPr/>
        </p:nvSpPr>
        <p:spPr>
          <a:xfrm>
            <a:off x="7511415" y="2551745"/>
            <a:ext cx="474345" cy="45053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3" name="Oval 12"/>
          <p:cNvSpPr/>
          <p:nvPr/>
        </p:nvSpPr>
        <p:spPr>
          <a:xfrm>
            <a:off x="1230630" y="3466147"/>
            <a:ext cx="474345" cy="45053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4" name="Oval 13"/>
          <p:cNvSpPr/>
          <p:nvPr/>
        </p:nvSpPr>
        <p:spPr>
          <a:xfrm>
            <a:off x="2432684" y="3466147"/>
            <a:ext cx="474345" cy="45053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5" name="Oval 14"/>
          <p:cNvSpPr/>
          <p:nvPr/>
        </p:nvSpPr>
        <p:spPr>
          <a:xfrm>
            <a:off x="3275646" y="3466147"/>
            <a:ext cx="474345" cy="45053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6" name="Oval 15"/>
          <p:cNvSpPr/>
          <p:nvPr/>
        </p:nvSpPr>
        <p:spPr>
          <a:xfrm>
            <a:off x="756285" y="4334827"/>
            <a:ext cx="474345" cy="45053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7" name="Oval 16"/>
          <p:cNvSpPr/>
          <p:nvPr/>
        </p:nvSpPr>
        <p:spPr>
          <a:xfrm>
            <a:off x="1602580" y="4327203"/>
            <a:ext cx="474345" cy="45053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8" name="Oval 17"/>
          <p:cNvSpPr/>
          <p:nvPr/>
        </p:nvSpPr>
        <p:spPr>
          <a:xfrm>
            <a:off x="2432684" y="4334826"/>
            <a:ext cx="474345" cy="45053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9" name="Oval 18"/>
          <p:cNvSpPr/>
          <p:nvPr/>
        </p:nvSpPr>
        <p:spPr>
          <a:xfrm>
            <a:off x="756285" y="5203507"/>
            <a:ext cx="474345" cy="45053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cxnSp>
        <p:nvCxnSpPr>
          <p:cNvPr id="21" name="Straight Connector 20"/>
          <p:cNvCxnSpPr>
            <a:stCxn id="6" idx="3"/>
            <a:endCxn id="9" idx="7"/>
          </p:cNvCxnSpPr>
          <p:nvPr/>
        </p:nvCxnSpPr>
        <p:spPr>
          <a:xfrm flipH="1">
            <a:off x="2470851" y="2075241"/>
            <a:ext cx="2321110" cy="5424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9" idx="3"/>
            <a:endCxn id="13" idx="0"/>
          </p:cNvCxnSpPr>
          <p:nvPr/>
        </p:nvCxnSpPr>
        <p:spPr>
          <a:xfrm flipH="1">
            <a:off x="1467803" y="2936297"/>
            <a:ext cx="667635" cy="5298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3" idx="3"/>
            <a:endCxn id="16" idx="0"/>
          </p:cNvCxnSpPr>
          <p:nvPr/>
        </p:nvCxnSpPr>
        <p:spPr>
          <a:xfrm flipH="1">
            <a:off x="993458" y="3850699"/>
            <a:ext cx="306638" cy="4841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9" idx="4"/>
            <a:endCxn id="14" idx="0"/>
          </p:cNvCxnSpPr>
          <p:nvPr/>
        </p:nvCxnSpPr>
        <p:spPr>
          <a:xfrm>
            <a:off x="2303145" y="3002276"/>
            <a:ext cx="366712" cy="4638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9" idx="5"/>
            <a:endCxn id="15" idx="1"/>
          </p:cNvCxnSpPr>
          <p:nvPr/>
        </p:nvCxnSpPr>
        <p:spPr>
          <a:xfrm>
            <a:off x="2470851" y="2936297"/>
            <a:ext cx="874261" cy="5958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4" idx="4"/>
            <a:endCxn id="18" idx="0"/>
          </p:cNvCxnSpPr>
          <p:nvPr/>
        </p:nvCxnSpPr>
        <p:spPr>
          <a:xfrm>
            <a:off x="2669857" y="3916678"/>
            <a:ext cx="0" cy="4181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13" idx="5"/>
            <a:endCxn id="17" idx="0"/>
          </p:cNvCxnSpPr>
          <p:nvPr/>
        </p:nvCxnSpPr>
        <p:spPr>
          <a:xfrm>
            <a:off x="1635509" y="3850699"/>
            <a:ext cx="204244" cy="4765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19" idx="0"/>
            <a:endCxn id="16" idx="4"/>
          </p:cNvCxnSpPr>
          <p:nvPr/>
        </p:nvCxnSpPr>
        <p:spPr>
          <a:xfrm flipV="1">
            <a:off x="993458" y="4785358"/>
            <a:ext cx="0" cy="4181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6" idx="4"/>
            <a:endCxn id="10" idx="0"/>
          </p:cNvCxnSpPr>
          <p:nvPr/>
        </p:nvCxnSpPr>
        <p:spPr>
          <a:xfrm flipH="1">
            <a:off x="4656773" y="2141220"/>
            <a:ext cx="302895" cy="4105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6" idx="4"/>
            <a:endCxn id="11" idx="1"/>
          </p:cNvCxnSpPr>
          <p:nvPr/>
        </p:nvCxnSpPr>
        <p:spPr>
          <a:xfrm>
            <a:off x="4959668" y="2141220"/>
            <a:ext cx="1112453" cy="4765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6" idx="5"/>
            <a:endCxn id="12" idx="1"/>
          </p:cNvCxnSpPr>
          <p:nvPr/>
        </p:nvCxnSpPr>
        <p:spPr>
          <a:xfrm>
            <a:off x="5127374" y="2075241"/>
            <a:ext cx="2453507" cy="5424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4118608" y="3451324"/>
            <a:ext cx="474345" cy="45053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57" name="Oval 56"/>
          <p:cNvSpPr/>
          <p:nvPr/>
        </p:nvSpPr>
        <p:spPr>
          <a:xfrm>
            <a:off x="4893945" y="3451323"/>
            <a:ext cx="474345" cy="45053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cxnSp>
        <p:nvCxnSpPr>
          <p:cNvPr id="58" name="Straight Connector 57"/>
          <p:cNvCxnSpPr>
            <a:stCxn id="56" idx="0"/>
            <a:endCxn id="10" idx="4"/>
          </p:cNvCxnSpPr>
          <p:nvPr/>
        </p:nvCxnSpPr>
        <p:spPr>
          <a:xfrm flipV="1">
            <a:off x="4355781" y="3002278"/>
            <a:ext cx="300992" cy="4490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57" idx="0"/>
            <a:endCxn id="10" idx="4"/>
          </p:cNvCxnSpPr>
          <p:nvPr/>
        </p:nvCxnSpPr>
        <p:spPr>
          <a:xfrm flipH="1" flipV="1">
            <a:off x="4656773" y="3002278"/>
            <a:ext cx="474345" cy="4490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71" idx="0"/>
            <a:endCxn id="56" idx="4"/>
          </p:cNvCxnSpPr>
          <p:nvPr/>
        </p:nvCxnSpPr>
        <p:spPr>
          <a:xfrm flipV="1">
            <a:off x="4355781" y="3901855"/>
            <a:ext cx="0" cy="4329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4118608" y="4334826"/>
            <a:ext cx="474345" cy="45053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73" name="Oval 72"/>
          <p:cNvSpPr/>
          <p:nvPr/>
        </p:nvSpPr>
        <p:spPr>
          <a:xfrm>
            <a:off x="6002654" y="3451323"/>
            <a:ext cx="474345" cy="45053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cxnSp>
        <p:nvCxnSpPr>
          <p:cNvPr id="74" name="Straight Connector 73"/>
          <p:cNvCxnSpPr>
            <a:stCxn id="73" idx="0"/>
            <a:endCxn id="11" idx="4"/>
          </p:cNvCxnSpPr>
          <p:nvPr/>
        </p:nvCxnSpPr>
        <p:spPr>
          <a:xfrm flipV="1">
            <a:off x="6239827" y="3002277"/>
            <a:ext cx="1" cy="4490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2161919" y="2631614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1500" dirty="0" smtClean="0"/>
              <a:t>1</a:t>
            </a:r>
            <a:endParaRPr lang="fr-BE" sz="1500" dirty="0"/>
          </a:p>
        </p:txBody>
      </p:sp>
      <p:sp>
        <p:nvSpPr>
          <p:cNvPr id="78" name="TextBox 77"/>
          <p:cNvSpPr txBox="1"/>
          <p:nvPr/>
        </p:nvSpPr>
        <p:spPr>
          <a:xfrm>
            <a:off x="4509511" y="2624210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1500" dirty="0" smtClean="0"/>
              <a:t>2</a:t>
            </a:r>
            <a:endParaRPr lang="fr-BE" sz="1500" dirty="0"/>
          </a:p>
        </p:txBody>
      </p:sp>
      <p:sp>
        <p:nvSpPr>
          <p:cNvPr id="79" name="TextBox 78"/>
          <p:cNvSpPr txBox="1"/>
          <p:nvPr/>
        </p:nvSpPr>
        <p:spPr>
          <a:xfrm>
            <a:off x="6098601" y="2616172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1500" dirty="0" smtClean="0"/>
              <a:t>3</a:t>
            </a:r>
            <a:endParaRPr lang="fr-BE" sz="1500" dirty="0"/>
          </a:p>
        </p:txBody>
      </p:sp>
      <p:sp>
        <p:nvSpPr>
          <p:cNvPr id="80" name="TextBox 79"/>
          <p:cNvSpPr txBox="1"/>
          <p:nvPr/>
        </p:nvSpPr>
        <p:spPr>
          <a:xfrm>
            <a:off x="7607362" y="2624210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1500" dirty="0"/>
              <a:t>4</a:t>
            </a:r>
            <a:endParaRPr lang="fr-BE" sz="1500" dirty="0"/>
          </a:p>
        </p:txBody>
      </p:sp>
      <p:sp>
        <p:nvSpPr>
          <p:cNvPr id="81" name="TextBox 80"/>
          <p:cNvSpPr txBox="1"/>
          <p:nvPr/>
        </p:nvSpPr>
        <p:spPr>
          <a:xfrm>
            <a:off x="1277686" y="3527534"/>
            <a:ext cx="38023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1500" dirty="0" smtClean="0"/>
              <a:t>12</a:t>
            </a:r>
            <a:endParaRPr lang="fr-BE" sz="1500" dirty="0"/>
          </a:p>
        </p:txBody>
      </p:sp>
      <p:sp>
        <p:nvSpPr>
          <p:cNvPr id="82" name="TextBox 81"/>
          <p:cNvSpPr txBox="1"/>
          <p:nvPr/>
        </p:nvSpPr>
        <p:spPr>
          <a:xfrm>
            <a:off x="2479740" y="3527534"/>
            <a:ext cx="38023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1500" dirty="0" smtClean="0"/>
              <a:t>13</a:t>
            </a:r>
            <a:endParaRPr lang="fr-BE" sz="1500" dirty="0"/>
          </a:p>
        </p:txBody>
      </p:sp>
      <p:sp>
        <p:nvSpPr>
          <p:cNvPr id="83" name="TextBox 82"/>
          <p:cNvSpPr txBox="1"/>
          <p:nvPr/>
        </p:nvSpPr>
        <p:spPr>
          <a:xfrm>
            <a:off x="3327597" y="3538772"/>
            <a:ext cx="38023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1500" dirty="0" smtClean="0"/>
              <a:t>14</a:t>
            </a:r>
            <a:endParaRPr lang="fr-BE" sz="1500" dirty="0"/>
          </a:p>
        </p:txBody>
      </p:sp>
      <p:sp>
        <p:nvSpPr>
          <p:cNvPr id="84" name="TextBox 83"/>
          <p:cNvSpPr txBox="1"/>
          <p:nvPr/>
        </p:nvSpPr>
        <p:spPr>
          <a:xfrm>
            <a:off x="4152077" y="3515007"/>
            <a:ext cx="38023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1500" dirty="0" smtClean="0"/>
              <a:t>23</a:t>
            </a:r>
            <a:endParaRPr lang="fr-BE" sz="1500" dirty="0"/>
          </a:p>
        </p:txBody>
      </p:sp>
      <p:sp>
        <p:nvSpPr>
          <p:cNvPr id="85" name="TextBox 84"/>
          <p:cNvSpPr txBox="1"/>
          <p:nvPr/>
        </p:nvSpPr>
        <p:spPr>
          <a:xfrm>
            <a:off x="4937258" y="3515006"/>
            <a:ext cx="38023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1500" dirty="0" smtClean="0"/>
              <a:t>24</a:t>
            </a:r>
            <a:endParaRPr lang="fr-BE" sz="1500" dirty="0"/>
          </a:p>
        </p:txBody>
      </p:sp>
      <p:sp>
        <p:nvSpPr>
          <p:cNvPr id="86" name="TextBox 85"/>
          <p:cNvSpPr txBox="1"/>
          <p:nvPr/>
        </p:nvSpPr>
        <p:spPr>
          <a:xfrm>
            <a:off x="6049710" y="3521807"/>
            <a:ext cx="38023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1500" dirty="0" smtClean="0"/>
              <a:t>34</a:t>
            </a:r>
            <a:endParaRPr lang="fr-BE" sz="1500" dirty="0"/>
          </a:p>
        </p:txBody>
      </p:sp>
      <p:sp>
        <p:nvSpPr>
          <p:cNvPr id="87" name="TextBox 86"/>
          <p:cNvSpPr txBox="1"/>
          <p:nvPr/>
        </p:nvSpPr>
        <p:spPr>
          <a:xfrm>
            <a:off x="748665" y="4413618"/>
            <a:ext cx="47801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1500" dirty="0" smtClean="0"/>
              <a:t>123</a:t>
            </a:r>
            <a:endParaRPr lang="fr-BE" sz="1500" dirty="0"/>
          </a:p>
        </p:txBody>
      </p:sp>
      <p:sp>
        <p:nvSpPr>
          <p:cNvPr id="88" name="TextBox 87"/>
          <p:cNvSpPr txBox="1"/>
          <p:nvPr/>
        </p:nvSpPr>
        <p:spPr>
          <a:xfrm>
            <a:off x="705557" y="5274942"/>
            <a:ext cx="57579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1500" dirty="0" smtClean="0"/>
              <a:t>1234</a:t>
            </a:r>
            <a:endParaRPr lang="fr-BE" sz="1500" dirty="0"/>
          </a:p>
        </p:txBody>
      </p:sp>
      <p:sp>
        <p:nvSpPr>
          <p:cNvPr id="89" name="TextBox 88"/>
          <p:cNvSpPr txBox="1"/>
          <p:nvPr/>
        </p:nvSpPr>
        <p:spPr>
          <a:xfrm>
            <a:off x="1593102" y="4390753"/>
            <a:ext cx="47801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1500" dirty="0" smtClean="0"/>
              <a:t>124</a:t>
            </a:r>
            <a:endParaRPr lang="fr-BE" sz="1500" dirty="0"/>
          </a:p>
        </p:txBody>
      </p:sp>
      <p:sp>
        <p:nvSpPr>
          <p:cNvPr id="90" name="TextBox 89"/>
          <p:cNvSpPr txBox="1"/>
          <p:nvPr/>
        </p:nvSpPr>
        <p:spPr>
          <a:xfrm>
            <a:off x="2424493" y="4390753"/>
            <a:ext cx="47801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1500" dirty="0" smtClean="0"/>
              <a:t>134</a:t>
            </a:r>
            <a:endParaRPr lang="fr-BE" sz="1500" dirty="0"/>
          </a:p>
        </p:txBody>
      </p:sp>
      <p:sp>
        <p:nvSpPr>
          <p:cNvPr id="91" name="TextBox 90"/>
          <p:cNvSpPr txBox="1"/>
          <p:nvPr/>
        </p:nvSpPr>
        <p:spPr>
          <a:xfrm>
            <a:off x="4118608" y="4408001"/>
            <a:ext cx="47801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1500" dirty="0" smtClean="0"/>
              <a:t>234</a:t>
            </a:r>
            <a:endParaRPr lang="fr-BE" sz="1500" dirty="0"/>
          </a:p>
        </p:txBody>
      </p:sp>
      <p:sp>
        <p:nvSpPr>
          <p:cNvPr id="54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2822258" cy="4214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BE" sz="2200" dirty="0" smtClean="0"/>
              <a:t>Depth-first search!</a:t>
            </a:r>
          </a:p>
          <a:p>
            <a:pPr marL="0" indent="0">
              <a:buNone/>
            </a:pPr>
            <a:endParaRPr lang="en-BE" sz="2500" b="1" dirty="0" smtClean="0"/>
          </a:p>
          <a:p>
            <a:pPr marL="0" indent="0">
              <a:buNone/>
            </a:pPr>
            <a:endParaRPr lang="en-BE" sz="2500" dirty="0" smtClean="0"/>
          </a:p>
        </p:txBody>
      </p:sp>
    </p:spTree>
    <p:extLst>
      <p:ext uri="{BB962C8B-B14F-4D97-AF65-F5344CB8AC3E}">
        <p14:creationId xmlns:p14="http://schemas.microsoft.com/office/powerpoint/2010/main" val="41256920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BE" sz="3500" dirty="0" smtClean="0"/>
              <a:t>Node 1</a:t>
            </a:r>
            <a:endParaRPr lang="fr-BE" sz="35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Field Code Forest algorithm</a:t>
            </a:r>
            <a:endParaRPr lang="fr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35F16-78FE-409C-8D69-B526FEC53183}" type="slidenum">
              <a:rPr lang="fr-BE" smtClean="0"/>
              <a:t>9</a:t>
            </a:fld>
            <a:endParaRPr lang="fr-BE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8649" y="1825625"/>
            <a:ext cx="4701339" cy="9491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BE" sz="2200" dirty="0" smtClean="0"/>
              <a:t>Select all rules from the same branch in which attribute 1 enters (= all rules)</a:t>
            </a:r>
          </a:p>
          <a:p>
            <a:pPr marL="0" indent="0">
              <a:buNone/>
            </a:pPr>
            <a:endParaRPr lang="en-BE" sz="2500" b="1" dirty="0" smtClean="0"/>
          </a:p>
          <a:p>
            <a:pPr marL="0" indent="0">
              <a:buNone/>
            </a:pPr>
            <a:endParaRPr lang="en-BE" sz="2500" dirty="0" smtClean="0"/>
          </a:p>
          <a:p>
            <a:endParaRPr lang="en-BE" sz="2500" b="1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5799204"/>
              </p:ext>
            </p:extLst>
          </p:nvPr>
        </p:nvGraphicFramePr>
        <p:xfrm>
          <a:off x="1384441" y="2873534"/>
          <a:ext cx="6375117" cy="25908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938784">
                  <a:extLst>
                    <a:ext uri="{9D8B030D-6E8A-4147-A177-3AD203B41FA5}">
                      <a16:colId xmlns:a16="http://schemas.microsoft.com/office/drawing/2014/main" val="3719527433"/>
                    </a:ext>
                  </a:extLst>
                </a:gridCol>
                <a:gridCol w="873475">
                  <a:extLst>
                    <a:ext uri="{9D8B030D-6E8A-4147-A177-3AD203B41FA5}">
                      <a16:colId xmlns:a16="http://schemas.microsoft.com/office/drawing/2014/main" val="1380880547"/>
                    </a:ext>
                  </a:extLst>
                </a:gridCol>
                <a:gridCol w="1316685">
                  <a:extLst>
                    <a:ext uri="{9D8B030D-6E8A-4147-A177-3AD203B41FA5}">
                      <a16:colId xmlns:a16="http://schemas.microsoft.com/office/drawing/2014/main" val="402827280"/>
                    </a:ext>
                  </a:extLst>
                </a:gridCol>
                <a:gridCol w="1552467">
                  <a:extLst>
                    <a:ext uri="{9D8B030D-6E8A-4147-A177-3AD203B41FA5}">
                      <a16:colId xmlns:a16="http://schemas.microsoft.com/office/drawing/2014/main" val="2305375305"/>
                    </a:ext>
                  </a:extLst>
                </a:gridCol>
                <a:gridCol w="1693706">
                  <a:extLst>
                    <a:ext uri="{9D8B030D-6E8A-4147-A177-3AD203B41FA5}">
                      <a16:colId xmlns:a16="http://schemas.microsoft.com/office/drawing/2014/main" val="362759322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fr-BE" dirty="0" smtClean="0"/>
                        <a:t>R</a:t>
                      </a:r>
                      <a:r>
                        <a:rPr lang="en-BE" dirty="0" smtClean="0"/>
                        <a:t>ule</a:t>
                      </a:r>
                      <a:endParaRPr lang="fr-B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BE" dirty="0" smtClean="0"/>
                        <a:t>model</a:t>
                      </a:r>
                      <a:endParaRPr lang="fr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BE" dirty="0" smtClean="0"/>
                        <a:t>arms</a:t>
                      </a:r>
                      <a:endParaRPr lang="fr-BE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BE" dirty="0" smtClean="0"/>
                        <a:t>parallel</a:t>
                      </a:r>
                      <a:endParaRPr lang="fr-BE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BE" dirty="0" smtClean="0"/>
                        <a:t>crossover</a:t>
                      </a:r>
                      <a:endParaRPr lang="fr-BE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5167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fr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BE" dirty="0" smtClean="0"/>
                        <a:t>P, X</a:t>
                      </a:r>
                      <a:endParaRPr lang="fr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BE" dirty="0" smtClean="0"/>
                        <a:t>1</a:t>
                      </a:r>
                      <a:endParaRPr lang="fr-BE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BE" dirty="0" smtClean="0"/>
                        <a:t>dom(parallel)</a:t>
                      </a:r>
                      <a:endParaRPr lang="fr-BE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BE" dirty="0" smtClean="0"/>
                        <a:t>dom(crossover)</a:t>
                      </a:r>
                      <a:endParaRPr lang="fr-BE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529851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fr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BE" dirty="0" smtClean="0"/>
                        <a:t>S, X</a:t>
                      </a:r>
                      <a:endParaRPr lang="fr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BE" dirty="0" smtClean="0"/>
                        <a:t>dom(arms)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 smtClean="0"/>
                        <a:t>Yes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BE" dirty="0" smtClean="0"/>
                        <a:t>dom(crossover)</a:t>
                      </a:r>
                      <a:endParaRPr lang="fr-BE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86030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fr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BE" dirty="0" smtClean="0"/>
                        <a:t>P</a:t>
                      </a:r>
                      <a:endParaRPr lang="fr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BE" dirty="0" smtClean="0"/>
                        <a:t>dom(arms)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 smtClean="0"/>
                        <a:t>No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BE" dirty="0" smtClean="0"/>
                        <a:t>dom(crossover)</a:t>
                      </a:r>
                      <a:endParaRPr lang="fr-BE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4189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fr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BE" dirty="0" smtClean="0"/>
                        <a:t>X</a:t>
                      </a:r>
                      <a:endParaRPr lang="fr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BE" dirty="0" smtClean="0"/>
                        <a:t>dom(arms)</a:t>
                      </a:r>
                      <a:endParaRPr lang="fr-B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BE" dirty="0" smtClean="0"/>
                        <a:t>dom(parallel)</a:t>
                      </a:r>
                      <a:endParaRPr lang="fr-B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 smtClean="0"/>
                        <a:t>No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0317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fr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BE" dirty="0" smtClean="0"/>
                        <a:t>S, P</a:t>
                      </a:r>
                      <a:endParaRPr lang="fr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BE" dirty="0" smtClean="0"/>
                        <a:t>dom(arms)</a:t>
                      </a:r>
                      <a:endParaRPr lang="fr-B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BE" dirty="0" smtClean="0"/>
                        <a:t>dom(parallel)</a:t>
                      </a:r>
                      <a:endParaRPr lang="fr-B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 smtClean="0"/>
                        <a:t>Yes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9308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fr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BE" dirty="0" smtClean="0"/>
                        <a:t>S</a:t>
                      </a:r>
                      <a:endParaRPr lang="fr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BE" dirty="0" smtClean="0"/>
                        <a:t>2, 3</a:t>
                      </a:r>
                      <a:endParaRPr lang="fr-B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BE" dirty="0" smtClean="0"/>
                        <a:t>dom(parallel)</a:t>
                      </a:r>
                      <a:endParaRPr lang="fr-B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BE" dirty="0" smtClean="0"/>
                        <a:t>dom(crossover)</a:t>
                      </a:r>
                      <a:endParaRPr lang="fr-BE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5457957"/>
                  </a:ext>
                </a:extLst>
              </a:tr>
            </a:tbl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6521" y="407671"/>
            <a:ext cx="2927096" cy="1688821"/>
          </a:xfrm>
          <a:prstGeom prst="rect">
            <a:avLst/>
          </a:prstGeom>
        </p:spPr>
      </p:pic>
      <p:sp>
        <p:nvSpPr>
          <p:cNvPr id="6" name="Left Brace 5"/>
          <p:cNvSpPr/>
          <p:nvPr/>
        </p:nvSpPr>
        <p:spPr>
          <a:xfrm>
            <a:off x="851338" y="3226676"/>
            <a:ext cx="231228" cy="2237658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0" name="TextBox 9"/>
          <p:cNvSpPr txBox="1"/>
          <p:nvPr/>
        </p:nvSpPr>
        <p:spPr>
          <a:xfrm rot="16200000">
            <a:off x="70902" y="4160839"/>
            <a:ext cx="11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dirty="0"/>
              <a:t>r</a:t>
            </a:r>
            <a:r>
              <a:rPr lang="en-BE" dirty="0" smtClean="0"/>
              <a:t>oot node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3237153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1195</TotalTime>
  <Words>1940</Words>
  <Application>Microsoft Office PowerPoint</Application>
  <PresentationFormat>On-screen Show (4:3)</PresentationFormat>
  <Paragraphs>596</Paragraphs>
  <Slides>26</Slides>
  <Notes>0</Notes>
  <HiddenSlides>4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Cambria Math</vt:lpstr>
      <vt:lpstr>Office Theme</vt:lpstr>
      <vt:lpstr>Advanced databases</vt:lpstr>
      <vt:lpstr>Introduction</vt:lpstr>
      <vt:lpstr>Sufficient set of edit rules</vt:lpstr>
      <vt:lpstr>Example</vt:lpstr>
      <vt:lpstr>Field Code Forest</vt:lpstr>
      <vt:lpstr>Root node</vt:lpstr>
      <vt:lpstr>Root node</vt:lpstr>
      <vt:lpstr>Node 1</vt:lpstr>
      <vt:lpstr>Node 1</vt:lpstr>
      <vt:lpstr>Node 1</vt:lpstr>
      <vt:lpstr>Node 1</vt:lpstr>
      <vt:lpstr>Node 1</vt:lpstr>
      <vt:lpstr>Node 1</vt:lpstr>
      <vt:lpstr>Node 1</vt:lpstr>
      <vt:lpstr>Node 1</vt:lpstr>
      <vt:lpstr>Node 12</vt:lpstr>
      <vt:lpstr>Node 12</vt:lpstr>
      <vt:lpstr>Node 12</vt:lpstr>
      <vt:lpstr>Node 12</vt:lpstr>
      <vt:lpstr>Node 12</vt:lpstr>
      <vt:lpstr>Node 13</vt:lpstr>
      <vt:lpstr>Node 13</vt:lpstr>
      <vt:lpstr>Node 13</vt:lpstr>
      <vt:lpstr>Node 13</vt:lpstr>
      <vt:lpstr>Node 13</vt:lpstr>
      <vt:lpstr>Node 14 and so on...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Geavanceerde databanken</dc:title>
  <dc:creator>Toon Boeckling</dc:creator>
  <cp:lastModifiedBy>tboeckli</cp:lastModifiedBy>
  <cp:revision>94</cp:revision>
  <dcterms:created xsi:type="dcterms:W3CDTF">2019-09-26T13:58:03Z</dcterms:created>
  <dcterms:modified xsi:type="dcterms:W3CDTF">2021-10-19T12:24:33Z</dcterms:modified>
</cp:coreProperties>
</file>