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2" r:id="rId4"/>
    <p:sldId id="258" r:id="rId5"/>
    <p:sldId id="259" r:id="rId6"/>
    <p:sldId id="260" r:id="rId7"/>
    <p:sldId id="275" r:id="rId8"/>
    <p:sldId id="261" r:id="rId9"/>
    <p:sldId id="273" r:id="rId10"/>
    <p:sldId id="263" r:id="rId11"/>
    <p:sldId id="274" r:id="rId12"/>
    <p:sldId id="264" r:id="rId13"/>
    <p:sldId id="277" r:id="rId14"/>
    <p:sldId id="265" r:id="rId15"/>
    <p:sldId id="276" r:id="rId16"/>
    <p:sldId id="266" r:id="rId17"/>
    <p:sldId id="278" r:id="rId18"/>
    <p:sldId id="267" r:id="rId19"/>
    <p:sldId id="279" r:id="rId20"/>
    <p:sldId id="268" r:id="rId21"/>
    <p:sldId id="280" r:id="rId22"/>
    <p:sldId id="269" r:id="rId23"/>
    <p:sldId id="287" r:id="rId24"/>
    <p:sldId id="270" r:id="rId25"/>
    <p:sldId id="281" r:id="rId26"/>
    <p:sldId id="271" r:id="rId27"/>
    <p:sldId id="282" r:id="rId28"/>
    <p:sldId id="272" r:id="rId29"/>
    <p:sldId id="285" r:id="rId30"/>
    <p:sldId id="284" r:id="rId31"/>
    <p:sldId id="286" r:id="rId32"/>
    <p:sldId id="291" r:id="rId33"/>
    <p:sldId id="290"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BDEE35-5897-4FC3-88FA-C232775D36B3}">
          <p14:sldIdLst>
            <p14:sldId id="256"/>
            <p14:sldId id="257"/>
            <p14:sldId id="292"/>
            <p14:sldId id="258"/>
            <p14:sldId id="259"/>
            <p14:sldId id="260"/>
            <p14:sldId id="275"/>
            <p14:sldId id="261"/>
            <p14:sldId id="273"/>
            <p14:sldId id="263"/>
            <p14:sldId id="274"/>
            <p14:sldId id="264"/>
            <p14:sldId id="277"/>
            <p14:sldId id="265"/>
            <p14:sldId id="276"/>
            <p14:sldId id="266"/>
            <p14:sldId id="278"/>
            <p14:sldId id="267"/>
            <p14:sldId id="279"/>
            <p14:sldId id="268"/>
            <p14:sldId id="280"/>
            <p14:sldId id="269"/>
            <p14:sldId id="287"/>
            <p14:sldId id="270"/>
            <p14:sldId id="281"/>
            <p14:sldId id="271"/>
            <p14:sldId id="282"/>
            <p14:sldId id="272"/>
            <p14:sldId id="285"/>
            <p14:sldId id="284"/>
            <p14:sldId id="286"/>
            <p14:sldId id="291"/>
            <p14:sldId id="290"/>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6/24/2018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6/24/2018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6/24/2018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solidFill>
                  <a:schemeClr val="tx1"/>
                </a:solidFill>
              </a:rPr>
              <a:t> </a:t>
            </a:r>
            <a:r>
              <a:rPr lang="en-US" sz="5400" dirty="0" smtClean="0">
                <a:solidFill>
                  <a:schemeClr val="tx1"/>
                </a:solidFill>
              </a:rPr>
              <a:t>Banking Management System</a:t>
            </a:r>
            <a:br>
              <a:rPr lang="en-US" sz="5400" dirty="0" smtClean="0">
                <a:solidFill>
                  <a:schemeClr val="tx1"/>
                </a:solidFill>
              </a:rPr>
            </a:br>
            <a:r>
              <a:rPr lang="en-US" sz="5400" dirty="0" smtClean="0">
                <a:solidFill>
                  <a:schemeClr val="tx1"/>
                </a:solidFill>
              </a:rPr>
              <a:t>						</a:t>
            </a:r>
            <a:r>
              <a:rPr lang="en-US" sz="3200" dirty="0" smtClean="0">
                <a:solidFill>
                  <a:schemeClr val="tx1"/>
                </a:solidFill>
              </a:rPr>
              <a:t>A Project with </a:t>
            </a:r>
            <a:r>
              <a:rPr lang="en-US" sz="3200" dirty="0" smtClean="0">
                <a:solidFill>
                  <a:schemeClr val="tx1"/>
                </a:solidFill>
              </a:rPr>
              <a:t>C</a:t>
            </a:r>
            <a:r>
              <a:rPr lang="en-US" sz="3200" dirty="0" smtClean="0">
                <a:solidFill>
                  <a:schemeClr val="tx1"/>
                </a:solidFill>
              </a:rPr>
              <a:t>++</a:t>
            </a:r>
            <a:endParaRPr lang="en-US" sz="3200" dirty="0">
              <a:solidFill>
                <a:schemeClr val="tx1"/>
              </a:solidFill>
            </a:endParaRPr>
          </a:p>
        </p:txBody>
      </p:sp>
      <p:sp>
        <p:nvSpPr>
          <p:cNvPr id="3" name="Subtitle 2"/>
          <p:cNvSpPr>
            <a:spLocks noGrp="1"/>
          </p:cNvSpPr>
          <p:nvPr>
            <p:ph type="subTitle" idx="1"/>
          </p:nvPr>
        </p:nvSpPr>
        <p:spPr/>
        <p:txBody>
          <a:bodyPr>
            <a:normAutofit/>
          </a:bodyPr>
          <a:lstStyle/>
          <a:p>
            <a:r>
              <a:rPr lang="en-US" sz="3200" cap="none" dirty="0" smtClean="0">
                <a:solidFill>
                  <a:schemeClr val="tx1"/>
                </a:solidFill>
                <a:latin typeface="+mn-lt"/>
              </a:rPr>
              <a:t>  By : Mohammad </a:t>
            </a:r>
            <a:r>
              <a:rPr lang="en-US" sz="3200" cap="none" dirty="0" err="1" smtClean="0">
                <a:solidFill>
                  <a:schemeClr val="tx1"/>
                </a:solidFill>
                <a:latin typeface="+mn-lt"/>
              </a:rPr>
              <a:t>Badiuzzaman</a:t>
            </a:r>
            <a:r>
              <a:rPr lang="en-US" sz="3200" cap="none" dirty="0" smtClean="0">
                <a:solidFill>
                  <a:schemeClr val="tx1"/>
                </a:solidFill>
                <a:latin typeface="+mn-lt"/>
              </a:rPr>
              <a:t> </a:t>
            </a:r>
            <a:r>
              <a:rPr lang="en-US" sz="3200" cap="none" dirty="0" err="1" smtClean="0">
                <a:solidFill>
                  <a:schemeClr val="tx1"/>
                </a:solidFill>
                <a:latin typeface="+mn-lt"/>
              </a:rPr>
              <a:t>Shuvo</a:t>
            </a:r>
            <a:r>
              <a:rPr lang="en-US" sz="3200" cap="none" dirty="0" smtClean="0">
                <a:solidFill>
                  <a:schemeClr val="tx1"/>
                </a:solidFill>
                <a:latin typeface="+mn-lt"/>
              </a:rPr>
              <a:t> ( 1607043 )</a:t>
            </a:r>
            <a:endParaRPr lang="en-US" sz="3200" cap="none" dirty="0">
              <a:solidFill>
                <a:schemeClr val="tx1"/>
              </a:solidFill>
              <a:latin typeface="+mn-lt"/>
            </a:endParaRPr>
          </a:p>
        </p:txBody>
      </p:sp>
    </p:spTree>
    <p:extLst>
      <p:ext uri="{BB962C8B-B14F-4D97-AF65-F5344CB8AC3E}">
        <p14:creationId xmlns:p14="http://schemas.microsoft.com/office/powerpoint/2010/main" val="3441376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3. Operator Overloading</a:t>
            </a:r>
            <a:endParaRPr lang="en-US" dirty="0">
              <a:solidFill>
                <a:schemeClr val="tx1"/>
              </a:solidFill>
            </a:endParaRPr>
          </a:p>
        </p:txBody>
      </p:sp>
      <p:sp>
        <p:nvSpPr>
          <p:cNvPr id="3" name="Content Placeholder 2"/>
          <p:cNvSpPr>
            <a:spLocks noGrp="1"/>
          </p:cNvSpPr>
          <p:nvPr>
            <p:ph idx="1"/>
          </p:nvPr>
        </p:nvSpPr>
        <p:spPr>
          <a:xfrm>
            <a:off x="1097280" y="1845734"/>
            <a:ext cx="10058400" cy="4349004"/>
          </a:xfrm>
        </p:spPr>
        <p:txBody>
          <a:bodyPr>
            <a:normAutofit fontScale="92500" lnSpcReduction="20000"/>
          </a:bodyPr>
          <a:lstStyle/>
          <a:p>
            <a:r>
              <a:rPr lang="en-US" sz="2800" dirty="0">
                <a:solidFill>
                  <a:schemeClr val="tx1"/>
                </a:solidFill>
              </a:rPr>
              <a:t>In C++, we can make operators to work for user defined classes. For example, we can overload an operator ‘+’ in a class like String so that we can concatenate two strings by just using </a:t>
            </a:r>
            <a:r>
              <a:rPr lang="en-US" sz="2800" dirty="0" smtClean="0">
                <a:solidFill>
                  <a:schemeClr val="tx1"/>
                </a:solidFill>
              </a:rPr>
              <a:t>+. Operator </a:t>
            </a:r>
            <a:r>
              <a:rPr lang="en-US" sz="2800" dirty="0">
                <a:solidFill>
                  <a:schemeClr val="tx1"/>
                </a:solidFill>
              </a:rPr>
              <a:t>functions are same as normal functions. The only differences are, name of an operator function is always operator keyword followed by symbol of operator and operator functions are called when the corresponding operator is used</a:t>
            </a:r>
            <a:r>
              <a:rPr lang="en-US" sz="2800" dirty="0" smtClean="0">
                <a:solidFill>
                  <a:schemeClr val="tx1"/>
                </a:solidFill>
              </a:rPr>
              <a:t>.</a:t>
            </a:r>
          </a:p>
          <a:p>
            <a:r>
              <a:rPr lang="en-US" sz="2800" dirty="0">
                <a:solidFill>
                  <a:schemeClr val="tx1"/>
                </a:solidFill>
              </a:rPr>
              <a:t>Almost all operators can be overloaded except few. Following is the list of operators that cannot be overloaded. </a:t>
            </a:r>
            <a:endParaRPr lang="en-US" sz="2800" dirty="0" smtClean="0">
              <a:solidFill>
                <a:schemeClr val="tx1"/>
              </a:solidFill>
            </a:endParaRPr>
          </a:p>
          <a:p>
            <a:pPr marL="457200" lvl="0" indent="-457200">
              <a:buClrTx/>
              <a:buFont typeface="+mj-lt"/>
              <a:buAutoNum type="arabicPeriod"/>
            </a:pPr>
            <a:r>
              <a:rPr lang="en-US" dirty="0">
                <a:solidFill>
                  <a:schemeClr val="tx1"/>
                </a:solidFill>
                <a:latin typeface="Arial Unicode MS" panose="020B0604020202020204" pitchFamily="34" charset="-128"/>
              </a:rPr>
              <a:t>. (dot</a:t>
            </a:r>
            <a:r>
              <a:rPr lang="en-US" dirty="0" smtClean="0">
                <a:solidFill>
                  <a:schemeClr val="tx1"/>
                </a:solidFill>
                <a:latin typeface="Arial Unicode MS" panose="020B0604020202020204" pitchFamily="34" charset="-128"/>
              </a:rPr>
              <a:t>)</a:t>
            </a:r>
          </a:p>
          <a:p>
            <a:pPr marL="457200" lvl="0" indent="-457200">
              <a:buClrTx/>
              <a:buFont typeface="+mj-lt"/>
              <a:buAutoNum type="arabicPeriod"/>
            </a:pPr>
            <a:r>
              <a:rPr lang="en-US" dirty="0" smtClean="0">
                <a:solidFill>
                  <a:schemeClr val="tx1"/>
                </a:solidFill>
                <a:latin typeface="Arial Unicode MS" panose="020B0604020202020204" pitchFamily="34" charset="-128"/>
              </a:rPr>
              <a:t>  :: </a:t>
            </a:r>
          </a:p>
          <a:p>
            <a:pPr marL="457200" lvl="0" indent="-457200">
              <a:buClrTx/>
              <a:buFont typeface="+mj-lt"/>
              <a:buAutoNum type="arabicPeriod"/>
            </a:pPr>
            <a:r>
              <a:rPr lang="en-US" dirty="0" smtClean="0">
                <a:solidFill>
                  <a:schemeClr val="tx1"/>
                </a:solidFill>
                <a:latin typeface="Arial Unicode MS" panose="020B0604020202020204" pitchFamily="34" charset="-128"/>
              </a:rPr>
              <a:t> ?: </a:t>
            </a:r>
          </a:p>
          <a:p>
            <a:pPr marL="457200" lvl="0" indent="-457200">
              <a:buClrTx/>
              <a:buFont typeface="+mj-lt"/>
              <a:buAutoNum type="arabicPeriod"/>
            </a:pPr>
            <a:r>
              <a:rPr lang="en-US" dirty="0" smtClean="0">
                <a:solidFill>
                  <a:schemeClr val="tx1"/>
                </a:solidFill>
                <a:latin typeface="Arial Unicode MS" panose="020B0604020202020204" pitchFamily="34" charset="-128"/>
              </a:rPr>
              <a:t> </a:t>
            </a:r>
            <a:r>
              <a:rPr lang="en-US" dirty="0" err="1" smtClean="0">
                <a:solidFill>
                  <a:schemeClr val="tx1"/>
                </a:solidFill>
                <a:latin typeface="Arial Unicode MS" panose="020B0604020202020204" pitchFamily="34" charset="-128"/>
              </a:rPr>
              <a:t>sizeof</a:t>
            </a:r>
            <a:r>
              <a:rPr lang="en-US" sz="2800" dirty="0" smtClean="0">
                <a:solidFill>
                  <a:schemeClr val="tx1"/>
                </a:solidFill>
              </a:rPr>
              <a:t> </a:t>
            </a:r>
            <a:endParaRPr lang="en-US" sz="4400" dirty="0">
              <a:solidFill>
                <a:schemeClr val="tx1"/>
              </a:solidFill>
              <a:latin typeface="Arial" panose="020B0604020202020204" pitchFamily="34" charset="0"/>
            </a:endParaRPr>
          </a:p>
          <a:p>
            <a:endParaRPr lang="en-US" sz="2800" dirty="0"/>
          </a:p>
        </p:txBody>
      </p:sp>
    </p:spTree>
    <p:extLst>
      <p:ext uri="{BB962C8B-B14F-4D97-AF65-F5344CB8AC3E}">
        <p14:creationId xmlns:p14="http://schemas.microsoft.com/office/powerpoint/2010/main" val="622474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871" y="850005"/>
            <a:ext cx="11257679" cy="4095482"/>
          </a:xfrm>
        </p:spPr>
      </p:pic>
    </p:spTree>
    <p:extLst>
      <p:ext uri="{BB962C8B-B14F-4D97-AF65-F5344CB8AC3E}">
        <p14:creationId xmlns:p14="http://schemas.microsoft.com/office/powerpoint/2010/main" val="918425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4</a:t>
            </a:r>
            <a:r>
              <a:rPr lang="en-US" dirty="0" smtClean="0">
                <a:solidFill>
                  <a:schemeClr val="tx1"/>
                </a:solidFill>
              </a:rPr>
              <a:t>. </a:t>
            </a:r>
            <a:r>
              <a:rPr lang="en-US" dirty="0">
                <a:solidFill>
                  <a:schemeClr val="tx1"/>
                </a:solidFill>
              </a:rPr>
              <a:t>Dynamic Memory </a:t>
            </a:r>
            <a:r>
              <a:rPr lang="en-US" dirty="0" smtClean="0">
                <a:solidFill>
                  <a:schemeClr val="tx1"/>
                </a:solidFill>
              </a:rPr>
              <a:t>Allocation</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800" dirty="0">
                <a:solidFill>
                  <a:schemeClr val="tx1"/>
                </a:solidFill>
              </a:rPr>
              <a:t>Dynamic memory management refers to manual memory management. This allows you to obtain more memory when required and release it when not necessary</a:t>
            </a:r>
            <a:r>
              <a:rPr lang="en-US" sz="2800" dirty="0" smtClean="0">
                <a:solidFill>
                  <a:schemeClr val="tx1"/>
                </a:solidFill>
              </a:rPr>
              <a:t>.</a:t>
            </a:r>
          </a:p>
          <a:p>
            <a:r>
              <a:rPr lang="en-US" sz="2800" dirty="0">
                <a:solidFill>
                  <a:schemeClr val="tx1"/>
                </a:solidFill>
              </a:rPr>
              <a:t>The new operator denotes a request for memory allocation on the Heap. If sufficient memory is available, new operator initializes the memory and returns the address of the newly allocated and initialized memory to the pointer variable</a:t>
            </a:r>
            <a:r>
              <a:rPr lang="en-US" sz="2800" dirty="0" smtClean="0">
                <a:solidFill>
                  <a:schemeClr val="tx1"/>
                </a:solidFill>
              </a:rPr>
              <a:t>.</a:t>
            </a:r>
          </a:p>
          <a:p>
            <a:r>
              <a:rPr lang="en-US" sz="2800" dirty="0" smtClean="0">
                <a:solidFill>
                  <a:schemeClr val="tx1"/>
                </a:solidFill>
              </a:rPr>
              <a:t>The delete operator frees the allocated memory.</a:t>
            </a:r>
            <a:endParaRPr lang="en-US" sz="2800" dirty="0">
              <a:solidFill>
                <a:schemeClr val="tx1"/>
              </a:solidFill>
            </a:endParaRPr>
          </a:p>
        </p:txBody>
      </p:sp>
    </p:spTree>
    <p:extLst>
      <p:ext uri="{BB962C8B-B14F-4D97-AF65-F5344CB8AC3E}">
        <p14:creationId xmlns:p14="http://schemas.microsoft.com/office/powerpoint/2010/main" val="366084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619" y="936401"/>
            <a:ext cx="11591782" cy="4331058"/>
          </a:xfrm>
        </p:spPr>
      </p:pic>
    </p:spTree>
    <p:extLst>
      <p:ext uri="{BB962C8B-B14F-4D97-AF65-F5344CB8AC3E}">
        <p14:creationId xmlns:p14="http://schemas.microsoft.com/office/powerpoint/2010/main" val="3179457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chemeClr val="tx1"/>
              </a:buClr>
            </a:pPr>
            <a:r>
              <a:rPr lang="en-US" dirty="0" smtClean="0">
                <a:solidFill>
                  <a:schemeClr val="tx1"/>
                </a:solidFill>
              </a:rPr>
              <a:t>5. </a:t>
            </a:r>
            <a:r>
              <a:rPr lang="en-US" dirty="0">
                <a:solidFill>
                  <a:schemeClr val="tx1"/>
                </a:solidFill>
              </a:rPr>
              <a:t>Constructor and </a:t>
            </a:r>
            <a:r>
              <a:rPr lang="en-US" dirty="0" smtClean="0">
                <a:solidFill>
                  <a:schemeClr val="tx1"/>
                </a:solidFill>
              </a:rPr>
              <a:t>Destructor</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solidFill>
                  <a:schemeClr val="tx1"/>
                </a:solidFill>
              </a:rPr>
              <a:t>Constructors are special class functions which performs initialization of every object. The Compiler calls the Constructor whenever an object is created. Constructors can initialize values to object members after storage is allocated to the object. The name of constructor will be same as the name of the class, and constructors never have return type.</a:t>
            </a:r>
            <a:endParaRPr lang="en-US" sz="2400" dirty="0">
              <a:solidFill>
                <a:schemeClr val="tx1"/>
              </a:solidFill>
            </a:endParaRPr>
          </a:p>
          <a:p>
            <a:r>
              <a:rPr lang="en-US" sz="2400" dirty="0" smtClean="0">
                <a:solidFill>
                  <a:schemeClr val="tx1"/>
                </a:solidFill>
              </a:rPr>
              <a:t>Destructor is a special class function which destroys the object as soon as the scope of object ends. The destructor is called automatically by the compiler when the object goes out of scope. The syntax for destructor is same as that for the constructor, the class name is used for the name of destructor, with a </a:t>
            </a:r>
            <a:r>
              <a:rPr lang="en-US" sz="2400" b="1" dirty="0" smtClean="0">
                <a:solidFill>
                  <a:schemeClr val="tx1"/>
                </a:solidFill>
              </a:rPr>
              <a:t>tilde</a:t>
            </a:r>
            <a:r>
              <a:rPr lang="en-US" sz="2400" dirty="0" smtClean="0">
                <a:solidFill>
                  <a:schemeClr val="tx1"/>
                </a:solidFill>
              </a:rPr>
              <a:t> ~ sign as prefix to it.</a:t>
            </a:r>
            <a:r>
              <a:rPr lang="en-US" sz="2400" dirty="0">
                <a:solidFill>
                  <a:schemeClr val="tx1"/>
                </a:solidFill>
              </a:rPr>
              <a:t> Destructors will never have any arguments.</a:t>
            </a:r>
            <a:endParaRPr lang="en-US" sz="2400" dirty="0" smtClean="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45655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44935"/>
            <a:ext cx="10184613" cy="5800138"/>
          </a:xfrm>
        </p:spPr>
      </p:pic>
    </p:spTree>
    <p:extLst>
      <p:ext uri="{BB962C8B-B14F-4D97-AF65-F5344CB8AC3E}">
        <p14:creationId xmlns:p14="http://schemas.microsoft.com/office/powerpoint/2010/main" val="3609086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6. This Pointer</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800" dirty="0">
                <a:solidFill>
                  <a:schemeClr val="tx1"/>
                </a:solidFill>
              </a:rPr>
              <a:t>Every object in C++ has access to its own address through an important pointer called </a:t>
            </a:r>
            <a:r>
              <a:rPr lang="en-US" sz="2800" b="1" dirty="0">
                <a:solidFill>
                  <a:schemeClr val="tx1"/>
                </a:solidFill>
              </a:rPr>
              <a:t>this</a:t>
            </a:r>
            <a:r>
              <a:rPr lang="en-US" sz="2800" dirty="0">
                <a:solidFill>
                  <a:schemeClr val="tx1"/>
                </a:solidFill>
              </a:rPr>
              <a:t> pointer. The </a:t>
            </a:r>
            <a:r>
              <a:rPr lang="en-US" sz="2800" b="1" dirty="0">
                <a:solidFill>
                  <a:schemeClr val="tx1"/>
                </a:solidFill>
              </a:rPr>
              <a:t>this</a:t>
            </a:r>
            <a:r>
              <a:rPr lang="en-US" sz="2800" dirty="0">
                <a:solidFill>
                  <a:schemeClr val="tx1"/>
                </a:solidFill>
              </a:rPr>
              <a:t> pointer is an implicit parameter to all member functions. Therefore, inside a member function, this may be used to refer to the invoking object.</a:t>
            </a:r>
          </a:p>
          <a:p>
            <a:r>
              <a:rPr lang="en-US" sz="2800" dirty="0">
                <a:solidFill>
                  <a:schemeClr val="tx1"/>
                </a:solidFill>
              </a:rPr>
              <a:t>Friend functions do not have a </a:t>
            </a:r>
            <a:r>
              <a:rPr lang="en-US" sz="2800" b="1" dirty="0">
                <a:solidFill>
                  <a:schemeClr val="tx1"/>
                </a:solidFill>
              </a:rPr>
              <a:t>this</a:t>
            </a:r>
            <a:r>
              <a:rPr lang="en-US" sz="2800" dirty="0">
                <a:solidFill>
                  <a:schemeClr val="tx1"/>
                </a:solidFill>
              </a:rPr>
              <a:t> pointer, because friends are not members of a class. Only member functions have a </a:t>
            </a:r>
            <a:r>
              <a:rPr lang="en-US" sz="2800" b="1" dirty="0">
                <a:solidFill>
                  <a:schemeClr val="tx1"/>
                </a:solidFill>
              </a:rPr>
              <a:t>this</a:t>
            </a:r>
            <a:r>
              <a:rPr lang="en-US" sz="2800" dirty="0">
                <a:solidFill>
                  <a:schemeClr val="tx1"/>
                </a:solidFill>
              </a:rPr>
              <a:t> pointer.</a:t>
            </a:r>
          </a:p>
          <a:p>
            <a:endParaRPr lang="en-US" sz="2800" dirty="0">
              <a:solidFill>
                <a:schemeClr val="tx1"/>
              </a:solidFill>
            </a:endParaRPr>
          </a:p>
        </p:txBody>
      </p:sp>
    </p:spTree>
    <p:extLst>
      <p:ext uri="{BB962C8B-B14F-4D97-AF65-F5344CB8AC3E}">
        <p14:creationId xmlns:p14="http://schemas.microsoft.com/office/powerpoint/2010/main" val="26853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15" y="1011981"/>
            <a:ext cx="11749550" cy="3405473"/>
          </a:xfrm>
        </p:spPr>
      </p:pic>
    </p:spTree>
    <p:extLst>
      <p:ext uri="{BB962C8B-B14F-4D97-AF65-F5344CB8AC3E}">
        <p14:creationId xmlns:p14="http://schemas.microsoft.com/office/powerpoint/2010/main" val="95162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7. Formatted I/O</a:t>
            </a:r>
            <a:endParaRPr lang="en-US" dirty="0"/>
          </a:p>
        </p:txBody>
      </p:sp>
      <p:sp>
        <p:nvSpPr>
          <p:cNvPr id="3" name="Content Placeholder 2"/>
          <p:cNvSpPr>
            <a:spLocks noGrp="1"/>
          </p:cNvSpPr>
          <p:nvPr>
            <p:ph idx="1"/>
          </p:nvPr>
        </p:nvSpPr>
        <p:spPr/>
        <p:txBody>
          <a:bodyPr>
            <a:normAutofit/>
          </a:bodyPr>
          <a:lstStyle/>
          <a:p>
            <a:r>
              <a:rPr lang="en-US" sz="2800" dirty="0" smtClean="0">
                <a:solidFill>
                  <a:schemeClr val="tx1"/>
                </a:solidFill>
              </a:rPr>
              <a:t>C++ provides various formatted console I/O functions for formatting the </a:t>
            </a:r>
            <a:r>
              <a:rPr lang="en-US" sz="2800" dirty="0" err="1" smtClean="0">
                <a:solidFill>
                  <a:schemeClr val="tx1"/>
                </a:solidFill>
              </a:rPr>
              <a:t>ouput</a:t>
            </a:r>
            <a:r>
              <a:rPr lang="en-US" sz="2800" dirty="0" smtClean="0">
                <a:solidFill>
                  <a:schemeClr val="tx1"/>
                </a:solidFill>
              </a:rPr>
              <a:t>. They </a:t>
            </a:r>
            <a:r>
              <a:rPr lang="en-US" sz="2800" dirty="0" smtClean="0">
                <a:solidFill>
                  <a:schemeClr val="tx1"/>
                </a:solidFill>
              </a:rPr>
              <a:t>are three types:</a:t>
            </a:r>
          </a:p>
          <a:p>
            <a:pPr marL="457200" indent="-457200">
              <a:buClr>
                <a:schemeClr val="tx1"/>
              </a:buClr>
              <a:buFont typeface="+mj-lt"/>
              <a:buAutoNum type="arabicPeriod"/>
            </a:pPr>
            <a:r>
              <a:rPr lang="en-US" sz="2800" dirty="0" err="1" smtClean="0">
                <a:solidFill>
                  <a:schemeClr val="tx1"/>
                </a:solidFill>
              </a:rPr>
              <a:t>ios</a:t>
            </a:r>
            <a:r>
              <a:rPr lang="en-US" sz="2800" dirty="0" smtClean="0">
                <a:solidFill>
                  <a:schemeClr val="tx1"/>
                </a:solidFill>
              </a:rPr>
              <a:t> class </a:t>
            </a:r>
            <a:r>
              <a:rPr lang="en-US" sz="2800" dirty="0" smtClean="0">
                <a:solidFill>
                  <a:schemeClr val="tx1"/>
                </a:solidFill>
              </a:rPr>
              <a:t>functions and flags</a:t>
            </a:r>
          </a:p>
          <a:p>
            <a:pPr marL="457200" indent="-457200">
              <a:buClr>
                <a:schemeClr val="tx1"/>
              </a:buClr>
              <a:buFont typeface="+mj-lt"/>
              <a:buAutoNum type="arabicPeriod"/>
            </a:pPr>
            <a:r>
              <a:rPr lang="en-US" sz="2800" dirty="0" smtClean="0">
                <a:solidFill>
                  <a:schemeClr val="tx1"/>
                </a:solidFill>
              </a:rPr>
              <a:t>Manipulators</a:t>
            </a:r>
          </a:p>
          <a:p>
            <a:pPr marL="457200" indent="-457200">
              <a:buClr>
                <a:schemeClr val="tx1"/>
              </a:buClr>
              <a:buFont typeface="+mj-lt"/>
              <a:buAutoNum type="arabicPeriod"/>
            </a:pPr>
            <a:r>
              <a:rPr lang="en-US" sz="2800" dirty="0" smtClean="0">
                <a:solidFill>
                  <a:schemeClr val="tx1"/>
                </a:solidFill>
              </a:rPr>
              <a:t>User-defined output functions</a:t>
            </a:r>
          </a:p>
          <a:p>
            <a:pPr marL="0" indent="0">
              <a:buClr>
                <a:schemeClr val="tx1"/>
              </a:buClr>
              <a:buNone/>
            </a:pPr>
            <a:r>
              <a:rPr lang="en-US" sz="2800" dirty="0" smtClean="0">
                <a:solidFill>
                  <a:schemeClr val="tx1"/>
                </a:solidFill>
              </a:rPr>
              <a:t>The </a:t>
            </a:r>
            <a:r>
              <a:rPr lang="en-US" sz="2800" dirty="0" err="1" smtClean="0">
                <a:solidFill>
                  <a:schemeClr val="tx1"/>
                </a:solidFill>
              </a:rPr>
              <a:t>ios</a:t>
            </a:r>
            <a:r>
              <a:rPr lang="en-US" sz="2800" dirty="0" smtClean="0">
                <a:solidFill>
                  <a:schemeClr val="tx1"/>
                </a:solidFill>
              </a:rPr>
              <a:t> grants operations common to both input and output. The classes derived from </a:t>
            </a:r>
            <a:r>
              <a:rPr lang="en-US" sz="2800" dirty="0" err="1" smtClean="0">
                <a:solidFill>
                  <a:schemeClr val="tx1"/>
                </a:solidFill>
              </a:rPr>
              <a:t>ios</a:t>
            </a:r>
            <a:r>
              <a:rPr lang="en-US" sz="2800" dirty="0" smtClean="0">
                <a:solidFill>
                  <a:schemeClr val="tx1"/>
                </a:solidFill>
              </a:rPr>
              <a:t> are special I/O with high-level formatting operations.</a:t>
            </a:r>
            <a:endParaRPr lang="en-US" sz="2800" dirty="0">
              <a:solidFill>
                <a:schemeClr val="tx1"/>
              </a:solidFill>
            </a:endParaRPr>
          </a:p>
        </p:txBody>
      </p:sp>
    </p:spTree>
    <p:extLst>
      <p:ext uri="{BB962C8B-B14F-4D97-AF65-F5344CB8AC3E}">
        <p14:creationId xmlns:p14="http://schemas.microsoft.com/office/powerpoint/2010/main" val="396180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118" y="3264082"/>
            <a:ext cx="11098945" cy="29950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18" y="140493"/>
            <a:ext cx="10904543" cy="2847406"/>
          </a:xfrm>
          <a:prstGeom prst="rect">
            <a:avLst/>
          </a:prstGeom>
        </p:spPr>
      </p:pic>
    </p:spTree>
    <p:extLst>
      <p:ext uri="{BB962C8B-B14F-4D97-AF65-F5344CB8AC3E}">
        <p14:creationId xmlns:p14="http://schemas.microsoft.com/office/powerpoint/2010/main" val="2941996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a:xfrm>
            <a:off x="1097280" y="2193463"/>
            <a:ext cx="10171734" cy="4023360"/>
          </a:xfrm>
        </p:spPr>
        <p:txBody>
          <a:bodyPr>
            <a:normAutofit/>
          </a:bodyPr>
          <a:lstStyle/>
          <a:p>
            <a:r>
              <a:rPr lang="en-US" sz="3200" dirty="0" smtClean="0">
                <a:solidFill>
                  <a:schemeClr val="tx1"/>
                </a:solidFill>
              </a:rPr>
              <a:t>This project was built on the basis of banking management system. </a:t>
            </a:r>
            <a:r>
              <a:rPr lang="en-US" sz="3200" dirty="0" smtClean="0">
                <a:solidFill>
                  <a:schemeClr val="tx1"/>
                </a:solidFill>
              </a:rPr>
              <a:t>It can handle New accounts by</a:t>
            </a:r>
            <a:r>
              <a:rPr lang="en-US" sz="3200" dirty="0" smtClean="0">
                <a:solidFill>
                  <a:schemeClr val="tx1"/>
                </a:solidFill>
              </a:rPr>
              <a:t> creating new account files. It can update the balance </a:t>
            </a:r>
            <a:r>
              <a:rPr lang="en-US" sz="3200" dirty="0" smtClean="0">
                <a:solidFill>
                  <a:schemeClr val="tx1"/>
                </a:solidFill>
              </a:rPr>
              <a:t>or other  information's. It can delete accounts with associated files. It can search an account with given search item (string) . View an existing account. The data for each accounts is stored in a new file. But some of the basic information (like name, ID) is stored in a single data file. </a:t>
            </a:r>
            <a:endParaRPr lang="en-US" sz="3200" dirty="0">
              <a:solidFill>
                <a:schemeClr val="tx1"/>
              </a:solidFill>
            </a:endParaRPr>
          </a:p>
        </p:txBody>
      </p:sp>
    </p:spTree>
    <p:extLst>
      <p:ext uri="{BB962C8B-B14F-4D97-AF65-F5344CB8AC3E}">
        <p14:creationId xmlns:p14="http://schemas.microsoft.com/office/powerpoint/2010/main" val="1601058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t>
            </a:r>
            <a:r>
              <a:rPr lang="en-US" dirty="0">
                <a:solidFill>
                  <a:schemeClr val="tx1"/>
                </a:solidFill>
              </a:rPr>
              <a:t> Copy </a:t>
            </a:r>
            <a:r>
              <a:rPr lang="en-US" dirty="0" smtClean="0">
                <a:solidFill>
                  <a:schemeClr val="tx1"/>
                </a:solidFill>
              </a:rPr>
              <a:t>Constructor</a:t>
            </a:r>
            <a:endParaRPr lang="en-US" dirty="0"/>
          </a:p>
        </p:txBody>
      </p:sp>
      <p:sp>
        <p:nvSpPr>
          <p:cNvPr id="3" name="Content Placeholder 2"/>
          <p:cNvSpPr>
            <a:spLocks noGrp="1"/>
          </p:cNvSpPr>
          <p:nvPr>
            <p:ph idx="1"/>
          </p:nvPr>
        </p:nvSpPr>
        <p:spPr>
          <a:xfrm>
            <a:off x="710913" y="1737360"/>
            <a:ext cx="11279318" cy="4933896"/>
          </a:xfrm>
        </p:spPr>
        <p:txBody>
          <a:bodyPr>
            <a:noAutofit/>
          </a:bodyPr>
          <a:lstStyle/>
          <a:p>
            <a:r>
              <a:rPr lang="en-US" sz="2600" dirty="0">
                <a:solidFill>
                  <a:schemeClr val="tx1"/>
                </a:solidFill>
              </a:rPr>
              <a:t>Copy Constructor is a type of constructor which is used to create a copy of an already existing object of a class type. It is usually of the form </a:t>
            </a:r>
            <a:r>
              <a:rPr lang="en-US" sz="2600" b="1" dirty="0">
                <a:solidFill>
                  <a:schemeClr val="tx1"/>
                </a:solidFill>
              </a:rPr>
              <a:t>X (X&amp;)</a:t>
            </a:r>
            <a:r>
              <a:rPr lang="en-US" sz="2600" dirty="0">
                <a:solidFill>
                  <a:schemeClr val="tx1"/>
                </a:solidFill>
              </a:rPr>
              <a:t>, where X is the class name</a:t>
            </a:r>
            <a:r>
              <a:rPr lang="en-US" sz="2600" dirty="0" smtClean="0">
                <a:solidFill>
                  <a:schemeClr val="tx1"/>
                </a:solidFill>
              </a:rPr>
              <a:t>. The </a:t>
            </a:r>
            <a:r>
              <a:rPr lang="en-US" sz="2600" dirty="0">
                <a:solidFill>
                  <a:schemeClr val="tx1"/>
                </a:solidFill>
              </a:rPr>
              <a:t>compiler provides a default Copy Constructor to all the classes.</a:t>
            </a:r>
          </a:p>
          <a:p>
            <a:r>
              <a:rPr lang="en-US" sz="2600" dirty="0">
                <a:solidFill>
                  <a:schemeClr val="tx1"/>
                </a:solidFill>
              </a:rPr>
              <a:t>Shallow copy copies references to original objects. The compiler provides a default copy constructor. Default copy constructor provides a shallow copy. Shallow copy constructor is used when class is not dealing with any dynamically allocated memory</a:t>
            </a:r>
            <a:r>
              <a:rPr lang="en-US" sz="2600" dirty="0" smtClean="0">
                <a:solidFill>
                  <a:schemeClr val="tx1"/>
                </a:solidFill>
              </a:rPr>
              <a:t>.</a:t>
            </a:r>
          </a:p>
          <a:p>
            <a:r>
              <a:rPr lang="en-US" sz="2600" dirty="0">
                <a:solidFill>
                  <a:schemeClr val="tx1"/>
                </a:solidFill>
              </a:rPr>
              <a:t>Deep copy allocates separate memory for copied information. So the source and copy are different. Any changes made in one memory location will not affect copy in the other location. </a:t>
            </a:r>
            <a:r>
              <a:rPr lang="en-US" sz="2600" dirty="0" smtClean="0">
                <a:solidFill>
                  <a:schemeClr val="tx1"/>
                </a:solidFill>
              </a:rPr>
              <a:t>Allocating dynamic </a:t>
            </a:r>
            <a:r>
              <a:rPr lang="en-US" sz="2600" dirty="0">
                <a:solidFill>
                  <a:schemeClr val="tx1"/>
                </a:solidFill>
              </a:rPr>
              <a:t>memory using pointers </a:t>
            </a:r>
            <a:r>
              <a:rPr lang="en-US" sz="2600" dirty="0" smtClean="0">
                <a:solidFill>
                  <a:schemeClr val="tx1"/>
                </a:solidFill>
              </a:rPr>
              <a:t>requires </a:t>
            </a:r>
            <a:r>
              <a:rPr lang="en-US" sz="2600" dirty="0">
                <a:solidFill>
                  <a:schemeClr val="tx1"/>
                </a:solidFill>
              </a:rPr>
              <a:t>user defined copy constructor. Both objects will point to different memory locations.</a:t>
            </a: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1773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328" y="731329"/>
            <a:ext cx="10138303" cy="5263841"/>
          </a:xfrm>
        </p:spPr>
      </p:pic>
    </p:spTree>
    <p:extLst>
      <p:ext uri="{BB962C8B-B14F-4D97-AF65-F5344CB8AC3E}">
        <p14:creationId xmlns:p14="http://schemas.microsoft.com/office/powerpoint/2010/main" val="1563538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t>
            </a:r>
            <a:r>
              <a:rPr lang="en-US" dirty="0">
                <a:solidFill>
                  <a:schemeClr val="tx1"/>
                </a:solidFill>
              </a:rPr>
              <a:t>Namespace</a:t>
            </a:r>
            <a:endParaRPr lang="en-US" dirty="0"/>
          </a:p>
        </p:txBody>
      </p:sp>
      <p:sp>
        <p:nvSpPr>
          <p:cNvPr id="3" name="Content Placeholder 2"/>
          <p:cNvSpPr>
            <a:spLocks noGrp="1"/>
          </p:cNvSpPr>
          <p:nvPr>
            <p:ph idx="1"/>
          </p:nvPr>
        </p:nvSpPr>
        <p:spPr/>
        <p:txBody>
          <a:bodyPr>
            <a:normAutofit/>
          </a:bodyPr>
          <a:lstStyle/>
          <a:p>
            <a:r>
              <a:rPr lang="en-US" sz="2400" dirty="0">
                <a:solidFill>
                  <a:schemeClr val="tx1"/>
                </a:solidFill>
              </a:rPr>
              <a:t>Namespaces allow us to group named entities that otherwise would have </a:t>
            </a:r>
            <a:r>
              <a:rPr lang="en-US" sz="2400" i="1" dirty="0">
                <a:solidFill>
                  <a:schemeClr val="tx1"/>
                </a:solidFill>
              </a:rPr>
              <a:t>global scope</a:t>
            </a:r>
            <a:r>
              <a:rPr lang="en-US" sz="2400" dirty="0">
                <a:solidFill>
                  <a:schemeClr val="tx1"/>
                </a:solidFill>
              </a:rPr>
              <a:t> into narrower scopes, giving them </a:t>
            </a:r>
            <a:r>
              <a:rPr lang="en-US" sz="2400" i="1" dirty="0">
                <a:solidFill>
                  <a:schemeClr val="tx1"/>
                </a:solidFill>
              </a:rPr>
              <a:t>namespace scope</a:t>
            </a:r>
            <a:r>
              <a:rPr lang="en-US" sz="2400" dirty="0">
                <a:solidFill>
                  <a:schemeClr val="tx1"/>
                </a:solidFill>
              </a:rPr>
              <a:t>. This allows organizing the elements of programs into different logical scopes referred to by names.</a:t>
            </a:r>
          </a:p>
          <a:p>
            <a:pPr marL="457200" indent="-457200">
              <a:buClr>
                <a:schemeClr val="tx1"/>
              </a:buClr>
              <a:buFont typeface="+mj-lt"/>
              <a:buAutoNum type="arabicPeriod"/>
            </a:pPr>
            <a:r>
              <a:rPr lang="en-US" sz="2400" dirty="0">
                <a:solidFill>
                  <a:schemeClr val="tx1"/>
                </a:solidFill>
              </a:rPr>
              <a:t>Namespace is a feature added in C++ and not present in C.</a:t>
            </a:r>
          </a:p>
          <a:p>
            <a:pPr marL="457200" indent="-457200">
              <a:buClr>
                <a:schemeClr val="tx1"/>
              </a:buClr>
              <a:buFont typeface="+mj-lt"/>
              <a:buAutoNum type="arabicPeriod"/>
            </a:pPr>
            <a:r>
              <a:rPr lang="en-US" sz="2400" dirty="0">
                <a:solidFill>
                  <a:schemeClr val="tx1"/>
                </a:solidFill>
              </a:rPr>
              <a:t>A namespace is a declarative region that provides a scope to the identifiers (names of the types, function, variables </a:t>
            </a:r>
            <a:r>
              <a:rPr lang="en-US" sz="2400" dirty="0" err="1" smtClean="0">
                <a:solidFill>
                  <a:schemeClr val="tx1"/>
                </a:solidFill>
              </a:rPr>
              <a:t>etc</a:t>
            </a:r>
            <a:r>
              <a:rPr lang="en-US" sz="2400" dirty="0" smtClean="0">
                <a:solidFill>
                  <a:schemeClr val="tx1"/>
                </a:solidFill>
              </a:rPr>
              <a:t> ) </a:t>
            </a:r>
            <a:r>
              <a:rPr lang="en-US" sz="2400" dirty="0">
                <a:solidFill>
                  <a:schemeClr val="tx1"/>
                </a:solidFill>
              </a:rPr>
              <a:t>inside it.</a:t>
            </a:r>
          </a:p>
          <a:p>
            <a:pPr marL="457200" indent="-457200">
              <a:buClr>
                <a:schemeClr val="tx1"/>
              </a:buClr>
              <a:buFont typeface="+mj-lt"/>
              <a:buAutoNum type="arabicPeriod"/>
            </a:pPr>
            <a:r>
              <a:rPr lang="en-US" sz="2400" dirty="0">
                <a:solidFill>
                  <a:schemeClr val="tx1"/>
                </a:solidFill>
              </a:rPr>
              <a:t>Multiple namespace blocks with the same name are allowed. All declarations within those blocks are declared in the named scope.</a:t>
            </a:r>
          </a:p>
          <a:p>
            <a:pPr marL="457200" indent="-457200">
              <a:buClr>
                <a:schemeClr val="tx1"/>
              </a:buClr>
              <a:buFont typeface="+mj-lt"/>
              <a:buAutoNum type="arabicPeriod"/>
            </a:pPr>
            <a:endParaRPr lang="en-US" sz="2400" dirty="0">
              <a:solidFill>
                <a:schemeClr val="tx1"/>
              </a:solidFill>
            </a:endParaRPr>
          </a:p>
        </p:txBody>
      </p:sp>
    </p:spTree>
    <p:extLst>
      <p:ext uri="{BB962C8B-B14F-4D97-AF65-F5344CB8AC3E}">
        <p14:creationId xmlns:p14="http://schemas.microsoft.com/office/powerpoint/2010/main" val="316142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612590"/>
            <a:ext cx="10148401" cy="4461686"/>
          </a:xfrm>
        </p:spPr>
      </p:pic>
    </p:spTree>
    <p:extLst>
      <p:ext uri="{BB962C8B-B14F-4D97-AF65-F5344CB8AC3E}">
        <p14:creationId xmlns:p14="http://schemas.microsoft.com/office/powerpoint/2010/main" val="417084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solidFill>
                  <a:schemeClr val="tx1"/>
                </a:solidFill>
              </a:rPr>
              <a:t>Getter Setter</a:t>
            </a:r>
            <a:endParaRPr lang="en-US" dirty="0"/>
          </a:p>
        </p:txBody>
      </p:sp>
      <p:sp>
        <p:nvSpPr>
          <p:cNvPr id="3" name="Content Placeholder 2"/>
          <p:cNvSpPr>
            <a:spLocks noGrp="1"/>
          </p:cNvSpPr>
          <p:nvPr>
            <p:ph idx="1"/>
          </p:nvPr>
        </p:nvSpPr>
        <p:spPr/>
        <p:txBody>
          <a:bodyPr>
            <a:normAutofit/>
          </a:bodyPr>
          <a:lstStyle/>
          <a:p>
            <a:r>
              <a:rPr lang="en-US" sz="2800" dirty="0">
                <a:solidFill>
                  <a:schemeClr val="tx1"/>
                </a:solidFill>
              </a:rPr>
              <a:t>Getters and Setters allow you to effectively protect </a:t>
            </a:r>
            <a:r>
              <a:rPr lang="en-US" sz="2800" dirty="0" smtClean="0">
                <a:solidFill>
                  <a:schemeClr val="tx1"/>
                </a:solidFill>
              </a:rPr>
              <a:t>our </a:t>
            </a:r>
            <a:r>
              <a:rPr lang="en-US" sz="2800" dirty="0">
                <a:solidFill>
                  <a:schemeClr val="tx1"/>
                </a:solidFill>
              </a:rPr>
              <a:t>data. This is a technique used greatly when creating classes. For each variable, a get method will return its value and a set method will set the value. </a:t>
            </a:r>
            <a:endParaRPr lang="en-US" sz="2800" dirty="0" smtClean="0">
              <a:solidFill>
                <a:schemeClr val="tx1"/>
              </a:solidFill>
            </a:endParaRPr>
          </a:p>
          <a:p>
            <a:r>
              <a:rPr lang="en-US" sz="2800" dirty="0">
                <a:solidFill>
                  <a:schemeClr val="tx1"/>
                </a:solidFill>
              </a:rPr>
              <a:t>The getters and setters are usually public and the variables are made private. Getters and setters are a common technique used in object orientated programming. It is good practice to use these getters and setters instead of changing the variables directly. </a:t>
            </a:r>
          </a:p>
        </p:txBody>
      </p:sp>
    </p:spTree>
    <p:extLst>
      <p:ext uri="{BB962C8B-B14F-4D97-AF65-F5344CB8AC3E}">
        <p14:creationId xmlns:p14="http://schemas.microsoft.com/office/powerpoint/2010/main" val="3314470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716" y="121503"/>
            <a:ext cx="7195584" cy="6228808"/>
          </a:xfrm>
        </p:spPr>
      </p:pic>
    </p:spTree>
    <p:extLst>
      <p:ext uri="{BB962C8B-B14F-4D97-AF65-F5344CB8AC3E}">
        <p14:creationId xmlns:p14="http://schemas.microsoft.com/office/powerpoint/2010/main" val="1636914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11. </a:t>
            </a:r>
            <a:r>
              <a:rPr lang="en-US" dirty="0">
                <a:solidFill>
                  <a:schemeClr val="tx1"/>
                </a:solidFill>
              </a:rPr>
              <a:t>Inheritance</a:t>
            </a:r>
            <a:r>
              <a:rPr lang="en-US" dirty="0" smtClean="0">
                <a:solidFill>
                  <a:schemeClr val="tx1"/>
                </a:solidFill>
              </a:rPr>
              <a:t>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800" dirty="0" smtClean="0">
                <a:solidFill>
                  <a:schemeClr val="tx1"/>
                </a:solidFill>
              </a:rPr>
              <a:t>The </a:t>
            </a:r>
            <a:r>
              <a:rPr lang="en-US" sz="2800" dirty="0">
                <a:solidFill>
                  <a:schemeClr val="tx1"/>
                </a:solidFill>
              </a:rPr>
              <a:t>capability of a class to derive properties and characteristics from another class is called </a:t>
            </a:r>
            <a:r>
              <a:rPr lang="en-US" sz="2800" b="1" dirty="0">
                <a:solidFill>
                  <a:schemeClr val="tx1"/>
                </a:solidFill>
              </a:rPr>
              <a:t>Inheritance</a:t>
            </a:r>
            <a:r>
              <a:rPr lang="en-US" sz="2800" dirty="0">
                <a:solidFill>
                  <a:schemeClr val="tx1"/>
                </a:solidFill>
              </a:rPr>
              <a:t>. Inheritance is one of the most important feature of Object Oriented Programming</a:t>
            </a:r>
            <a:r>
              <a:rPr lang="en-US" sz="2800" dirty="0" smtClean="0">
                <a:solidFill>
                  <a:schemeClr val="tx1"/>
                </a:solidFill>
              </a:rPr>
              <a:t>.</a:t>
            </a:r>
            <a:r>
              <a:rPr lang="en-US" sz="2800" dirty="0">
                <a:solidFill>
                  <a:schemeClr val="tx1"/>
                </a:solidFill>
              </a:rPr>
              <a:t> </a:t>
            </a:r>
            <a:endParaRPr lang="en-US" sz="2800" dirty="0" smtClean="0">
              <a:solidFill>
                <a:schemeClr val="tx1"/>
              </a:solidFill>
            </a:endParaRPr>
          </a:p>
          <a:p>
            <a:r>
              <a:rPr lang="en-US" sz="2800" dirty="0">
                <a:solidFill>
                  <a:schemeClr val="tx1"/>
                </a:solidFill>
              </a:rPr>
              <a:t/>
            </a:r>
            <a:br>
              <a:rPr lang="en-US" sz="2800" dirty="0">
                <a:solidFill>
                  <a:schemeClr val="tx1"/>
                </a:solidFill>
              </a:rPr>
            </a:br>
            <a:r>
              <a:rPr lang="en-US" sz="2800" b="1" dirty="0">
                <a:solidFill>
                  <a:schemeClr val="tx1"/>
                </a:solidFill>
              </a:rPr>
              <a:t>Super </a:t>
            </a:r>
            <a:r>
              <a:rPr lang="en-US" sz="2800" b="1" dirty="0" smtClean="0">
                <a:solidFill>
                  <a:schemeClr val="tx1"/>
                </a:solidFill>
              </a:rPr>
              <a:t>Class: </a:t>
            </a:r>
            <a:r>
              <a:rPr lang="en-US" sz="2800" dirty="0" smtClean="0">
                <a:solidFill>
                  <a:schemeClr val="tx1"/>
                </a:solidFill>
              </a:rPr>
              <a:t>The </a:t>
            </a:r>
            <a:r>
              <a:rPr lang="en-US" sz="2800" dirty="0">
                <a:solidFill>
                  <a:schemeClr val="tx1"/>
                </a:solidFill>
              </a:rPr>
              <a:t>class whose properties are inherited by sub class is called Base Class or Super class. </a:t>
            </a:r>
          </a:p>
          <a:p>
            <a:r>
              <a:rPr lang="en-US" sz="2800" dirty="0">
                <a:solidFill>
                  <a:schemeClr val="tx1"/>
                </a:solidFill>
              </a:rPr>
              <a:t/>
            </a:r>
            <a:br>
              <a:rPr lang="en-US" sz="2800" dirty="0">
                <a:solidFill>
                  <a:schemeClr val="tx1"/>
                </a:solidFill>
              </a:rPr>
            </a:br>
            <a:r>
              <a:rPr lang="en-US" sz="2800" b="1" dirty="0">
                <a:solidFill>
                  <a:schemeClr val="tx1"/>
                </a:solidFill>
              </a:rPr>
              <a:t>Sub Class:</a:t>
            </a:r>
            <a:r>
              <a:rPr lang="en-US" sz="2800" dirty="0">
                <a:solidFill>
                  <a:schemeClr val="tx1"/>
                </a:solidFill>
              </a:rPr>
              <a:t> The class that inherits properties from another class is called Sub class or Derived Class</a:t>
            </a:r>
            <a:r>
              <a:rPr lang="en-US" sz="2800" dirty="0" smtClean="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1883087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0"/>
            <a:ext cx="10364917" cy="6354412"/>
          </a:xfrm>
        </p:spPr>
      </p:pic>
    </p:spTree>
    <p:extLst>
      <p:ext uri="{BB962C8B-B14F-4D97-AF65-F5344CB8AC3E}">
        <p14:creationId xmlns:p14="http://schemas.microsoft.com/office/powerpoint/2010/main" val="3371955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12. </a:t>
            </a:r>
            <a:r>
              <a:rPr lang="en-US" dirty="0">
                <a:solidFill>
                  <a:schemeClr val="tx1"/>
                </a:solidFill>
              </a:rPr>
              <a:t>Polymorphism</a:t>
            </a:r>
            <a:r>
              <a:rPr lang="en-US" dirty="0" smtClean="0">
                <a:solidFill>
                  <a:schemeClr val="tx1"/>
                </a:solidFill>
              </a:rPr>
              <a:t> </a:t>
            </a:r>
            <a:endParaRPr lang="en-US" dirty="0">
              <a:solidFill>
                <a:schemeClr val="tx1"/>
              </a:solidFill>
            </a:endParaRPr>
          </a:p>
        </p:txBody>
      </p:sp>
      <p:sp>
        <p:nvSpPr>
          <p:cNvPr id="3" name="Content Placeholder 2"/>
          <p:cNvSpPr>
            <a:spLocks noGrp="1"/>
          </p:cNvSpPr>
          <p:nvPr>
            <p:ph idx="1"/>
          </p:nvPr>
        </p:nvSpPr>
        <p:spPr>
          <a:xfrm>
            <a:off x="1110159" y="1845734"/>
            <a:ext cx="10236128" cy="4023360"/>
          </a:xfrm>
        </p:spPr>
        <p:txBody>
          <a:bodyPr>
            <a:noAutofit/>
          </a:bodyPr>
          <a:lstStyle/>
          <a:p>
            <a:r>
              <a:rPr lang="en-US" sz="2400" dirty="0">
                <a:solidFill>
                  <a:schemeClr val="tx1"/>
                </a:solidFill>
              </a:rPr>
              <a:t>Polymorphism is a feature of </a:t>
            </a:r>
            <a:r>
              <a:rPr lang="en-US" sz="2400" dirty="0" smtClean="0">
                <a:solidFill>
                  <a:schemeClr val="tx1"/>
                </a:solidFill>
              </a:rPr>
              <a:t>OOPs </a:t>
            </a:r>
            <a:r>
              <a:rPr lang="en-US" sz="2400" dirty="0">
                <a:solidFill>
                  <a:schemeClr val="tx1"/>
                </a:solidFill>
              </a:rPr>
              <a:t>that allows the object to behave differently in different conditions. In C++ we have two types of </a:t>
            </a:r>
            <a:r>
              <a:rPr lang="en-US" sz="2400" dirty="0" smtClean="0">
                <a:solidFill>
                  <a:schemeClr val="tx1"/>
                </a:solidFill>
              </a:rPr>
              <a:t>polymorphism</a:t>
            </a:r>
            <a:r>
              <a:rPr lang="en-US" sz="2400" dirty="0" smtClean="0">
                <a:solidFill>
                  <a:schemeClr val="tx1"/>
                </a:solidFill>
              </a:rPr>
              <a:t>:</a:t>
            </a:r>
            <a:endParaRPr lang="en-US" sz="2400" dirty="0">
              <a:solidFill>
                <a:schemeClr val="tx1"/>
              </a:solidFill>
            </a:endParaRPr>
          </a:p>
          <a:p>
            <a:r>
              <a:rPr lang="en-US" sz="2400" dirty="0" smtClean="0">
                <a:solidFill>
                  <a:schemeClr val="tx1"/>
                </a:solidFill>
              </a:rPr>
              <a:t>1</a:t>
            </a:r>
            <a:r>
              <a:rPr lang="en-US" sz="2400" dirty="0">
                <a:solidFill>
                  <a:schemeClr val="tx1"/>
                </a:solidFill>
              </a:rPr>
              <a:t>) Compile time Polymorphism – This is also known as static (or early) binding.</a:t>
            </a:r>
            <a:br>
              <a:rPr lang="en-US" sz="2400" dirty="0">
                <a:solidFill>
                  <a:schemeClr val="tx1"/>
                </a:solidFill>
              </a:rPr>
            </a:br>
            <a:r>
              <a:rPr lang="en-US" sz="2400" dirty="0">
                <a:solidFill>
                  <a:schemeClr val="tx1"/>
                </a:solidFill>
              </a:rPr>
              <a:t>2) Runtime Polymorphism – This is also known as dynamic (or late) binding</a:t>
            </a:r>
            <a:r>
              <a:rPr lang="en-US" sz="2400" dirty="0" smtClean="0">
                <a:solidFill>
                  <a:schemeClr val="tx1"/>
                </a:solidFill>
              </a:rPr>
              <a:t>.</a:t>
            </a:r>
          </a:p>
          <a:p>
            <a:r>
              <a:rPr lang="en-US" sz="2400" dirty="0">
                <a:solidFill>
                  <a:schemeClr val="tx1"/>
                </a:solidFill>
              </a:rPr>
              <a:t>Function overloading and Operator overloading are perfect example of Compile time polymorphism. Function overriding is an example of </a:t>
            </a:r>
            <a:r>
              <a:rPr lang="en-US" sz="2400" dirty="0" smtClean="0">
                <a:solidFill>
                  <a:schemeClr val="tx1"/>
                </a:solidFill>
              </a:rPr>
              <a:t>Runtime polymorphism</a:t>
            </a:r>
            <a:r>
              <a:rPr lang="en-US" sz="2400" dirty="0" smtClean="0">
                <a:solidFill>
                  <a:schemeClr val="tx1"/>
                </a:solidFill>
              </a:rPr>
              <a:t>. When </a:t>
            </a:r>
            <a:r>
              <a:rPr lang="en-US" sz="2400" dirty="0">
                <a:solidFill>
                  <a:schemeClr val="tx1"/>
                </a:solidFill>
              </a:rPr>
              <a:t>child class declares a method, which is already present in the parent class then this is called function overriding, here child class overrides the parent class.</a:t>
            </a:r>
          </a:p>
        </p:txBody>
      </p:sp>
    </p:spTree>
    <p:extLst>
      <p:ext uri="{BB962C8B-B14F-4D97-AF65-F5344CB8AC3E}">
        <p14:creationId xmlns:p14="http://schemas.microsoft.com/office/powerpoint/2010/main" val="517790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492" y="273724"/>
            <a:ext cx="10138249" cy="5991552"/>
          </a:xfrm>
        </p:spPr>
      </p:pic>
    </p:spTree>
    <p:extLst>
      <p:ext uri="{BB962C8B-B14F-4D97-AF65-F5344CB8AC3E}">
        <p14:creationId xmlns:p14="http://schemas.microsoft.com/office/powerpoint/2010/main" val="4169016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Application</a:t>
            </a:r>
            <a:endParaRPr lang="en-US" dirty="0">
              <a:solidFill>
                <a:schemeClr val="tx1">
                  <a:lumMod val="95000"/>
                  <a:lumOff val="5000"/>
                </a:schemeClr>
              </a:solidFill>
            </a:endParaRPr>
          </a:p>
        </p:txBody>
      </p:sp>
      <p:sp>
        <p:nvSpPr>
          <p:cNvPr id="3" name="Content Placeholder 2"/>
          <p:cNvSpPr>
            <a:spLocks noGrp="1"/>
          </p:cNvSpPr>
          <p:nvPr>
            <p:ph idx="1"/>
          </p:nvPr>
        </p:nvSpPr>
        <p:spPr>
          <a:xfrm>
            <a:off x="1097279" y="1845734"/>
            <a:ext cx="10210371" cy="4023360"/>
          </a:xfrm>
        </p:spPr>
        <p:txBody>
          <a:bodyPr>
            <a:normAutofit/>
          </a:bodyPr>
          <a:lstStyle/>
          <a:p>
            <a:r>
              <a:rPr lang="en-US" sz="3200" dirty="0" smtClean="0">
                <a:solidFill>
                  <a:schemeClr val="tx1">
                    <a:lumMod val="95000"/>
                    <a:lumOff val="5000"/>
                  </a:schemeClr>
                </a:solidFill>
              </a:rPr>
              <a:t>This project can be used to manage a bank or similar institutions. It can also be used for personal purpose. One can manage personal debits and credits. It can also be modified to achieve some special purpose.</a:t>
            </a:r>
            <a:endParaRPr lang="en-US" sz="3200" dirty="0">
              <a:solidFill>
                <a:schemeClr val="tx1">
                  <a:lumMod val="95000"/>
                  <a:lumOff val="5000"/>
                </a:schemeClr>
              </a:solidFill>
            </a:endParaRPr>
          </a:p>
          <a:p>
            <a:r>
              <a:rPr lang="en-US" sz="3200" dirty="0" smtClean="0">
                <a:solidFill>
                  <a:schemeClr val="tx1">
                    <a:lumMod val="95000"/>
                    <a:lumOff val="5000"/>
                  </a:schemeClr>
                </a:solidFill>
              </a:rPr>
              <a:t>The next slide shows the features used to make this project. These features were taught during our lab classes.</a:t>
            </a:r>
            <a:endParaRPr lang="en-US" sz="3200" dirty="0">
              <a:solidFill>
                <a:schemeClr val="tx1">
                  <a:lumMod val="95000"/>
                  <a:lumOff val="5000"/>
                </a:schemeClr>
              </a:solidFill>
            </a:endParaRPr>
          </a:p>
        </p:txBody>
      </p:sp>
    </p:spTree>
    <p:extLst>
      <p:ext uri="{BB962C8B-B14F-4D97-AF65-F5344CB8AC3E}">
        <p14:creationId xmlns:p14="http://schemas.microsoft.com/office/powerpoint/2010/main" val="3690564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13. Template</a:t>
            </a:r>
            <a:endParaRPr lang="en-US" dirty="0">
              <a:solidFill>
                <a:schemeClr val="tx1"/>
              </a:solidFill>
            </a:endParaRPr>
          </a:p>
        </p:txBody>
      </p:sp>
      <p:sp>
        <p:nvSpPr>
          <p:cNvPr id="3" name="Content Placeholder 2"/>
          <p:cNvSpPr>
            <a:spLocks noGrp="1"/>
          </p:cNvSpPr>
          <p:nvPr>
            <p:ph idx="1"/>
          </p:nvPr>
        </p:nvSpPr>
        <p:spPr/>
        <p:txBody>
          <a:bodyPr>
            <a:noAutofit/>
          </a:bodyPr>
          <a:lstStyle/>
          <a:p>
            <a:r>
              <a:rPr lang="en-US" sz="2800" dirty="0" smtClean="0">
                <a:solidFill>
                  <a:schemeClr val="tx1"/>
                </a:solidFill>
              </a:rPr>
              <a:t>A </a:t>
            </a:r>
            <a:r>
              <a:rPr lang="en-US" sz="2800" dirty="0">
                <a:solidFill>
                  <a:schemeClr val="tx1"/>
                </a:solidFill>
              </a:rPr>
              <a:t>template is a blueprint or formula for creating a generic class or a function. The library containers like iterators and algorithms are examples of generic programming and have been developed using template concept</a:t>
            </a:r>
            <a:r>
              <a:rPr lang="en-US" sz="2800" dirty="0" smtClean="0">
                <a:solidFill>
                  <a:schemeClr val="tx1"/>
                </a:solidFill>
              </a:rPr>
              <a:t>.</a:t>
            </a:r>
          </a:p>
          <a:p>
            <a:r>
              <a:rPr lang="en-US" sz="2800" dirty="0">
                <a:solidFill>
                  <a:schemeClr val="tx1"/>
                </a:solidFill>
              </a:rPr>
              <a:t>Templates are often used in larger codebase for the purpose of code reusability and flexibility of the </a:t>
            </a:r>
            <a:r>
              <a:rPr lang="en-US" sz="2800" dirty="0" err="1" smtClean="0">
                <a:solidFill>
                  <a:schemeClr val="tx1"/>
                </a:solidFill>
              </a:rPr>
              <a:t>programs.The</a:t>
            </a:r>
            <a:r>
              <a:rPr lang="en-US" sz="2800" dirty="0" smtClean="0">
                <a:solidFill>
                  <a:schemeClr val="tx1"/>
                </a:solidFill>
              </a:rPr>
              <a:t> </a:t>
            </a:r>
            <a:r>
              <a:rPr lang="en-US" sz="2800" dirty="0">
                <a:solidFill>
                  <a:schemeClr val="tx1"/>
                </a:solidFill>
              </a:rPr>
              <a:t>concept of templates can be used in two different ways:</a:t>
            </a:r>
          </a:p>
          <a:p>
            <a:pPr marL="457200" indent="-457200">
              <a:buClr>
                <a:schemeClr val="tx1"/>
              </a:buClr>
              <a:buFont typeface="+mj-lt"/>
              <a:buAutoNum type="arabicPeriod"/>
            </a:pPr>
            <a:r>
              <a:rPr lang="en-US" sz="2800" dirty="0">
                <a:solidFill>
                  <a:schemeClr val="tx1"/>
                </a:solidFill>
              </a:rPr>
              <a:t>Function Templates</a:t>
            </a:r>
          </a:p>
          <a:p>
            <a:pPr marL="457200" indent="-457200">
              <a:buClr>
                <a:schemeClr val="tx1"/>
              </a:buClr>
              <a:buFont typeface="+mj-lt"/>
              <a:buAutoNum type="arabicPeriod"/>
            </a:pPr>
            <a:r>
              <a:rPr lang="en-US" sz="2800" dirty="0">
                <a:solidFill>
                  <a:schemeClr val="tx1"/>
                </a:solidFill>
              </a:rPr>
              <a:t>Class Templates</a:t>
            </a:r>
          </a:p>
          <a:p>
            <a:endParaRPr lang="en-US" sz="2800" dirty="0">
              <a:solidFill>
                <a:schemeClr val="tx1"/>
              </a:solidFill>
            </a:endParaRPr>
          </a:p>
        </p:txBody>
      </p:sp>
    </p:spTree>
    <p:extLst>
      <p:ext uri="{BB962C8B-B14F-4D97-AF65-F5344CB8AC3E}">
        <p14:creationId xmlns:p14="http://schemas.microsoft.com/office/powerpoint/2010/main" val="429193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860" y="810372"/>
            <a:ext cx="10089911" cy="5246217"/>
          </a:xfrm>
        </p:spPr>
      </p:pic>
    </p:spTree>
    <p:extLst>
      <p:ext uri="{BB962C8B-B14F-4D97-AF65-F5344CB8AC3E}">
        <p14:creationId xmlns:p14="http://schemas.microsoft.com/office/powerpoint/2010/main" val="2270430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14. </a:t>
            </a:r>
            <a:r>
              <a:rPr lang="en-US" dirty="0" err="1" smtClean="0">
                <a:solidFill>
                  <a:schemeClr val="tx1"/>
                </a:solidFill>
              </a:rPr>
              <a:t>Functor</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3200" dirty="0" smtClean="0">
                <a:solidFill>
                  <a:schemeClr val="tx1">
                    <a:lumMod val="95000"/>
                    <a:lumOff val="5000"/>
                  </a:schemeClr>
                </a:solidFill>
              </a:rPr>
              <a:t>A </a:t>
            </a:r>
            <a:r>
              <a:rPr lang="en-US" sz="3200" dirty="0" err="1">
                <a:solidFill>
                  <a:schemeClr val="tx1">
                    <a:lumMod val="95000"/>
                    <a:lumOff val="5000"/>
                  </a:schemeClr>
                </a:solidFill>
              </a:rPr>
              <a:t>f</a:t>
            </a:r>
            <a:r>
              <a:rPr lang="en-US" sz="3200" dirty="0" err="1" smtClean="0">
                <a:solidFill>
                  <a:schemeClr val="tx1">
                    <a:lumMod val="95000"/>
                    <a:lumOff val="5000"/>
                  </a:schemeClr>
                </a:solidFill>
              </a:rPr>
              <a:t>unctor</a:t>
            </a:r>
            <a:r>
              <a:rPr lang="en-US" sz="3200" dirty="0" smtClean="0">
                <a:solidFill>
                  <a:schemeClr val="tx1">
                    <a:lumMod val="95000"/>
                    <a:lumOff val="5000"/>
                  </a:schemeClr>
                </a:solidFill>
              </a:rPr>
              <a:t> is </a:t>
            </a:r>
            <a:r>
              <a:rPr lang="en-US" sz="3200" dirty="0">
                <a:solidFill>
                  <a:schemeClr val="tx1">
                    <a:lumMod val="95000"/>
                    <a:lumOff val="5000"/>
                  </a:schemeClr>
                </a:solidFill>
              </a:rPr>
              <a:t>a construct allowing an </a:t>
            </a:r>
            <a:r>
              <a:rPr lang="en-US" sz="3200" dirty="0" smtClean="0">
                <a:solidFill>
                  <a:schemeClr val="tx1">
                    <a:lumMod val="95000"/>
                    <a:lumOff val="5000"/>
                  </a:schemeClr>
                </a:solidFill>
              </a:rPr>
              <a:t>object </a:t>
            </a:r>
            <a:r>
              <a:rPr lang="en-US" sz="3200" dirty="0">
                <a:solidFill>
                  <a:schemeClr val="tx1">
                    <a:lumMod val="95000"/>
                    <a:lumOff val="5000"/>
                  </a:schemeClr>
                </a:solidFill>
              </a:rPr>
              <a:t>to be invoked or called as if it were an ordinary functions, </a:t>
            </a:r>
            <a:r>
              <a:rPr lang="en-US" sz="3200" dirty="0" err="1">
                <a:solidFill>
                  <a:schemeClr val="tx1">
                    <a:lumMod val="95000"/>
                    <a:lumOff val="5000"/>
                  </a:schemeClr>
                </a:solidFill>
              </a:rPr>
              <a:t>Functors</a:t>
            </a:r>
            <a:r>
              <a:rPr lang="en-US" sz="3200" dirty="0">
                <a:solidFill>
                  <a:schemeClr val="tx1">
                    <a:lumMod val="95000"/>
                    <a:lumOff val="5000"/>
                  </a:schemeClr>
                </a:solidFill>
              </a:rPr>
              <a:t> are called using the same old function call syntax. To create a </a:t>
            </a:r>
            <a:r>
              <a:rPr lang="en-US" sz="3200" dirty="0" err="1">
                <a:solidFill>
                  <a:schemeClr val="tx1">
                    <a:lumMod val="95000"/>
                    <a:lumOff val="5000"/>
                  </a:schemeClr>
                </a:solidFill>
              </a:rPr>
              <a:t>functor</a:t>
            </a:r>
            <a:r>
              <a:rPr lang="en-US" sz="3200" dirty="0">
                <a:solidFill>
                  <a:schemeClr val="tx1">
                    <a:lumMod val="95000"/>
                    <a:lumOff val="5000"/>
                  </a:schemeClr>
                </a:solidFill>
              </a:rPr>
              <a:t>, we create a object that overloads the </a:t>
            </a:r>
            <a:r>
              <a:rPr lang="en-US" sz="3200" i="1" dirty="0">
                <a:solidFill>
                  <a:schemeClr val="tx1">
                    <a:lumMod val="95000"/>
                    <a:lumOff val="5000"/>
                  </a:schemeClr>
                </a:solidFill>
              </a:rPr>
              <a:t>operator()</a:t>
            </a:r>
            <a:r>
              <a:rPr lang="en-US" sz="3200" dirty="0">
                <a:solidFill>
                  <a:schemeClr val="tx1">
                    <a:lumMod val="95000"/>
                    <a:lumOff val="5000"/>
                  </a:schemeClr>
                </a:solidFill>
              </a:rPr>
              <a:t>. usually with the same syntax (a function parameter that can also be a function). </a:t>
            </a:r>
          </a:p>
        </p:txBody>
      </p:sp>
    </p:spTree>
    <p:extLst>
      <p:ext uri="{BB962C8B-B14F-4D97-AF65-F5344CB8AC3E}">
        <p14:creationId xmlns:p14="http://schemas.microsoft.com/office/powerpoint/2010/main" val="1974351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44006"/>
            <a:ext cx="10763585" cy="18938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568112"/>
            <a:ext cx="9218103" cy="3330412"/>
          </a:xfrm>
          <a:prstGeom prst="rect">
            <a:avLst/>
          </a:prstGeom>
        </p:spPr>
      </p:pic>
    </p:spTree>
    <p:extLst>
      <p:ext uri="{BB962C8B-B14F-4D97-AF65-F5344CB8AC3E}">
        <p14:creationId xmlns:p14="http://schemas.microsoft.com/office/powerpoint/2010/main" val="2429826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80" y="2667000"/>
            <a:ext cx="10058400" cy="1450757"/>
          </a:xfrm>
        </p:spPr>
        <p:txBody>
          <a:bodyPr/>
          <a:lstStyle/>
          <a:p>
            <a:pPr algn="ctr"/>
            <a:r>
              <a:rPr lang="en-US" dirty="0" smtClean="0">
                <a:solidFill>
                  <a:schemeClr val="accent1"/>
                </a:solidFill>
              </a:rPr>
              <a:t>THANK YOU </a:t>
            </a:r>
            <a:br>
              <a:rPr lang="en-US" dirty="0" smtClean="0">
                <a:solidFill>
                  <a:schemeClr val="accent1"/>
                </a:solidFill>
              </a:rPr>
            </a:br>
            <a:r>
              <a:rPr lang="en-US" dirty="0" smtClean="0">
                <a:solidFill>
                  <a:schemeClr val="accent1"/>
                </a:solidFill>
              </a:rPr>
              <a:t>EVERYBODY</a:t>
            </a:r>
            <a:endParaRPr lang="en-US" dirty="0">
              <a:solidFill>
                <a:schemeClr val="accent1"/>
              </a:solidFill>
            </a:endParaRPr>
          </a:p>
        </p:txBody>
      </p:sp>
    </p:spTree>
    <p:extLst>
      <p:ext uri="{BB962C8B-B14F-4D97-AF65-F5344CB8AC3E}">
        <p14:creationId xmlns:p14="http://schemas.microsoft.com/office/powerpoint/2010/main" val="2307789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Features </a:t>
            </a:r>
            <a:r>
              <a:rPr lang="en-US" dirty="0" smtClean="0">
                <a:solidFill>
                  <a:schemeClr val="tx1"/>
                </a:solidFill>
              </a:rPr>
              <a:t>used in this project</a:t>
            </a:r>
            <a:endParaRPr lang="en-US" dirty="0">
              <a:solidFill>
                <a:schemeClr val="tx1"/>
              </a:solidFill>
            </a:endParaRPr>
          </a:p>
        </p:txBody>
      </p:sp>
      <p:sp>
        <p:nvSpPr>
          <p:cNvPr id="3" name="Content Placeholder 2"/>
          <p:cNvSpPr>
            <a:spLocks noGrp="1"/>
          </p:cNvSpPr>
          <p:nvPr>
            <p:ph idx="1"/>
          </p:nvPr>
        </p:nvSpPr>
        <p:spPr>
          <a:xfrm>
            <a:off x="1505243" y="2014547"/>
            <a:ext cx="4225855" cy="4023360"/>
          </a:xfrm>
        </p:spPr>
        <p:txBody>
          <a:bodyPr>
            <a:noAutofit/>
          </a:bodyPr>
          <a:lstStyle/>
          <a:p>
            <a:pPr marL="457200" indent="-457200">
              <a:buClr>
                <a:schemeClr val="tx1"/>
              </a:buClr>
              <a:buFont typeface="+mj-lt"/>
              <a:buAutoNum type="arabicPeriod"/>
            </a:pPr>
            <a:r>
              <a:rPr lang="en-US" sz="2600" dirty="0" smtClean="0">
                <a:solidFill>
                  <a:schemeClr val="tx1"/>
                </a:solidFill>
              </a:rPr>
              <a:t>File</a:t>
            </a:r>
          </a:p>
          <a:p>
            <a:pPr marL="457200" indent="-457200">
              <a:buClr>
                <a:schemeClr val="tx1"/>
              </a:buClr>
              <a:buFont typeface="+mj-lt"/>
              <a:buAutoNum type="arabicPeriod"/>
            </a:pPr>
            <a:r>
              <a:rPr lang="en-US" sz="2600" dirty="0" smtClean="0">
                <a:solidFill>
                  <a:schemeClr val="tx1"/>
                </a:solidFill>
              </a:rPr>
              <a:t>Friend Function</a:t>
            </a:r>
          </a:p>
          <a:p>
            <a:pPr marL="457200" indent="-457200">
              <a:buClr>
                <a:schemeClr val="tx1"/>
              </a:buClr>
              <a:buFont typeface="+mj-lt"/>
              <a:buAutoNum type="arabicPeriod"/>
            </a:pPr>
            <a:r>
              <a:rPr lang="en-US" sz="2600" dirty="0" smtClean="0">
                <a:solidFill>
                  <a:schemeClr val="tx1"/>
                </a:solidFill>
              </a:rPr>
              <a:t>Operator overloading</a:t>
            </a:r>
          </a:p>
          <a:p>
            <a:pPr marL="457200" indent="-457200">
              <a:buClr>
                <a:schemeClr val="tx1"/>
              </a:buClr>
              <a:buFont typeface="+mj-lt"/>
              <a:buAutoNum type="arabicPeriod"/>
            </a:pPr>
            <a:r>
              <a:rPr lang="en-US" sz="2600" dirty="0" smtClean="0">
                <a:solidFill>
                  <a:schemeClr val="tx1"/>
                </a:solidFill>
              </a:rPr>
              <a:t>Dynamic Memory Allocation</a:t>
            </a:r>
          </a:p>
          <a:p>
            <a:pPr marL="457200" indent="-457200">
              <a:buClr>
                <a:schemeClr val="tx1"/>
              </a:buClr>
              <a:buFont typeface="+mj-lt"/>
              <a:buAutoNum type="arabicPeriod"/>
            </a:pPr>
            <a:r>
              <a:rPr lang="en-US" sz="2600" dirty="0" smtClean="0">
                <a:solidFill>
                  <a:schemeClr val="tx1"/>
                </a:solidFill>
              </a:rPr>
              <a:t>Constructor and Destructor</a:t>
            </a:r>
          </a:p>
          <a:p>
            <a:pPr marL="457200" indent="-457200">
              <a:buClr>
                <a:schemeClr val="tx1"/>
              </a:buClr>
              <a:buFont typeface="+mj-lt"/>
              <a:buAutoNum type="arabicPeriod"/>
            </a:pPr>
            <a:r>
              <a:rPr lang="en-US" sz="2600" dirty="0" smtClean="0">
                <a:solidFill>
                  <a:schemeClr val="tx1"/>
                </a:solidFill>
              </a:rPr>
              <a:t>This </a:t>
            </a:r>
            <a:r>
              <a:rPr lang="en-US" sz="2600" dirty="0">
                <a:solidFill>
                  <a:schemeClr val="tx1"/>
                </a:solidFill>
              </a:rPr>
              <a:t>pointer</a:t>
            </a:r>
          </a:p>
          <a:p>
            <a:pPr marL="457200" indent="-457200">
              <a:buClr>
                <a:schemeClr val="tx1"/>
              </a:buClr>
              <a:buFont typeface="+mj-lt"/>
              <a:buAutoNum type="arabicPeriod"/>
            </a:pPr>
            <a:r>
              <a:rPr lang="en-US" sz="2600" dirty="0">
                <a:solidFill>
                  <a:schemeClr val="tx1"/>
                </a:solidFill>
              </a:rPr>
              <a:t>Formatted </a:t>
            </a:r>
            <a:r>
              <a:rPr lang="en-US" sz="2600" dirty="0" smtClean="0">
                <a:solidFill>
                  <a:schemeClr val="tx1"/>
                </a:solidFill>
              </a:rPr>
              <a:t>I/O</a:t>
            </a:r>
            <a:endParaRPr lang="en-US" sz="2600" dirty="0">
              <a:solidFill>
                <a:schemeClr val="tx1"/>
              </a:solidFill>
            </a:endParaRPr>
          </a:p>
        </p:txBody>
      </p:sp>
      <p:sp>
        <p:nvSpPr>
          <p:cNvPr id="4" name="Content Placeholder 2"/>
          <p:cNvSpPr txBox="1">
            <a:spLocks/>
          </p:cNvSpPr>
          <p:nvPr/>
        </p:nvSpPr>
        <p:spPr>
          <a:xfrm>
            <a:off x="6482861" y="2014547"/>
            <a:ext cx="382641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Clr>
                <a:schemeClr val="tx1"/>
              </a:buClr>
              <a:buFont typeface="+mj-lt"/>
              <a:buAutoNum type="arabicPeriod" startAt="7"/>
            </a:pPr>
            <a:r>
              <a:rPr lang="en-US" sz="2600" dirty="0" smtClean="0">
                <a:solidFill>
                  <a:schemeClr val="tx1"/>
                </a:solidFill>
              </a:rPr>
              <a:t>Copy Constructor</a:t>
            </a:r>
          </a:p>
          <a:p>
            <a:pPr marL="457200" indent="-457200">
              <a:buClr>
                <a:schemeClr val="tx1"/>
              </a:buClr>
              <a:buFont typeface="+mj-lt"/>
              <a:buAutoNum type="arabicPeriod" startAt="7"/>
            </a:pPr>
            <a:r>
              <a:rPr lang="en-US" sz="2600" dirty="0">
                <a:solidFill>
                  <a:schemeClr val="tx1"/>
                </a:solidFill>
              </a:rPr>
              <a:t> </a:t>
            </a:r>
            <a:r>
              <a:rPr lang="en-US" sz="2600" dirty="0" smtClean="0">
                <a:solidFill>
                  <a:schemeClr val="tx1"/>
                </a:solidFill>
              </a:rPr>
              <a:t>Namespace</a:t>
            </a:r>
          </a:p>
          <a:p>
            <a:pPr marL="457200" indent="-457200">
              <a:buClr>
                <a:schemeClr val="tx1"/>
              </a:buClr>
              <a:buFont typeface="+mj-lt"/>
              <a:buAutoNum type="arabicPeriod" startAt="7"/>
            </a:pPr>
            <a:r>
              <a:rPr lang="en-US" sz="2600" dirty="0" smtClean="0">
                <a:solidFill>
                  <a:schemeClr val="tx1"/>
                </a:solidFill>
              </a:rPr>
              <a:t> Getter Setter</a:t>
            </a:r>
          </a:p>
          <a:p>
            <a:pPr marL="457200" indent="-457200">
              <a:buClr>
                <a:schemeClr val="tx1"/>
              </a:buClr>
              <a:buFont typeface="+mj-lt"/>
              <a:buAutoNum type="arabicPeriod" startAt="7"/>
            </a:pPr>
            <a:r>
              <a:rPr lang="en-US" sz="2600" dirty="0" smtClean="0">
                <a:solidFill>
                  <a:schemeClr val="tx1"/>
                </a:solidFill>
              </a:rPr>
              <a:t> Inheritance</a:t>
            </a:r>
          </a:p>
          <a:p>
            <a:pPr marL="457200" indent="-457200">
              <a:buClr>
                <a:schemeClr val="tx1"/>
              </a:buClr>
              <a:buFont typeface="+mj-lt"/>
              <a:buAutoNum type="arabicPeriod" startAt="7"/>
            </a:pPr>
            <a:r>
              <a:rPr lang="en-US" sz="2600" dirty="0" smtClean="0">
                <a:solidFill>
                  <a:schemeClr val="tx1"/>
                </a:solidFill>
              </a:rPr>
              <a:t> Polymorphism</a:t>
            </a:r>
          </a:p>
          <a:p>
            <a:pPr marL="457200" indent="-457200">
              <a:buClr>
                <a:schemeClr val="tx1"/>
              </a:buClr>
              <a:buFont typeface="+mj-lt"/>
              <a:buAutoNum type="arabicPeriod" startAt="7"/>
            </a:pPr>
            <a:r>
              <a:rPr lang="en-US" sz="2600" dirty="0" smtClean="0">
                <a:solidFill>
                  <a:schemeClr val="tx1"/>
                </a:solidFill>
              </a:rPr>
              <a:t>Template</a:t>
            </a:r>
          </a:p>
          <a:p>
            <a:pPr marL="457200" indent="-457200">
              <a:buClr>
                <a:schemeClr val="tx1"/>
              </a:buClr>
              <a:buFont typeface="+mj-lt"/>
              <a:buAutoNum type="arabicPeriod" startAt="7"/>
            </a:pPr>
            <a:r>
              <a:rPr lang="en-US" sz="2600" dirty="0" err="1" smtClean="0">
                <a:solidFill>
                  <a:schemeClr val="tx1"/>
                </a:solidFill>
              </a:rPr>
              <a:t>Functor</a:t>
            </a:r>
            <a:endParaRPr lang="en-US" sz="2600" dirty="0" smtClean="0">
              <a:solidFill>
                <a:schemeClr val="tx1"/>
              </a:solidFill>
            </a:endParaRPr>
          </a:p>
        </p:txBody>
      </p:sp>
    </p:spTree>
    <p:extLst>
      <p:ext uri="{BB962C8B-B14F-4D97-AF65-F5344CB8AC3E}">
        <p14:creationId xmlns:p14="http://schemas.microsoft.com/office/powerpoint/2010/main" val="2427888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1. File Handling in C++</a:t>
            </a:r>
            <a:endParaRPr lang="en-US" dirty="0">
              <a:solidFill>
                <a:schemeClr val="tx1"/>
              </a:solidFill>
            </a:endParaRPr>
          </a:p>
        </p:txBody>
      </p:sp>
      <p:sp>
        <p:nvSpPr>
          <p:cNvPr id="3" name="Content Placeholder 2"/>
          <p:cNvSpPr>
            <a:spLocks noGrp="1"/>
          </p:cNvSpPr>
          <p:nvPr>
            <p:ph idx="1"/>
          </p:nvPr>
        </p:nvSpPr>
        <p:spPr>
          <a:xfrm>
            <a:off x="1097280" y="2023962"/>
            <a:ext cx="10058400" cy="4023360"/>
          </a:xfrm>
        </p:spPr>
        <p:txBody>
          <a:bodyPr>
            <a:normAutofit/>
          </a:bodyPr>
          <a:lstStyle/>
          <a:p>
            <a:r>
              <a:rPr lang="en-US" sz="2800" dirty="0">
                <a:solidFill>
                  <a:schemeClr val="tx1"/>
                </a:solidFill>
              </a:rPr>
              <a:t>C++ provides the following classes to perform output and input of characters to/from files: </a:t>
            </a:r>
            <a:br>
              <a:rPr lang="en-US" sz="2800" dirty="0">
                <a:solidFill>
                  <a:schemeClr val="tx1"/>
                </a:solidFill>
              </a:rPr>
            </a:br>
            <a:endParaRPr lang="en-US" sz="2800" dirty="0" smtClean="0">
              <a:solidFill>
                <a:schemeClr val="tx1"/>
              </a:solidFill>
            </a:endParaRPr>
          </a:p>
          <a:p>
            <a:pPr lvl="0">
              <a:buClr>
                <a:schemeClr val="tx1"/>
              </a:buClr>
              <a:buFont typeface="Wingdings" panose="05000000000000000000" pitchFamily="2" charset="2"/>
              <a:buChar char="§"/>
            </a:pPr>
            <a:r>
              <a:rPr lang="en-US" sz="2800" dirty="0" err="1" smtClean="0">
                <a:solidFill>
                  <a:schemeClr val="tx1"/>
                </a:solidFill>
                <a:cs typeface="Arial" panose="020B0604020202020204" pitchFamily="34" charset="0"/>
              </a:rPr>
              <a:t>Ofstream</a:t>
            </a:r>
            <a:r>
              <a:rPr lang="en-US" sz="2800" dirty="0" smtClean="0">
                <a:solidFill>
                  <a:schemeClr val="tx1"/>
                </a:solidFill>
                <a:cs typeface="Arial" panose="020B0604020202020204" pitchFamily="34" charset="0"/>
              </a:rPr>
              <a:t> </a:t>
            </a:r>
            <a:r>
              <a:rPr lang="en-US" sz="2800" dirty="0" smtClean="0">
                <a:solidFill>
                  <a:schemeClr val="tx1"/>
                </a:solidFill>
              </a:rPr>
              <a:t>: </a:t>
            </a:r>
            <a:r>
              <a:rPr lang="en-US" sz="2800" dirty="0">
                <a:solidFill>
                  <a:schemeClr val="tx1"/>
                </a:solidFill>
              </a:rPr>
              <a:t>Stream class to write on files </a:t>
            </a:r>
            <a:endParaRPr lang="en-US" sz="2800" dirty="0" smtClean="0">
              <a:solidFill>
                <a:schemeClr val="tx1"/>
              </a:solidFill>
            </a:endParaRPr>
          </a:p>
          <a:p>
            <a:pPr>
              <a:buClr>
                <a:schemeClr val="tx1"/>
              </a:buClr>
              <a:buFont typeface="Wingdings" panose="05000000000000000000" pitchFamily="2" charset="2"/>
              <a:buChar char="§"/>
            </a:pPr>
            <a:r>
              <a:rPr lang="en-US" sz="2800" dirty="0" err="1" smtClean="0">
                <a:solidFill>
                  <a:schemeClr val="tx1"/>
                </a:solidFill>
              </a:rPr>
              <a:t>ifstream</a:t>
            </a:r>
            <a:r>
              <a:rPr lang="en-US" sz="2800" dirty="0" smtClean="0">
                <a:solidFill>
                  <a:schemeClr val="tx1"/>
                </a:solidFill>
              </a:rPr>
              <a:t>: </a:t>
            </a:r>
            <a:r>
              <a:rPr lang="en-US" sz="2800" dirty="0">
                <a:solidFill>
                  <a:schemeClr val="tx1"/>
                </a:solidFill>
              </a:rPr>
              <a:t>Stream class to read from files </a:t>
            </a:r>
          </a:p>
          <a:p>
            <a:pPr lvl="0">
              <a:buClr>
                <a:schemeClr val="tx1"/>
              </a:buClr>
              <a:buFont typeface="Wingdings" panose="05000000000000000000" pitchFamily="2" charset="2"/>
              <a:buChar char="§"/>
            </a:pPr>
            <a:r>
              <a:rPr lang="en-US" sz="2800" dirty="0" err="1" smtClean="0">
                <a:solidFill>
                  <a:schemeClr val="tx1"/>
                </a:solidFill>
              </a:rPr>
              <a:t>fstream</a:t>
            </a:r>
            <a:r>
              <a:rPr lang="en-US" sz="2800" dirty="0" smtClean="0">
                <a:solidFill>
                  <a:schemeClr val="tx1"/>
                </a:solidFill>
              </a:rPr>
              <a:t>: Stream class to both read and write from/to files. </a:t>
            </a:r>
          </a:p>
          <a:p>
            <a:pPr>
              <a:buClr>
                <a:schemeClr val="tx1"/>
              </a:buClr>
              <a:buFont typeface="Wingdings" panose="05000000000000000000" pitchFamily="2" charset="2"/>
              <a:buChar char="§"/>
            </a:pPr>
            <a:endParaRPr lang="en-US" sz="2800" dirty="0">
              <a:solidFill>
                <a:schemeClr val="tx1"/>
              </a:solidFill>
            </a:endParaRPr>
          </a:p>
        </p:txBody>
      </p:sp>
    </p:spTree>
    <p:extLst>
      <p:ext uri="{BB962C8B-B14F-4D97-AF65-F5344CB8AC3E}">
        <p14:creationId xmlns:p14="http://schemas.microsoft.com/office/powerpoint/2010/main" val="1694498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41645830"/>
              </p:ext>
            </p:extLst>
          </p:nvPr>
        </p:nvGraphicFramePr>
        <p:xfrm>
          <a:off x="1030310" y="2643091"/>
          <a:ext cx="10058400" cy="3219316"/>
        </p:xfrm>
        <a:graphic>
          <a:graphicData uri="http://schemas.openxmlformats.org/drawingml/2006/table">
            <a:tbl>
              <a:tblPr/>
              <a:tblGrid>
                <a:gridCol w="1503857"/>
                <a:gridCol w="8554543"/>
              </a:tblGrid>
              <a:tr h="0">
                <a:tc>
                  <a:txBody>
                    <a:bodyPr/>
                    <a:lstStyle/>
                    <a:p>
                      <a:r>
                        <a:rPr lang="en-US" dirty="0" err="1">
                          <a:solidFill>
                            <a:schemeClr val="tx1"/>
                          </a:solidFill>
                        </a:rPr>
                        <a:t>ios</a:t>
                      </a:r>
                      <a:r>
                        <a:rPr lang="en-US" dirty="0">
                          <a:solidFill>
                            <a:schemeClr val="tx1"/>
                          </a:solidFill>
                        </a:rPr>
                        <a:t>::</a:t>
                      </a:r>
                      <a:r>
                        <a:rPr lang="en-US" dirty="0" smtClean="0">
                          <a:solidFill>
                            <a:schemeClr val="tx1"/>
                          </a:solidFill>
                        </a:rPr>
                        <a:t>in</a:t>
                      </a:r>
                      <a:endParaRPr lang="en-US" dirty="0">
                        <a:solidFill>
                          <a:schemeClr val="tx1"/>
                        </a:solidFill>
                      </a:endParaRPr>
                    </a:p>
                  </a:txBody>
                  <a:tcPr anchor="ctr">
                    <a:lnL>
                      <a:noFill/>
                    </a:lnL>
                    <a:lnR>
                      <a:noFill/>
                    </a:lnR>
                    <a:lnT>
                      <a:noFill/>
                    </a:lnT>
                    <a:lnB>
                      <a:noFill/>
                    </a:lnB>
                  </a:tcPr>
                </a:tc>
                <a:tc>
                  <a:txBody>
                    <a:bodyPr/>
                    <a:lstStyle/>
                    <a:p>
                      <a:r>
                        <a:rPr lang="en-US" dirty="0">
                          <a:solidFill>
                            <a:schemeClr val="tx1"/>
                          </a:solidFill>
                        </a:rPr>
                        <a:t>Open for input operations.</a:t>
                      </a:r>
                    </a:p>
                  </a:txBody>
                  <a:tcPr anchor="ctr">
                    <a:lnL>
                      <a:noFill/>
                    </a:lnL>
                    <a:lnR>
                      <a:noFill/>
                    </a:lnR>
                    <a:lnT>
                      <a:noFill/>
                    </a:lnT>
                    <a:lnB>
                      <a:noFill/>
                    </a:lnB>
                  </a:tcPr>
                </a:tc>
              </a:tr>
              <a:tr h="0">
                <a:tc>
                  <a:txBody>
                    <a:bodyPr/>
                    <a:lstStyle/>
                    <a:p>
                      <a:r>
                        <a:rPr lang="en-US">
                          <a:solidFill>
                            <a:schemeClr val="tx1"/>
                          </a:solidFill>
                        </a:rPr>
                        <a:t>ios::out</a:t>
                      </a:r>
                    </a:p>
                  </a:txBody>
                  <a:tcPr anchor="ctr">
                    <a:lnL>
                      <a:noFill/>
                    </a:lnL>
                    <a:lnR>
                      <a:noFill/>
                    </a:lnR>
                    <a:lnT>
                      <a:noFill/>
                    </a:lnT>
                    <a:lnB>
                      <a:noFill/>
                    </a:lnB>
                  </a:tcPr>
                </a:tc>
                <a:tc>
                  <a:txBody>
                    <a:bodyPr/>
                    <a:lstStyle/>
                    <a:p>
                      <a:r>
                        <a:rPr lang="en-US">
                          <a:solidFill>
                            <a:schemeClr val="tx1"/>
                          </a:solidFill>
                        </a:rPr>
                        <a:t>Open for output operations.</a:t>
                      </a:r>
                    </a:p>
                  </a:txBody>
                  <a:tcPr anchor="ctr">
                    <a:lnL>
                      <a:noFill/>
                    </a:lnL>
                    <a:lnR>
                      <a:noFill/>
                    </a:lnR>
                    <a:lnT>
                      <a:noFill/>
                    </a:lnT>
                    <a:lnB>
                      <a:noFill/>
                    </a:lnB>
                  </a:tcPr>
                </a:tc>
              </a:tr>
              <a:tr h="0">
                <a:tc>
                  <a:txBody>
                    <a:bodyPr/>
                    <a:lstStyle/>
                    <a:p>
                      <a:r>
                        <a:rPr lang="en-US" dirty="0" err="1">
                          <a:solidFill>
                            <a:schemeClr val="tx1"/>
                          </a:solidFill>
                        </a:rPr>
                        <a:t>ios</a:t>
                      </a:r>
                      <a:r>
                        <a:rPr lang="en-US" dirty="0">
                          <a:solidFill>
                            <a:schemeClr val="tx1"/>
                          </a:solidFill>
                        </a:rPr>
                        <a:t>::binary</a:t>
                      </a:r>
                    </a:p>
                  </a:txBody>
                  <a:tcPr anchor="ctr">
                    <a:lnL>
                      <a:noFill/>
                    </a:lnL>
                    <a:lnR>
                      <a:noFill/>
                    </a:lnR>
                    <a:lnT>
                      <a:noFill/>
                    </a:lnT>
                    <a:lnB>
                      <a:noFill/>
                    </a:lnB>
                  </a:tcPr>
                </a:tc>
                <a:tc>
                  <a:txBody>
                    <a:bodyPr/>
                    <a:lstStyle/>
                    <a:p>
                      <a:r>
                        <a:rPr lang="en-US">
                          <a:solidFill>
                            <a:schemeClr val="tx1"/>
                          </a:solidFill>
                        </a:rPr>
                        <a:t>Open in binary mode.</a:t>
                      </a:r>
                    </a:p>
                  </a:txBody>
                  <a:tcPr anchor="ctr">
                    <a:lnL>
                      <a:noFill/>
                    </a:lnL>
                    <a:lnR>
                      <a:noFill/>
                    </a:lnR>
                    <a:lnT>
                      <a:noFill/>
                    </a:lnT>
                    <a:lnB>
                      <a:noFill/>
                    </a:lnB>
                  </a:tcPr>
                </a:tc>
              </a:tr>
              <a:tr h="841876">
                <a:tc>
                  <a:txBody>
                    <a:bodyPr/>
                    <a:lstStyle/>
                    <a:p>
                      <a:r>
                        <a:rPr lang="en-US" dirty="0" err="1">
                          <a:solidFill>
                            <a:schemeClr val="tx1"/>
                          </a:solidFill>
                        </a:rPr>
                        <a:t>ios</a:t>
                      </a:r>
                      <a:r>
                        <a:rPr lang="en-US" dirty="0">
                          <a:solidFill>
                            <a:schemeClr val="tx1"/>
                          </a:solidFill>
                        </a:rPr>
                        <a:t>::ate</a:t>
                      </a:r>
                    </a:p>
                  </a:txBody>
                  <a:tcPr anchor="ctr">
                    <a:lnL>
                      <a:noFill/>
                    </a:lnL>
                    <a:lnR>
                      <a:noFill/>
                    </a:lnR>
                    <a:lnT>
                      <a:noFill/>
                    </a:lnT>
                    <a:lnB>
                      <a:noFill/>
                    </a:lnB>
                  </a:tcPr>
                </a:tc>
                <a:tc>
                  <a:txBody>
                    <a:bodyPr/>
                    <a:lstStyle/>
                    <a:p>
                      <a:r>
                        <a:rPr lang="en-US" dirty="0">
                          <a:solidFill>
                            <a:schemeClr val="tx1"/>
                          </a:solidFill>
                        </a:rPr>
                        <a:t>Set the initial position at the end of the file.</a:t>
                      </a:r>
                      <a:br>
                        <a:rPr lang="en-US" dirty="0">
                          <a:solidFill>
                            <a:schemeClr val="tx1"/>
                          </a:solidFill>
                        </a:rPr>
                      </a:br>
                      <a:r>
                        <a:rPr lang="en-US" dirty="0">
                          <a:solidFill>
                            <a:schemeClr val="tx1"/>
                          </a:solidFill>
                        </a:rPr>
                        <a:t>If this flag is not set, the initial position is the beginning of the file.</a:t>
                      </a:r>
                    </a:p>
                  </a:txBody>
                  <a:tcPr anchor="ctr">
                    <a:lnL>
                      <a:noFill/>
                    </a:lnL>
                    <a:lnR>
                      <a:noFill/>
                    </a:lnR>
                    <a:lnT>
                      <a:noFill/>
                    </a:lnT>
                    <a:lnB>
                      <a:noFill/>
                    </a:lnB>
                  </a:tcPr>
                </a:tc>
              </a:tr>
              <a:tr h="0">
                <a:tc>
                  <a:txBody>
                    <a:bodyPr/>
                    <a:lstStyle/>
                    <a:p>
                      <a:r>
                        <a:rPr lang="en-US" dirty="0" err="1">
                          <a:solidFill>
                            <a:schemeClr val="tx1"/>
                          </a:solidFill>
                        </a:rPr>
                        <a:t>ios</a:t>
                      </a:r>
                      <a:r>
                        <a:rPr lang="en-US" dirty="0">
                          <a:solidFill>
                            <a:schemeClr val="tx1"/>
                          </a:solidFill>
                        </a:rPr>
                        <a:t>::app</a:t>
                      </a:r>
                    </a:p>
                  </a:txBody>
                  <a:tcPr anchor="ctr">
                    <a:lnL>
                      <a:noFill/>
                    </a:lnL>
                    <a:lnR>
                      <a:noFill/>
                    </a:lnR>
                    <a:lnT>
                      <a:noFill/>
                    </a:lnT>
                    <a:lnB>
                      <a:noFill/>
                    </a:lnB>
                  </a:tcPr>
                </a:tc>
                <a:tc>
                  <a:txBody>
                    <a:bodyPr/>
                    <a:lstStyle/>
                    <a:p>
                      <a:r>
                        <a:rPr lang="en-US">
                          <a:solidFill>
                            <a:schemeClr val="tx1"/>
                          </a:solidFill>
                        </a:rPr>
                        <a:t>All output operations are performed at the end of the file, appending the content to the current content of the file.</a:t>
                      </a:r>
                    </a:p>
                  </a:txBody>
                  <a:tcPr anchor="ctr">
                    <a:lnL>
                      <a:noFill/>
                    </a:lnL>
                    <a:lnR>
                      <a:noFill/>
                    </a:lnR>
                    <a:lnT>
                      <a:noFill/>
                    </a:lnT>
                    <a:lnB>
                      <a:noFill/>
                    </a:lnB>
                  </a:tcPr>
                </a:tc>
              </a:tr>
              <a:tr h="583413">
                <a:tc>
                  <a:txBody>
                    <a:bodyPr/>
                    <a:lstStyle/>
                    <a:p>
                      <a:r>
                        <a:rPr lang="en-US">
                          <a:solidFill>
                            <a:schemeClr val="tx1"/>
                          </a:solidFill>
                        </a:rPr>
                        <a:t>ios::trunc</a:t>
                      </a:r>
                    </a:p>
                  </a:txBody>
                  <a:tcPr anchor="ctr">
                    <a:lnL>
                      <a:noFill/>
                    </a:lnL>
                    <a:lnR>
                      <a:noFill/>
                    </a:lnR>
                    <a:lnT>
                      <a:noFill/>
                    </a:lnT>
                    <a:lnB>
                      <a:noFill/>
                    </a:lnB>
                  </a:tcPr>
                </a:tc>
                <a:tc>
                  <a:txBody>
                    <a:bodyPr/>
                    <a:lstStyle/>
                    <a:p>
                      <a:r>
                        <a:rPr lang="en-US" dirty="0">
                          <a:solidFill>
                            <a:schemeClr val="tx1"/>
                          </a:solidFill>
                        </a:rPr>
                        <a:t>If the file is opened for output operations and it already existed, its previous content is deleted and replaced by the new one.</a:t>
                      </a:r>
                    </a:p>
                  </a:txBody>
                  <a:tcPr anchor="ctr">
                    <a:lnL>
                      <a:noFill/>
                    </a:lnL>
                    <a:lnR>
                      <a:noFill/>
                    </a:lnR>
                    <a:lnT>
                      <a:noFill/>
                    </a:lnT>
                    <a:lnB>
                      <a:noFill/>
                    </a:lnB>
                  </a:tcPr>
                </a:tc>
              </a:tr>
            </a:tbl>
          </a:graphicData>
        </a:graphic>
      </p:graphicFrame>
      <p:sp>
        <p:nvSpPr>
          <p:cNvPr id="5" name="Rectangle 4"/>
          <p:cNvSpPr/>
          <p:nvPr/>
        </p:nvSpPr>
        <p:spPr>
          <a:xfrm>
            <a:off x="1030310" y="1365161"/>
            <a:ext cx="10380372"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8186" y="396322"/>
            <a:ext cx="11397802" cy="2246769"/>
          </a:xfrm>
          <a:prstGeom prst="rect">
            <a:avLst/>
          </a:prstGeom>
          <a:noFill/>
        </p:spPr>
        <p:txBody>
          <a:bodyPr wrap="square" rtlCol="0">
            <a:spAutoFit/>
          </a:bodyPr>
          <a:lstStyle/>
          <a:p>
            <a:pPr lvl="0"/>
            <a:r>
              <a:rPr lang="en-US" sz="2000" dirty="0">
                <a:latin typeface="Arial" panose="020B0604020202020204" pitchFamily="34" charset="0"/>
              </a:rPr>
              <a:t>In order to open a file with a stream object we use its member function </a:t>
            </a:r>
            <a:r>
              <a:rPr lang="en-US" sz="2000" dirty="0">
                <a:latin typeface="Arial Unicode MS" panose="020B0604020202020204" pitchFamily="34" charset="-128"/>
              </a:rPr>
              <a:t>open</a:t>
            </a:r>
            <a:r>
              <a:rPr lang="en-US" sz="2000" dirty="0" smtClean="0"/>
              <a:t>:</a:t>
            </a:r>
          </a:p>
          <a:p>
            <a:pPr lvl="0"/>
            <a:r>
              <a:rPr lang="en-US" sz="2000" dirty="0">
                <a:latin typeface="Arial" panose="020B0604020202020204" pitchFamily="34" charset="0"/>
              </a:rPr>
              <a:t/>
            </a:r>
            <a:br>
              <a:rPr lang="en-US" sz="2000" dirty="0">
                <a:latin typeface="Arial" panose="020B0604020202020204" pitchFamily="34" charset="0"/>
              </a:rPr>
            </a:br>
            <a:r>
              <a:rPr lang="en-US" sz="2000" dirty="0">
                <a:latin typeface="Arial Unicode MS" panose="020B0604020202020204" pitchFamily="34" charset="-128"/>
              </a:rPr>
              <a:t>open (filename, mode</a:t>
            </a:r>
            <a:r>
              <a:rPr lang="en-US" sz="2000" dirty="0" smtClean="0">
                <a:latin typeface="Arial Unicode MS" panose="020B0604020202020204" pitchFamily="34" charset="-128"/>
              </a:rPr>
              <a:t>);</a:t>
            </a:r>
          </a:p>
          <a:p>
            <a:pPr lvl="0"/>
            <a:r>
              <a:rPr lang="en-US" sz="2000" dirty="0"/>
              <a:t/>
            </a:r>
            <a:br>
              <a:rPr lang="en-US" sz="2000" dirty="0"/>
            </a:br>
            <a:r>
              <a:rPr lang="en-US" sz="2000" dirty="0"/>
              <a:t>Where </a:t>
            </a:r>
            <a:r>
              <a:rPr lang="en-US" sz="2000" dirty="0">
                <a:latin typeface="Arial Unicode MS" panose="020B0604020202020204" pitchFamily="34" charset="-128"/>
              </a:rPr>
              <a:t>filename</a:t>
            </a:r>
            <a:r>
              <a:rPr lang="en-US" sz="2000" dirty="0"/>
              <a:t> is a string representing the name of the file to be opened, and </a:t>
            </a:r>
            <a:r>
              <a:rPr lang="en-US" sz="2000" dirty="0">
                <a:latin typeface="Arial Unicode MS" panose="020B0604020202020204" pitchFamily="34" charset="-128"/>
              </a:rPr>
              <a:t>mode</a:t>
            </a:r>
            <a:r>
              <a:rPr lang="en-US" sz="2000" dirty="0"/>
              <a:t> is an optional parameter with a combination of the following flags: </a:t>
            </a:r>
            <a:endParaRPr lang="en-US" sz="2000" dirty="0">
              <a:latin typeface="Arial" panose="020B0604020202020204" pitchFamily="34" charset="0"/>
            </a:endParaRPr>
          </a:p>
          <a:p>
            <a:endParaRPr lang="en-US" sz="2000" dirty="0"/>
          </a:p>
        </p:txBody>
      </p:sp>
    </p:spTree>
    <p:extLst>
      <p:ext uri="{BB962C8B-B14F-4D97-AF65-F5344CB8AC3E}">
        <p14:creationId xmlns:p14="http://schemas.microsoft.com/office/powerpoint/2010/main" val="1531376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830" y="856832"/>
            <a:ext cx="10226253" cy="4384869"/>
          </a:xfrm>
        </p:spPr>
      </p:pic>
    </p:spTree>
    <p:extLst>
      <p:ext uri="{BB962C8B-B14F-4D97-AF65-F5344CB8AC3E}">
        <p14:creationId xmlns:p14="http://schemas.microsoft.com/office/powerpoint/2010/main" val="21303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2. Friend Function</a:t>
            </a:r>
            <a:endParaRPr lang="en-US" dirty="0">
              <a:solidFill>
                <a:schemeClr val="tx1"/>
              </a:solidFill>
            </a:endParaRPr>
          </a:p>
        </p:txBody>
      </p:sp>
      <p:sp>
        <p:nvSpPr>
          <p:cNvPr id="3" name="Content Placeholder 2"/>
          <p:cNvSpPr>
            <a:spLocks noGrp="1"/>
          </p:cNvSpPr>
          <p:nvPr>
            <p:ph idx="1"/>
          </p:nvPr>
        </p:nvSpPr>
        <p:spPr>
          <a:xfrm>
            <a:off x="1097280" y="2193464"/>
            <a:ext cx="10058400" cy="4023360"/>
          </a:xfrm>
        </p:spPr>
        <p:txBody>
          <a:bodyPr>
            <a:normAutofit/>
          </a:bodyPr>
          <a:lstStyle/>
          <a:p>
            <a:r>
              <a:rPr lang="en-US" sz="3200" dirty="0">
                <a:solidFill>
                  <a:schemeClr val="tx1"/>
                </a:solidFill>
              </a:rPr>
              <a:t>A friend function of a class is defined outside that class' scope but it has the right to access all private and protected members of the class. Even though the prototypes for friend functions appear in the class definition, friends are not member functions.</a:t>
            </a:r>
          </a:p>
        </p:txBody>
      </p:sp>
    </p:spTree>
    <p:extLst>
      <p:ext uri="{BB962C8B-B14F-4D97-AF65-F5344CB8AC3E}">
        <p14:creationId xmlns:p14="http://schemas.microsoft.com/office/powerpoint/2010/main" val="1654358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581" y="1034601"/>
            <a:ext cx="10822363" cy="3550278"/>
          </a:xfrm>
        </p:spPr>
      </p:pic>
    </p:spTree>
    <p:extLst>
      <p:ext uri="{BB962C8B-B14F-4D97-AF65-F5344CB8AC3E}">
        <p14:creationId xmlns:p14="http://schemas.microsoft.com/office/powerpoint/2010/main" val="1530777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3322</TotalTime>
  <Words>1410</Words>
  <Application>Microsoft Office PowerPoint</Application>
  <PresentationFormat>Widescreen</PresentationFormat>
  <Paragraphs>95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 Unicode MS</vt:lpstr>
      <vt:lpstr>Arial</vt:lpstr>
      <vt:lpstr>Calibri</vt:lpstr>
      <vt:lpstr>Calibri Light</vt:lpstr>
      <vt:lpstr>Wingdings</vt:lpstr>
      <vt:lpstr>Retrospect</vt:lpstr>
      <vt:lpstr> Banking Management System       A Project with C++</vt:lpstr>
      <vt:lpstr>Introduction</vt:lpstr>
      <vt:lpstr>Application</vt:lpstr>
      <vt:lpstr>Features used in this project</vt:lpstr>
      <vt:lpstr>1. File Handling in C++</vt:lpstr>
      <vt:lpstr>PowerPoint Presentation</vt:lpstr>
      <vt:lpstr>PowerPoint Presentation</vt:lpstr>
      <vt:lpstr>2. Friend Function</vt:lpstr>
      <vt:lpstr>PowerPoint Presentation</vt:lpstr>
      <vt:lpstr>3. Operator Overloading</vt:lpstr>
      <vt:lpstr>PowerPoint Presentation</vt:lpstr>
      <vt:lpstr>4. Dynamic Memory Allocation</vt:lpstr>
      <vt:lpstr>PowerPoint Presentation</vt:lpstr>
      <vt:lpstr>5. Constructor and Destructor</vt:lpstr>
      <vt:lpstr>PowerPoint Presentation</vt:lpstr>
      <vt:lpstr>6. This Pointer</vt:lpstr>
      <vt:lpstr>PowerPoint Presentation</vt:lpstr>
      <vt:lpstr>7. Formatted I/O</vt:lpstr>
      <vt:lpstr>PowerPoint Presentation</vt:lpstr>
      <vt:lpstr>8. Copy Constructor</vt:lpstr>
      <vt:lpstr>PowerPoint Presentation</vt:lpstr>
      <vt:lpstr>9. Namespace</vt:lpstr>
      <vt:lpstr>PowerPoint Presentation</vt:lpstr>
      <vt:lpstr>10. Getter Setter</vt:lpstr>
      <vt:lpstr>PowerPoint Presentation</vt:lpstr>
      <vt:lpstr>11. Inheritance </vt:lpstr>
      <vt:lpstr>PowerPoint Presentation</vt:lpstr>
      <vt:lpstr>12. Polymorphism </vt:lpstr>
      <vt:lpstr>PowerPoint Presentation</vt:lpstr>
      <vt:lpstr>13. Template</vt:lpstr>
      <vt:lpstr>PowerPoint Presentation</vt:lpstr>
      <vt:lpstr>14. Functor</vt:lpstr>
      <vt:lpstr>PowerPoint Presentation</vt:lpstr>
      <vt:lpstr>THANK YOU  EVERYBODY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with C++     And some of its important features</dc:title>
  <dc:creator>Windows User</dc:creator>
  <cp:lastModifiedBy>Windows User</cp:lastModifiedBy>
  <cp:revision>39</cp:revision>
  <dcterms:created xsi:type="dcterms:W3CDTF">2018-06-20T09:41:09Z</dcterms:created>
  <dcterms:modified xsi:type="dcterms:W3CDTF">2018-06-25T15:25:55Z</dcterms:modified>
</cp:coreProperties>
</file>