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39de70d9a7_0_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39de70d9a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07ab5b5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07ab5b5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96583a37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96583a37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39de70d9a7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39de70d9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6079dd3b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6079dd3b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39de70d9a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39de70d9a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de70d9a7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de70d9a7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9de70d9a7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9de70d9a7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47221c62db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47221c62db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47221c62d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47221c62d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955ffcd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955ffcd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dbudde/RatSpinalCordMRIpipelin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Programming in Python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NDP Mini-course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 Budde,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Aug 26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432175" y="361325"/>
            <a:ext cx="8474700" cy="45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Getting started in the lab</a:t>
            </a:r>
            <a:r>
              <a:rPr b="1" lang="en" sz="1700">
                <a:latin typeface="Calibri"/>
                <a:ea typeface="Calibri"/>
                <a:cs typeface="Calibri"/>
                <a:sym typeface="Calibri"/>
              </a:rPr>
              <a:t>:</a:t>
            </a:r>
            <a:endParaRPr b="1" sz="17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most other things, programming is a tool to help your science.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it to do what you need/want to get done.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Accelerate tasks that you would otherwise do slower/manually.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Alter code to achieve things that it currently doesn’t.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Find a task in the lab you think is feasible to accomplish in a few hours or days.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Choose something that will actually help you, not simply something as a tutorial.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Pick something with a definite endpoint; not just didactic learning.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not write from scratch!  Steal, borrow, beg, for similar code that you can modify.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Examples, 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Convert formatted files from other programs (behavior, flow cytometry, etc..) into a single dataset for statistical analysis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Replacing cut/paste steps in other programs (Excel)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Create and re-create figures from data.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Other options…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-260350" lvl="0" marL="342900" rtl="0" algn="l"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-"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ChatGPT-&gt; start using it, like now!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Saving, Documenting, Sharing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Maintain </a:t>
            </a:r>
            <a:r>
              <a:rPr lang="en"/>
              <a:t>good laboratory practices for storing and documenting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Reproducibility is key, be able to re-run the same code.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store code: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Most often, store it with the data to be processed (always backup!)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Repositories (github) are useful for collaborating &amp; versioning. 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Example: </a:t>
            </a:r>
            <a:r>
              <a:rPr lang="en" sz="1500" u="sng">
                <a:solidFill>
                  <a:schemeClr val="hlink"/>
                </a:solidFill>
                <a:hlinkClick r:id="rId3"/>
              </a:rPr>
              <a:t>https://github.com/mdbudde/RatSpinalCordMRIpipeline</a:t>
            </a:r>
            <a:endParaRPr sz="1500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Just get started, but routinely consider workflow and ways to improve.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MCW Student Resources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21950" y="1343675"/>
            <a:ext cx="47262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Our first session will be held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 u="sng">
                <a:solidFill>
                  <a:schemeClr val="dk1"/>
                </a:solidFill>
              </a:rPr>
              <a:t>Friday, September 6th at 3pm in C2195 (TBRC).</a:t>
            </a:r>
            <a:endParaRPr sz="2100"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7784" y="0"/>
            <a:ext cx="377478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432169" y="361313"/>
            <a:ext cx="78924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Calibri"/>
                <a:ea typeface="Calibri"/>
                <a:cs typeface="Calibri"/>
                <a:sym typeface="Calibri"/>
              </a:rPr>
              <a:t>Mini-course Outline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Intro to python: why, installation, how to, …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Python language basics (google colab and jupyter notebook)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Variables, conditional statements, loops, functions, imports, etc…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Example problems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Python for figures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-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Getting started for yourself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775" y="910275"/>
            <a:ext cx="5715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python?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301275" y="1369225"/>
            <a:ext cx="4562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l">
              <a:spcBef>
                <a:spcPts val="8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Popularity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Broadly used in scientific programming.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easy to get started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Ample resources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may have already used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Why not python?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slow(er)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ideal for computationally-intensive 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Many versions/variants, decentralized</a:t>
            </a:r>
            <a:endParaRPr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50" y="1324600"/>
            <a:ext cx="3923576" cy="348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in python (IDE)</a:t>
            </a:r>
            <a:endParaRPr/>
          </a:p>
        </p:txBody>
      </p:sp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409050" y="1202319"/>
            <a:ext cx="78867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Jupyter-(lab/notebook): browser-based tool to run scripts and portions of scripts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Very useful &amp; intuitive to get started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Not as easy for efficient programming (non-interactive programs)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Interactive development environment (I</a:t>
            </a:r>
            <a:r>
              <a:rPr lang="en"/>
              <a:t>DE): software to </a:t>
            </a:r>
            <a:r>
              <a:rPr lang="en"/>
              <a:t>assist</a:t>
            </a:r>
            <a:r>
              <a:rPr lang="en"/>
              <a:t> programming, running code, debugging, etc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Useful for more intensive tasks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Typically programs that access files or run for longer times.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Visual Studio VS Code, Spyder, etc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250100" y="1971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Using/installing python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87975" y="940050"/>
            <a:ext cx="4608600" cy="326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/>
              <a:t>Use an installer such as Anaconda</a:t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" sz="1700"/>
              <a:t>Interfaces with several software packages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Jupyter (lab/notebook)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Spyder or VS Code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/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150" y="1738625"/>
            <a:ext cx="5631324" cy="32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628650" y="273847"/>
            <a:ext cx="7886700" cy="443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notebook: Google colab. 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425" y="1359169"/>
            <a:ext cx="6939304" cy="357065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628650" y="2735550"/>
            <a:ext cx="152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run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99" name="Google Shape;99;p20"/>
          <p:cNvSpPr txBox="1"/>
          <p:nvPr/>
        </p:nvSpPr>
        <p:spPr>
          <a:xfrm>
            <a:off x="4194225" y="3074000"/>
            <a:ext cx="152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editor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00" name="Google Shape;100;p20"/>
          <p:cNvSpPr txBox="1"/>
          <p:nvPr/>
        </p:nvSpPr>
        <p:spPr>
          <a:xfrm>
            <a:off x="2670825" y="4450400"/>
            <a:ext cx="152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output</a:t>
            </a:r>
            <a:endParaRPr sz="1300">
              <a:solidFill>
                <a:srgbClr val="E69138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8106725" y="1800100"/>
            <a:ext cx="8886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E69138"/>
                </a:solidFill>
              </a:rPr>
              <a:t>computer/kernel</a:t>
            </a:r>
            <a:endParaRPr sz="1300">
              <a:solidFill>
                <a:srgbClr val="E6913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628650" y="273846"/>
            <a:ext cx="7886700" cy="4095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IDE: Visual Studio Code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00" y="773627"/>
            <a:ext cx="7748075" cy="43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 txBox="1"/>
          <p:nvPr/>
        </p:nvSpPr>
        <p:spPr>
          <a:xfrm>
            <a:off x="724050" y="2571750"/>
            <a:ext cx="152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</a:rPr>
              <a:t>File </a:t>
            </a:r>
            <a:r>
              <a:rPr lang="en" sz="1300">
                <a:solidFill>
                  <a:srgbClr val="FFFF00"/>
                </a:solidFill>
              </a:rPr>
              <a:t>browser</a:t>
            </a:r>
            <a:endParaRPr sz="1300">
              <a:solidFill>
                <a:srgbClr val="FFFF00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5498625" y="1113950"/>
            <a:ext cx="152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</a:rPr>
              <a:t>editor</a:t>
            </a:r>
            <a:endParaRPr sz="1300">
              <a:solidFill>
                <a:srgbClr val="FFFF00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295900" y="3872875"/>
            <a:ext cx="15234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FF00"/>
                </a:solidFill>
              </a:rPr>
              <a:t>terminal</a:t>
            </a:r>
            <a:endParaRPr sz="13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250100" y="197144"/>
            <a:ext cx="78867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Anaconda</a:t>
            </a:r>
            <a:r>
              <a:rPr lang="en"/>
              <a:t> example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0124" y="1155800"/>
            <a:ext cx="4063575" cy="246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/>
          <p:nvPr/>
        </p:nvSpPr>
        <p:spPr>
          <a:xfrm>
            <a:off x="5670142" y="1662944"/>
            <a:ext cx="608300" cy="338900"/>
          </a:xfrm>
          <a:custGeom>
            <a:rect b="b" l="l" r="r" t="t"/>
            <a:pathLst>
              <a:path extrusionOk="0" h="13556" w="24332">
                <a:moveTo>
                  <a:pt x="1940" y="8416"/>
                </a:moveTo>
                <a:cubicBezTo>
                  <a:pt x="4915" y="14366"/>
                  <a:pt x="21879" y="14193"/>
                  <a:pt x="21879" y="7540"/>
                </a:cubicBezTo>
                <a:cubicBezTo>
                  <a:pt x="21879" y="814"/>
                  <a:pt x="979" y="1731"/>
                  <a:pt x="1721" y="8416"/>
                </a:cubicBezTo>
                <a:cubicBezTo>
                  <a:pt x="2552" y="15901"/>
                  <a:pt x="24971" y="14822"/>
                  <a:pt x="24289" y="7321"/>
                </a:cubicBezTo>
                <a:cubicBezTo>
                  <a:pt x="23565" y="-643"/>
                  <a:pt x="6280" y="-2278"/>
                  <a:pt x="625" y="3377"/>
                </a:cubicBezTo>
                <a:cubicBezTo>
                  <a:pt x="-1795" y="5797"/>
                  <a:pt x="3776" y="11264"/>
                  <a:pt x="7199" y="1126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8" name="Google Shape;118;p22"/>
          <p:cNvSpPr txBox="1"/>
          <p:nvPr/>
        </p:nvSpPr>
        <p:spPr>
          <a:xfrm>
            <a:off x="559000" y="959250"/>
            <a:ext cx="43476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700">
                <a:solidFill>
                  <a:schemeClr val="dk2"/>
                </a:solidFill>
              </a:rPr>
              <a:t>Conda maintains different environments</a:t>
            </a:r>
            <a:endParaRPr sz="17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Avoids conflicts and keeps versions organized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For example, DeepLabCut was developed with specific package versions.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Other code likely use different packages and versions of the same package.</a:t>
            </a:r>
            <a:endParaRPr sz="1300">
              <a:solidFill>
                <a:schemeClr val="dk2"/>
              </a:solidFill>
            </a:endParaRPr>
          </a:p>
          <a:p>
            <a:pPr indent="-3111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2"/>
                </a:solidFill>
              </a:rPr>
              <a:t>Especially in python, </a:t>
            </a:r>
            <a:r>
              <a:rPr lang="en" sz="1300" u="sng">
                <a:solidFill>
                  <a:schemeClr val="dk2"/>
                </a:solidFill>
              </a:rPr>
              <a:t>versions matter</a:t>
            </a:r>
            <a:r>
              <a:rPr lang="en" sz="1300">
                <a:solidFill>
                  <a:schemeClr val="dk2"/>
                </a:solidFill>
              </a:rPr>
              <a:t>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pip: Python package installer 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