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59" r:id="rId9"/>
    <p:sldId id="267" r:id="rId10"/>
    <p:sldId id="277" r:id="rId11"/>
    <p:sldId id="268" r:id="rId12"/>
    <p:sldId id="269" r:id="rId13"/>
    <p:sldId id="270" r:id="rId14"/>
    <p:sldId id="279" r:id="rId15"/>
    <p:sldId id="260" r:id="rId16"/>
    <p:sldId id="262" r:id="rId17"/>
    <p:sldId id="281" r:id="rId18"/>
    <p:sldId id="282" r:id="rId19"/>
    <p:sldId id="283" r:id="rId20"/>
    <p:sldId id="263" r:id="rId21"/>
    <p:sldId id="264" r:id="rId22"/>
    <p:sldId id="265" r:id="rId23"/>
    <p:sldId id="271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94737" autoAdjust="0"/>
  </p:normalViewPr>
  <p:slideViewPr>
    <p:cSldViewPr>
      <p:cViewPr>
        <p:scale>
          <a:sx n="70" d="100"/>
          <a:sy n="70" d="100"/>
        </p:scale>
        <p:origin x="-1578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2F762-3A4B-4FDA-96AC-2751A559115A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56341-E02B-4653-A3A1-AB476CFA6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56341-E02B-4653-A3A1-AB476CFA673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F5A961-8BFC-42EE-ADE1-68E4C23EA7CD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79D0E1-61DE-4EF5-B86F-54D6955868C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eing.com/companyoffices/gallery/images/commercial/737700-11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quette.edu/band/Join.html" TargetMode="External"/><Relationship Id="rId5" Type="http://schemas.openxmlformats.org/officeDocument/2006/relationships/hyperlink" Target="http://media.monstersandcritics.com/articles2/1421677/article_images/baggage.jpg" TargetMode="External"/><Relationship Id="rId4" Type="http://schemas.openxmlformats.org/officeDocument/2006/relationships/hyperlink" Target="http://www.seatguru.com/articles/boarding_procedures.php#Outside-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Flying into the Future: A Simulation on Boarding Airplanes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D Burch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90800"/>
            <a:ext cx="4953000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5029200" cy="11620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Boarding Policy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Boarding Policy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Random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Call-off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Random/one group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905000"/>
            <a:ext cx="5111750" cy="3452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80560"/>
          </a:xfrm>
        </p:spPr>
        <p:txBody>
          <a:bodyPr/>
          <a:lstStyle/>
          <a:p>
            <a:r>
              <a:rPr lang="en-US" dirty="0" smtClean="0"/>
              <a:t>60 inches wide </a:t>
            </a:r>
          </a:p>
          <a:p>
            <a:pPr lvl="1"/>
            <a:r>
              <a:rPr lang="en-US" dirty="0" smtClean="0"/>
              <a:t>Spans two rows</a:t>
            </a:r>
          </a:p>
          <a:p>
            <a:r>
              <a:rPr lang="en-US" dirty="0" smtClean="0"/>
              <a:t>9.5 cubic feet</a:t>
            </a:r>
          </a:p>
          <a:p>
            <a:pPr lvl="1"/>
            <a:r>
              <a:rPr lang="en-US" dirty="0" smtClean="0"/>
              <a:t>Can fit 5 bags of 47.5 linear inches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62272"/>
            <a:ext cx="3289503" cy="172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i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5128" y="4495800"/>
            <a:ext cx="3248272" cy="167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Arrow</a:t>
            </a:r>
          </a:p>
          <a:p>
            <a:r>
              <a:rPr lang="en-US" dirty="0" smtClean="0"/>
              <a:t>Number of bags</a:t>
            </a:r>
          </a:p>
          <a:p>
            <a:pPr lvl="1"/>
            <a:r>
              <a:rPr lang="en-US" dirty="0" smtClean="0"/>
              <a:t>1, 2, or 3 bags</a:t>
            </a:r>
          </a:p>
          <a:p>
            <a:r>
              <a:rPr lang="en-US" dirty="0" smtClean="0"/>
              <a:t>Move at same speed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2362200"/>
          <a:ext cx="3429000" cy="1779651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382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Bag #</a:t>
                      </a:r>
                      <a:endParaRPr lang="en-US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Min Value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Max Value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65F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:\Honors\Pictures for write up\passenger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724400"/>
            <a:ext cx="254976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 Movement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Seat Interference</a:t>
            </a:r>
          </a:p>
          <a:p>
            <a:pPr lvl="1"/>
            <a:r>
              <a:rPr lang="en-US" dirty="0" smtClean="0"/>
              <a:t>When seated passengers blocks another passenger’s seat 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Aisle interference</a:t>
            </a:r>
          </a:p>
          <a:p>
            <a:pPr lvl="1"/>
            <a:r>
              <a:rPr lang="en-US" dirty="0" smtClean="0"/>
              <a:t>A passenger storing luggage blocks other passengers</a:t>
            </a:r>
            <a:endParaRPr lang="en-US" dirty="0"/>
          </a:p>
        </p:txBody>
      </p:sp>
      <p:pic>
        <p:nvPicPr>
          <p:cNvPr id="7" name="Picture 6" descr="aisleInterference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3733800"/>
            <a:ext cx="1657350" cy="230505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733800"/>
            <a:ext cx="1666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Luggage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Occupancy</a:t>
            </a:r>
          </a:p>
          <a:p>
            <a:pPr lvl="1"/>
            <a:r>
              <a:rPr lang="en-US" dirty="0" smtClean="0"/>
              <a:t>As the bin fills up, it takes a passenger longer to store a bag</a:t>
            </a:r>
          </a:p>
          <a:p>
            <a:r>
              <a:rPr lang="en-US" dirty="0" smtClean="0"/>
              <a:t>Multiple bags = longer store time</a:t>
            </a:r>
          </a:p>
          <a:p>
            <a:r>
              <a:rPr lang="en-US" dirty="0" smtClean="0"/>
              <a:t>Tries to store all luggage</a:t>
            </a:r>
          </a:p>
          <a:p>
            <a:r>
              <a:rPr lang="en-US" dirty="0" smtClean="0"/>
              <a:t>No space in the bin</a:t>
            </a:r>
          </a:p>
          <a:p>
            <a:pPr lvl="1"/>
            <a:r>
              <a:rPr lang="en-US" dirty="0" smtClean="0"/>
              <a:t>No method to backtrack the passenger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750 simulations</a:t>
            </a:r>
          </a:p>
          <a:p>
            <a:r>
              <a:rPr lang="en-US" dirty="0" smtClean="0"/>
              <a:t>5 baggage policies</a:t>
            </a:r>
          </a:p>
          <a:p>
            <a:pPr lvl="1"/>
            <a:r>
              <a:rPr lang="en-US" dirty="0" smtClean="0"/>
              <a:t>0/100/0</a:t>
            </a:r>
          </a:p>
          <a:p>
            <a:pPr lvl="1"/>
            <a:r>
              <a:rPr lang="en-US" dirty="0" smtClean="0"/>
              <a:t>20/60/20</a:t>
            </a:r>
          </a:p>
          <a:p>
            <a:pPr lvl="1"/>
            <a:r>
              <a:rPr lang="en-US" dirty="0" smtClean="0"/>
              <a:t>60/30/10</a:t>
            </a:r>
          </a:p>
          <a:p>
            <a:pPr lvl="1"/>
            <a:r>
              <a:rPr lang="en-US" dirty="0" smtClean="0"/>
              <a:t>50/50/0</a:t>
            </a:r>
          </a:p>
          <a:p>
            <a:pPr lvl="1"/>
            <a:r>
              <a:rPr lang="en-US" dirty="0" smtClean="0"/>
              <a:t>100/0/0</a:t>
            </a:r>
          </a:p>
          <a:p>
            <a:r>
              <a:rPr lang="en-US" dirty="0" smtClean="0"/>
              <a:t>3 occupancy rates</a:t>
            </a:r>
          </a:p>
          <a:p>
            <a:pPr lvl="1"/>
            <a:r>
              <a:rPr lang="en-US" dirty="0" smtClean="0"/>
              <a:t>100%</a:t>
            </a:r>
          </a:p>
          <a:p>
            <a:pPr lvl="1"/>
            <a:r>
              <a:rPr lang="en-US" dirty="0" smtClean="0"/>
              <a:t>80%</a:t>
            </a:r>
          </a:p>
          <a:p>
            <a:pPr lvl="1"/>
            <a:r>
              <a:rPr lang="en-US" dirty="0" smtClean="0"/>
              <a:t>60%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Steps</a:t>
            </a:r>
            <a:endParaRPr lang="en-US" dirty="0"/>
          </a:p>
        </p:txBody>
      </p:sp>
      <p:pic>
        <p:nvPicPr>
          <p:cNvPr id="8" name="Content Placeholder 7" descr="CI Simulation Steps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981200"/>
            <a:ext cx="6720840" cy="448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Unpacked Bags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609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 descr="CI Unpacked Bags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8381" y="1996440"/>
            <a:ext cx="6715019" cy="448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Effect</a:t>
            </a:r>
            <a:endParaRPr lang="en-US" dirty="0"/>
          </a:p>
        </p:txBody>
      </p:sp>
      <p:pic>
        <p:nvPicPr>
          <p:cNvPr id="4" name="Content Placeholder 3" descr="queuingEffect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2362200"/>
            <a:ext cx="8051321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effects of policy changes</a:t>
            </a:r>
          </a:p>
          <a:p>
            <a:r>
              <a:rPr lang="en-US" dirty="0" smtClean="0"/>
              <a:t>Analyze financial situation</a:t>
            </a:r>
          </a:p>
          <a:p>
            <a:r>
              <a:rPr lang="en-US" dirty="0" smtClean="0"/>
              <a:t>Change baggage policy if there is consistently:</a:t>
            </a:r>
          </a:p>
          <a:p>
            <a:pPr lvl="1"/>
            <a:r>
              <a:rPr lang="en-US" dirty="0" smtClean="0"/>
              <a:t>Fuller flights</a:t>
            </a:r>
          </a:p>
          <a:p>
            <a:pPr lvl="1"/>
            <a:r>
              <a:rPr lang="en-US" dirty="0" smtClean="0"/>
              <a:t>People bringing more carry-on luggage</a:t>
            </a:r>
          </a:p>
          <a:p>
            <a:r>
              <a:rPr lang="en-US" dirty="0" smtClean="0"/>
              <a:t>Restrict one bag being placed in the overhead</a:t>
            </a:r>
          </a:p>
          <a:p>
            <a:pPr lvl="1"/>
            <a:r>
              <a:rPr lang="en-US" dirty="0" smtClean="0"/>
              <a:t>Hard to enforce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jet fuel price</a:t>
            </a:r>
          </a:p>
          <a:p>
            <a:r>
              <a:rPr lang="en-US" dirty="0" smtClean="0"/>
              <a:t>Airlines need to combat the cost</a:t>
            </a:r>
          </a:p>
          <a:p>
            <a:pPr lvl="1"/>
            <a:r>
              <a:rPr lang="en-US" dirty="0" smtClean="0"/>
              <a:t>Cutting flights</a:t>
            </a:r>
          </a:p>
          <a:p>
            <a:pPr lvl="1"/>
            <a:r>
              <a:rPr lang="en-US" dirty="0" smtClean="0"/>
              <a:t>Charging for checked bags</a:t>
            </a:r>
          </a:p>
          <a:p>
            <a:r>
              <a:rPr lang="en-US" dirty="0" smtClean="0"/>
              <a:t>Fuller planes + more carry-on luggage</a:t>
            </a:r>
          </a:p>
          <a:p>
            <a:pPr lvl="1"/>
            <a:r>
              <a:rPr lang="en-US" dirty="0" smtClean="0"/>
              <a:t>Increased boarding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r>
              <a:rPr lang="en-US" dirty="0" smtClean="0"/>
              <a:t>Tests the effects of </a:t>
            </a:r>
          </a:p>
          <a:p>
            <a:pPr lvl="1"/>
            <a:r>
              <a:rPr lang="en-US" dirty="0" smtClean="0"/>
              <a:t>Baggage policy</a:t>
            </a:r>
          </a:p>
          <a:p>
            <a:pPr lvl="1"/>
            <a:r>
              <a:rPr lang="en-US" dirty="0" smtClean="0"/>
              <a:t>Occupancy Rate</a:t>
            </a:r>
          </a:p>
          <a:p>
            <a:r>
              <a:rPr lang="en-US" dirty="0" smtClean="0"/>
              <a:t>Holds all other variables at constant</a:t>
            </a:r>
          </a:p>
          <a:p>
            <a:r>
              <a:rPr lang="en-US" dirty="0" smtClean="0"/>
              <a:t>Allows a user to test any baggage policy</a:t>
            </a:r>
          </a:p>
          <a:p>
            <a:r>
              <a:rPr lang="en-US" dirty="0" smtClean="0"/>
              <a:t>Visual representation of the boarding process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behavior is hard to control</a:t>
            </a:r>
          </a:p>
          <a:p>
            <a:r>
              <a:rPr lang="en-US" dirty="0" smtClean="0"/>
              <a:t>Time for tasks to complete are arbitrary</a:t>
            </a:r>
          </a:p>
          <a:p>
            <a:r>
              <a:rPr lang="en-US" dirty="0" smtClean="0"/>
              <a:t>Assumes a passenger tries to store all luggage in the overhead bin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More realistic human behavior</a:t>
            </a:r>
          </a:p>
          <a:p>
            <a:pPr lvl="1"/>
            <a:r>
              <a:rPr lang="en-US" dirty="0" smtClean="0"/>
              <a:t>Add boarding policies</a:t>
            </a:r>
            <a:endParaRPr lang="en-US" sz="2000" dirty="0" smtClean="0"/>
          </a:p>
          <a:p>
            <a:pPr lvl="2"/>
            <a:r>
              <a:rPr lang="en-US" sz="2400" dirty="0" smtClean="0"/>
              <a:t>Different groups</a:t>
            </a:r>
            <a:endParaRPr lang="en-US" sz="2000" dirty="0" smtClean="0"/>
          </a:p>
          <a:p>
            <a:pPr lvl="1"/>
            <a:r>
              <a:rPr lang="en-US" dirty="0" smtClean="0"/>
              <a:t>Different bin types/bin sizes</a:t>
            </a:r>
            <a:endParaRPr lang="en-US" sz="2000" dirty="0" smtClean="0"/>
          </a:p>
          <a:p>
            <a:pPr lvl="1"/>
            <a:r>
              <a:rPr lang="en-US" dirty="0" smtClean="0"/>
              <a:t>Different size of bags</a:t>
            </a:r>
            <a:endParaRPr lang="en-US" sz="2000" dirty="0" smtClean="0"/>
          </a:p>
          <a:p>
            <a:pPr lvl="2"/>
            <a:r>
              <a:rPr lang="en-US" sz="2400" dirty="0" smtClean="0"/>
              <a:t>Let the user change the largest size bag a person can bring on the plane</a:t>
            </a:r>
            <a:endParaRPr lang="en-US" sz="2000" dirty="0" smtClean="0"/>
          </a:p>
          <a:p>
            <a:pPr lvl="2"/>
            <a:r>
              <a:rPr lang="en-US" sz="2400" dirty="0" smtClean="0"/>
              <a:t>Let people bring on no luggage</a:t>
            </a:r>
            <a:endParaRPr lang="en-US" sz="2000" dirty="0" smtClean="0"/>
          </a:p>
          <a:p>
            <a:pPr lvl="1"/>
            <a:r>
              <a:rPr lang="en-US" dirty="0" smtClean="0"/>
              <a:t>Different planes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3818" y="1935163"/>
            <a:ext cx="641636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http://www.boeing.com/companyoffices/gallery/images/commercial/737700-11.html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http://www.seatguru.com/articles/boarding_procedures.php#Outside-In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http://media.monstersandcritics.com/articles2/1421677/article_images/baggage.jpg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http://www.marquette.edu/band/Join.html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Boeing Company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PEDS (Passenger Enplane/Deplane Simulation)</a:t>
            </a:r>
          </a:p>
          <a:p>
            <a:pPr lvl="1"/>
            <a:r>
              <a:rPr lang="en-US" dirty="0" smtClean="0"/>
              <a:t>Boeing 757 (215 passengers)</a:t>
            </a:r>
          </a:p>
          <a:p>
            <a:pPr lvl="1"/>
            <a:r>
              <a:rPr lang="en-US" dirty="0" smtClean="0"/>
              <a:t>Interior Configuration</a:t>
            </a:r>
          </a:p>
          <a:p>
            <a:pPr lvl="1"/>
            <a:r>
              <a:rPr lang="en-US" dirty="0" smtClean="0"/>
              <a:t>Variations in passengers</a:t>
            </a:r>
          </a:p>
          <a:p>
            <a:pPr lvl="2"/>
            <a:r>
              <a:rPr lang="en-US" dirty="0" smtClean="0"/>
              <a:t>Video Recorded boarding process</a:t>
            </a:r>
          </a:p>
          <a:p>
            <a:pPr lvl="1"/>
            <a:r>
              <a:rPr lang="en-US" dirty="0" smtClean="0"/>
              <a:t>Outside-in policy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oarding Outside In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800600"/>
            <a:ext cx="70866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Ghent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132 passengers</a:t>
            </a:r>
          </a:p>
          <a:p>
            <a:r>
              <a:rPr lang="en-US" dirty="0" smtClean="0"/>
              <a:t>Interviews and Observation</a:t>
            </a:r>
          </a:p>
          <a:p>
            <a:pPr lvl="1"/>
            <a:r>
              <a:rPr lang="en-US" dirty="0" smtClean="0"/>
              <a:t>Airplane turn time 30 to 60 minutes</a:t>
            </a:r>
          </a:p>
          <a:p>
            <a:pPr lvl="1"/>
            <a:r>
              <a:rPr lang="en-US" dirty="0" smtClean="0"/>
              <a:t>Triangular distribution</a:t>
            </a:r>
          </a:p>
          <a:p>
            <a:r>
              <a:rPr lang="en-US" dirty="0" smtClean="0"/>
              <a:t>Carry-on luggage causes the most congestion</a:t>
            </a:r>
          </a:p>
          <a:p>
            <a:pPr lvl="1"/>
            <a:r>
              <a:rPr lang="en-US" dirty="0" smtClean="0"/>
              <a:t>Bin occupancy model</a:t>
            </a:r>
          </a:p>
          <a:p>
            <a:r>
              <a:rPr lang="en-US" dirty="0" smtClean="0"/>
              <a:t>Tested 46 policies</a:t>
            </a:r>
          </a:p>
          <a:p>
            <a:pPr lvl="1"/>
            <a:r>
              <a:rPr lang="en-US" dirty="0" smtClean="0"/>
              <a:t>By-seat policy the best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Ferrari and Nagel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 process</a:t>
            </a:r>
          </a:p>
          <a:p>
            <a:r>
              <a:rPr lang="en-US" dirty="0" smtClean="0"/>
              <a:t>Disturbances</a:t>
            </a:r>
          </a:p>
          <a:p>
            <a:pPr lvl="1"/>
            <a:r>
              <a:rPr lang="en-US" dirty="0" smtClean="0"/>
              <a:t>Seat interference</a:t>
            </a:r>
          </a:p>
          <a:p>
            <a:pPr lvl="1"/>
            <a:r>
              <a:rPr lang="en-US" dirty="0" smtClean="0"/>
              <a:t>Different aircraft dimensions</a:t>
            </a:r>
          </a:p>
          <a:p>
            <a:pPr lvl="1"/>
            <a:r>
              <a:rPr lang="en-US" dirty="0" smtClean="0"/>
              <a:t>Early/late passengers</a:t>
            </a:r>
          </a:p>
          <a:p>
            <a:pPr lvl="1"/>
            <a:r>
              <a:rPr lang="en-US" dirty="0" smtClean="0"/>
              <a:t>Occupancy</a:t>
            </a:r>
          </a:p>
          <a:p>
            <a:r>
              <a:rPr lang="en-US" dirty="0" smtClean="0"/>
              <a:t>By-seat and outside-in policy the best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Arizona State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Interference Model	</a:t>
            </a:r>
          </a:p>
          <a:p>
            <a:pPr lvl="1"/>
            <a:r>
              <a:rPr lang="en-US" dirty="0" smtClean="0"/>
              <a:t>Seat interferences</a:t>
            </a:r>
          </a:p>
          <a:p>
            <a:pPr lvl="1"/>
            <a:r>
              <a:rPr lang="en-US" dirty="0" smtClean="0"/>
              <a:t>Aisle interferences</a:t>
            </a:r>
          </a:p>
          <a:p>
            <a:r>
              <a:rPr lang="en-US" dirty="0" smtClean="0"/>
              <a:t>Videotaped aircraft boarding </a:t>
            </a:r>
          </a:p>
          <a:p>
            <a:r>
              <a:rPr lang="en-US" dirty="0" smtClean="0"/>
              <a:t>Outside-in policy the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Previous Research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i="1" dirty="0" smtClean="0"/>
              <a:t>Which boarding policy minimizes the amount of time to board an airplane?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 other issues in boarding airplanes</a:t>
            </a:r>
          </a:p>
          <a:p>
            <a:pPr lvl="1"/>
            <a:r>
              <a:rPr lang="en-US" dirty="0" smtClean="0"/>
              <a:t>Baggage policy</a:t>
            </a:r>
          </a:p>
          <a:p>
            <a:r>
              <a:rPr lang="en-US" dirty="0" smtClean="0"/>
              <a:t>Design a simulation that could allow airlines to:</a:t>
            </a:r>
          </a:p>
          <a:p>
            <a:pPr lvl="1"/>
            <a:r>
              <a:rPr lang="en-US" dirty="0" smtClean="0"/>
              <a:t> Analyze any baggage policy </a:t>
            </a:r>
          </a:p>
          <a:p>
            <a:pPr lvl="1"/>
            <a:r>
              <a:rPr lang="en-US" dirty="0" smtClean="0"/>
              <a:t>Find a baggage policy conducive to minimizing boarding time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191000"/>
            <a:ext cx="3657600" cy="2434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0"/>
            <a:ext cx="6492240" cy="301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35480"/>
            <a:ext cx="8229600" cy="2103120"/>
          </a:xfrm>
        </p:spPr>
        <p:txBody>
          <a:bodyPr>
            <a:normAutofit/>
          </a:bodyPr>
          <a:lstStyle/>
          <a:p>
            <a:r>
              <a:rPr lang="en-US" dirty="0" smtClean="0"/>
              <a:t>Short to medium ranged aircrafts (110-150 passengers)</a:t>
            </a:r>
          </a:p>
          <a:p>
            <a:r>
              <a:rPr lang="en-US" dirty="0" smtClean="0"/>
              <a:t>120 passengers</a:t>
            </a:r>
          </a:p>
          <a:p>
            <a:pPr lvl="1"/>
            <a:r>
              <a:rPr lang="en-US" dirty="0" smtClean="0"/>
              <a:t>20 rows</a:t>
            </a:r>
          </a:p>
          <a:p>
            <a:pPr lvl="1"/>
            <a:r>
              <a:rPr lang="en-US" dirty="0" smtClean="0"/>
              <a:t>One door in the 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574</TotalTime>
  <Words>509</Words>
  <Application>Microsoft Office PowerPoint</Application>
  <PresentationFormat>On-screen Show (4:3)</PresentationFormat>
  <Paragraphs>167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Flying into the Future: A Simulation on Boarding Airplanes</vt:lpstr>
      <vt:lpstr>The Problem</vt:lpstr>
      <vt:lpstr>The Boeing Company </vt:lpstr>
      <vt:lpstr>Ghent University</vt:lpstr>
      <vt:lpstr>Ferrari and Nagel </vt:lpstr>
      <vt:lpstr>Arizona State University</vt:lpstr>
      <vt:lpstr>Summary of Previous Research </vt:lpstr>
      <vt:lpstr>Goals</vt:lpstr>
      <vt:lpstr>Aircraft</vt:lpstr>
      <vt:lpstr>Boarding Policy</vt:lpstr>
      <vt:lpstr>Overhead Bin</vt:lpstr>
      <vt:lpstr>Passengers</vt:lpstr>
      <vt:lpstr>Passenger Movement</vt:lpstr>
      <vt:lpstr>Storing Luggage </vt:lpstr>
      <vt:lpstr>Testing </vt:lpstr>
      <vt:lpstr>Simulation Steps</vt:lpstr>
      <vt:lpstr>Unpacked Bags</vt:lpstr>
      <vt:lpstr>Queuing Effect</vt:lpstr>
      <vt:lpstr>Suggestions </vt:lpstr>
      <vt:lpstr>Strengths </vt:lpstr>
      <vt:lpstr>Weaknesses</vt:lpstr>
      <vt:lpstr>Extensions </vt:lpstr>
      <vt:lpstr>Demonstration</vt:lpstr>
      <vt:lpstr>Image Sources</vt:lpstr>
    </vt:vector>
  </TitlesOfParts>
  <Company>Coe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into the Future: A Simulation in Boarding Airplanes</dc:title>
  <dc:creator>College Copy</dc:creator>
  <cp:lastModifiedBy>Matt Burch</cp:lastModifiedBy>
  <cp:revision>100</cp:revision>
  <dcterms:created xsi:type="dcterms:W3CDTF">2011-04-11T02:26:16Z</dcterms:created>
  <dcterms:modified xsi:type="dcterms:W3CDTF">2011-04-22T00:57:59Z</dcterms:modified>
</cp:coreProperties>
</file>