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2" r:id="rId4"/>
    <p:sldId id="260" r:id="rId5"/>
    <p:sldId id="266" r:id="rId6"/>
    <p:sldId id="267" r:id="rId7"/>
    <p:sldId id="268" r:id="rId8"/>
    <p:sldId id="265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43"/>
  </p:normalViewPr>
  <p:slideViewPr>
    <p:cSldViewPr snapToGrid="0" snapToObjects="1">
      <p:cViewPr>
        <p:scale>
          <a:sx n="105" d="100"/>
          <a:sy n="105" d="100"/>
        </p:scale>
        <p:origin x="8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D73B-3245-9D46-99F9-67329B58F33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2022-544B-4C4F-96A3-6045A2B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nascent-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Distribution</a:t>
            </a:r>
            <a:r>
              <a:rPr lang="en-US" baseline="0" dirty="0" smtClean="0"/>
              <a:t> of ternary elongation complexes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 </a:t>
            </a:r>
            <a:r>
              <a:rPr lang="en-US" dirty="0"/>
              <a:t>Meeting Notes (5/30/13 12:52) -----</a:t>
            </a:r>
          </a:p>
          <a:p>
            <a:r>
              <a:rPr lang="en-US" dirty="0"/>
              <a:t>Genome-wide instead of genomic scale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r>
              <a:rPr lang="en-US" dirty="0"/>
              <a:t> embryogenesis</a:t>
            </a:r>
          </a:p>
          <a:p>
            <a:r>
              <a:rPr lang="en-US" dirty="0" err="1"/>
              <a:t>Pupal</a:t>
            </a:r>
            <a:r>
              <a:rPr lang="en-US" dirty="0"/>
              <a:t> 5 days ?</a:t>
            </a:r>
          </a:p>
          <a:p>
            <a:r>
              <a:rPr lang="en-US" dirty="0"/>
              <a:t>Histone marks under chip-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26B94-C3B6-E643-B863-5E8F0FAD9F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A694-F2AB-374B-98E6-ADFF631C2E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098F1-CE59-7B47-95AB-A32DF431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Genome-wide Analysis of Groucho Function in </a:t>
            </a:r>
            <a:r>
              <a:rPr lang="en-US" sz="3600" i="1" dirty="0"/>
              <a:t>Drosophila </a:t>
            </a:r>
            <a:r>
              <a:rPr lang="en-US" sz="3600" dirty="0"/>
              <a:t>Embryogenesis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Chambers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37" y="1513138"/>
            <a:ext cx="6023683" cy="46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22338" y="4729459"/>
                <a:ext cx="3449662" cy="74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&lt;0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0.0005 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 − 15 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38" y="4729459"/>
                <a:ext cx="3449662" cy="740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 regulation through concerted action of activators and repressors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1207" y="300020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4976" y="271360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0018" y="273653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00917" y="3007090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60271" y="2957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836741" y="2957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898593" y="291943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659486" y="291943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06238" y="273102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Arc 40"/>
          <p:cNvSpPr/>
          <p:nvPr/>
        </p:nvSpPr>
        <p:spPr>
          <a:xfrm>
            <a:off x="2049230" y="227417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98182" y="253591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4331" y="3002981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88100" y="2716381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73142" y="2739312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4041" y="3009866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23395" y="296004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5299865" y="2960042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61717" y="292221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122610" y="292221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369362" y="2733802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Arc 51"/>
          <p:cNvSpPr/>
          <p:nvPr/>
        </p:nvSpPr>
        <p:spPr>
          <a:xfrm>
            <a:off x="6512354" y="2276952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45831" y="2733802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36317" y="2427340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61306" y="253869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61306" y="2538695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83861" y="1898905"/>
            <a:ext cx="1772246" cy="648408"/>
            <a:chOff x="3573230" y="3124668"/>
            <a:chExt cx="1772246" cy="648408"/>
          </a:xfrm>
        </p:grpSpPr>
        <p:sp>
          <p:nvSpPr>
            <p:cNvPr id="58" name="Arc 57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3835" y="2389456"/>
            <a:ext cx="414528" cy="3717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71893" y="5551236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752327" y="526463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37369" y="528756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328268" y="5558120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2898" y="549467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225944" y="547046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986837" y="547046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88864" y="5283489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9" name="Right Arrow 68"/>
          <p:cNvSpPr/>
          <p:nvPr/>
        </p:nvSpPr>
        <p:spPr>
          <a:xfrm rot="19800000">
            <a:off x="4035890" y="4654107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800000">
            <a:off x="4002087" y="5864629"/>
            <a:ext cx="414528" cy="371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841689" y="4908001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22123" y="4621400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207165" y="4644331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98064" y="4914885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12694" y="4851435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695740" y="4827229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56633" y="4827229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95329" y="44437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558660" y="4640254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0" name="Oval 79"/>
          <p:cNvSpPr/>
          <p:nvPr/>
        </p:nvSpPr>
        <p:spPr>
          <a:xfrm>
            <a:off x="5234925" y="430631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Co-A</a:t>
            </a:r>
            <a:endParaRPr lang="en-US" dirty="0"/>
          </a:p>
        </p:txBody>
      </p:sp>
      <p:sp>
        <p:nvSpPr>
          <p:cNvPr id="81" name="Arc 80"/>
          <p:cNvSpPr/>
          <p:nvPr/>
        </p:nvSpPr>
        <p:spPr>
          <a:xfrm>
            <a:off x="5696690" y="3899413"/>
            <a:ext cx="1639249" cy="648408"/>
          </a:xfrm>
          <a:prstGeom prst="arc">
            <a:avLst>
              <a:gd name="adj1" fmla="val 10794464"/>
              <a:gd name="adj2" fmla="val 181503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838967" y="6445832"/>
            <a:ext cx="1715445" cy="688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19401" y="6159231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204443" y="6182162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95342" y="6452716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409972" y="638926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693018" y="636506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453911" y="6365060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92607" y="5981545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5555938" y="6178085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1" name="Oval 90"/>
          <p:cNvSpPr/>
          <p:nvPr/>
        </p:nvSpPr>
        <p:spPr>
          <a:xfrm>
            <a:off x="5232203" y="5844146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693968" y="5410515"/>
            <a:ext cx="1772246" cy="648408"/>
            <a:chOff x="3573230" y="3124668"/>
            <a:chExt cx="1772246" cy="648408"/>
          </a:xfrm>
        </p:grpSpPr>
        <p:sp>
          <p:nvSpPr>
            <p:cNvPr id="93" name="Arc 92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64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  <p:bldP spid="69" grpId="0" animBg="1"/>
      <p:bldP spid="70" grpId="0" animBg="1"/>
      <p:bldP spid="75" grpId="0" animBg="1"/>
      <p:bldP spid="78" grpId="0"/>
      <p:bldP spid="79" grpId="0" animBg="1"/>
      <p:bldP spid="80" grpId="0" animBg="1"/>
      <p:bldP spid="81" grpId="0" animBg="1"/>
      <p:bldP spid="86" grpId="0" animBg="1"/>
      <p:bldP spid="89" grpId="0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and temporal regulation of gene expression in development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8650" y="2013277"/>
            <a:ext cx="2633024" cy="1067672"/>
            <a:chOff x="628650" y="2013277"/>
            <a:chExt cx="3773424" cy="153009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13277"/>
              <a:ext cx="3773424" cy="153009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10"/>
            <a:stretch/>
          </p:blipFill>
          <p:spPr>
            <a:xfrm>
              <a:off x="628650" y="2922309"/>
              <a:ext cx="3773424" cy="6210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24665" y="4407685"/>
            <a:ext cx="2637009" cy="1069288"/>
            <a:chOff x="628650" y="4558514"/>
            <a:chExt cx="3773424" cy="1530096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4558514"/>
              <a:ext cx="3773424" cy="15300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52" r="34863"/>
            <a:stretch/>
          </p:blipFill>
          <p:spPr>
            <a:xfrm>
              <a:off x="2300140" y="4558514"/>
              <a:ext cx="791852" cy="1530096"/>
            </a:xfrm>
            <a:prstGeom prst="rect">
              <a:avLst/>
            </a:prstGeom>
          </p:spPr>
        </p:pic>
      </p:grpSp>
      <p:cxnSp>
        <p:nvCxnSpPr>
          <p:cNvPr id="123" name="Straight Connector 122"/>
          <p:cNvCxnSpPr/>
          <p:nvPr/>
        </p:nvCxnSpPr>
        <p:spPr>
          <a:xfrm>
            <a:off x="339805" y="3861923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83574" y="3575323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268616" y="3598254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59515" y="3868808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618869" y="381898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flipV="1">
            <a:off x="695339" y="3818984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2757191" y="378115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518084" y="3781152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764836" y="3592744"/>
            <a:ext cx="276063" cy="2760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Arc 131"/>
          <p:cNvSpPr/>
          <p:nvPr/>
        </p:nvSpPr>
        <p:spPr>
          <a:xfrm>
            <a:off x="1907828" y="3135894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556780" y="339763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237481" y="6231849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181250" y="5945249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166292" y="5968180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57191" y="6238734"/>
            <a:ext cx="11732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516545" y="618891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flipV="1">
            <a:off x="593015" y="6188910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654867" y="615107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415760" y="6151078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38981" y="5955784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454456" y="5767563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870312" y="5551677"/>
            <a:ext cx="2499694" cy="525518"/>
            <a:chOff x="3573230" y="3124668"/>
            <a:chExt cx="1772246" cy="648408"/>
          </a:xfrm>
        </p:grpSpPr>
        <p:sp>
          <p:nvSpPr>
            <p:cNvPr id="146" name="Arc 145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Bracket 24"/>
          <p:cNvSpPr/>
          <p:nvPr/>
        </p:nvSpPr>
        <p:spPr>
          <a:xfrm>
            <a:off x="4413504" y="2523744"/>
            <a:ext cx="48768" cy="3243819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</p:cNvCxnSpPr>
          <p:nvPr/>
        </p:nvCxnSpPr>
        <p:spPr>
          <a:xfrm flipV="1">
            <a:off x="4462272" y="4145280"/>
            <a:ext cx="512064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350939" y="3611309"/>
            <a:ext cx="2639263" cy="1069288"/>
            <a:chOff x="5350939" y="3800439"/>
            <a:chExt cx="2639263" cy="1069288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3" y="3800439"/>
              <a:ext cx="2637009" cy="1069288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44" t="59767" r="143"/>
            <a:stretch/>
          </p:blipFill>
          <p:spPr>
            <a:xfrm>
              <a:off x="7087994" y="4439524"/>
              <a:ext cx="902208" cy="43020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07" r="56964"/>
            <a:stretch/>
          </p:blipFill>
          <p:spPr>
            <a:xfrm>
              <a:off x="5350939" y="4439524"/>
              <a:ext cx="1134869" cy="42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9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Morphogen</a:t>
            </a:r>
            <a:r>
              <a:rPr lang="en-US" dirty="0" smtClean="0"/>
              <a:t> gradients designate cell fate in embryogenesis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38725" y="3121196"/>
            <a:ext cx="2166672" cy="2166672"/>
            <a:chOff x="3732028" y="3657600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732028" y="3657600"/>
              <a:ext cx="1828800" cy="1828800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lumMod val="0"/>
                    <a:lumOff val="100000"/>
                  </a:schemeClr>
                </a:gs>
                <a:gs pos="4100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14908" y="3840480"/>
              <a:ext cx="1463040" cy="1463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Embryo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3014685" y="3121197"/>
            <a:ext cx="0" cy="20358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0723" y="5155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34709" y="2753407"/>
            <a:ext cx="56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9218" y="5280526"/>
            <a:ext cx="825566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Mesoderm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9220" y="4078597"/>
            <a:ext cx="1146304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Neuroectoderm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9218" y="2995262"/>
            <a:ext cx="1188807" cy="25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Dorsal ectoderm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74901" y="2957372"/>
            <a:ext cx="2494320" cy="2494318"/>
            <a:chOff x="4080759" y="2028684"/>
            <a:chExt cx="3657603" cy="3657600"/>
          </a:xfrm>
        </p:grpSpPr>
        <p:sp>
          <p:nvSpPr>
            <p:cNvPr id="44" name="Arc 43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6776737"/>
                <a:gd name="adj2" fmla="val 19795885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2989254"/>
                <a:gd name="adj2" fmla="val 767842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4080762" y="2028684"/>
              <a:ext cx="3657600" cy="3657600"/>
            </a:xfrm>
            <a:prstGeom prst="arc">
              <a:avLst>
                <a:gd name="adj1" fmla="val 19765346"/>
                <a:gd name="adj2" fmla="val 3019557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4080761" y="2028684"/>
              <a:ext cx="3657600" cy="3657600"/>
            </a:xfrm>
            <a:prstGeom prst="arc">
              <a:avLst>
                <a:gd name="adj1" fmla="val 7682220"/>
                <a:gd name="adj2" fmla="val 12527983"/>
              </a:avLst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>
              <a:off x="4080760" y="2028684"/>
              <a:ext cx="3657600" cy="3657600"/>
            </a:xfrm>
            <a:prstGeom prst="arc">
              <a:avLst>
                <a:gd name="adj1" fmla="val 12535813"/>
                <a:gd name="adj2" fmla="val 15559981"/>
              </a:avLst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80759" y="2028684"/>
              <a:ext cx="3657600" cy="3657600"/>
            </a:xfrm>
            <a:prstGeom prst="arc">
              <a:avLst>
                <a:gd name="adj1" fmla="val 15540647"/>
                <a:gd name="adj2" fmla="val 16810036"/>
              </a:avLst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437719" y="3950887"/>
            <a:ext cx="155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Nuclear Dorsal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97598" y="3812387"/>
            <a:ext cx="14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Embryo</a:t>
            </a:r>
          </a:p>
          <a:p>
            <a:pPr algn="ctr"/>
            <a:r>
              <a:rPr lang="en-US" dirty="0" smtClean="0"/>
              <a:t>Cross-Section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Groucho is a co-repressor integral to </a:t>
            </a:r>
            <a:r>
              <a:rPr lang="en-US" i="1" dirty="0" smtClean="0"/>
              <a:t>Drosophila </a:t>
            </a: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22"/>
          <a:stretch/>
        </p:blipFill>
        <p:spPr>
          <a:xfrm>
            <a:off x="1922318" y="1690689"/>
            <a:ext cx="5299364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Groucho is recruited by multiple sequence-specific factors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1664" y="2117409"/>
            <a:ext cx="3352800" cy="12923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Dorsal-ventral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1664" y="3410492"/>
            <a:ext cx="1365504" cy="22344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Anterior-posterior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1664" y="5644896"/>
            <a:ext cx="3352800" cy="4876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Notch signaling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7168" y="3410492"/>
            <a:ext cx="1987296" cy="1429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7168" y="4840224"/>
            <a:ext cx="1987296" cy="8046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Terminal patterning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4464" y="2117409"/>
            <a:ext cx="3352800" cy="129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Dorsal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Brinker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0768" y="3407555"/>
            <a:ext cx="1694688" cy="143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Hairy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Even-skipped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Odd-skipped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0864" y="3388743"/>
            <a:ext cx="1658112" cy="1426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Sloppy-paired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Engrailed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Knirps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Goosecoid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4464" y="4840224"/>
            <a:ext cx="3352800" cy="804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Capicua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Huckebein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4464" y="5644896"/>
            <a:ext cx="3352800" cy="487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Su(H)                       E(</a:t>
            </a:r>
            <a:r>
              <a:rPr lang="en-US" dirty="0" err="1" smtClean="0">
                <a:solidFill>
                  <a:schemeClr val="tx1"/>
                </a:solidFill>
              </a:rPr>
              <a:t>spl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4464" y="3409761"/>
            <a:ext cx="3352800" cy="142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potential mechanisms of Gro-mediated repression</a:t>
            </a:r>
            <a:endParaRPr lang="en-US" dirty="0"/>
          </a:p>
        </p:txBody>
      </p:sp>
      <p:pic>
        <p:nvPicPr>
          <p:cNvPr id="3" name="Picture 2" descr="mechanism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5660" r="5000"/>
          <a:stretch/>
        </p:blipFill>
        <p:spPr>
          <a:xfrm>
            <a:off x="1310918" y="1690689"/>
            <a:ext cx="5547794" cy="3989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4119" y="6118819"/>
            <a:ext cx="207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Helvetica"/>
                <a:cs typeface="Helvetica"/>
              </a:rPr>
              <a:t>Seikya</a:t>
            </a:r>
            <a:r>
              <a:rPr lang="en-US" sz="1400" i="1" dirty="0" smtClean="0">
                <a:latin typeface="Helvetica"/>
                <a:cs typeface="Helvetica"/>
              </a:rPr>
              <a:t> and </a:t>
            </a:r>
            <a:r>
              <a:rPr lang="en-US" sz="1400" i="1" dirty="0" err="1" smtClean="0">
                <a:latin typeface="Helvetica"/>
                <a:cs typeface="Helvetica"/>
              </a:rPr>
              <a:t>Zaret</a:t>
            </a:r>
            <a:r>
              <a:rPr lang="en-US" sz="1400" i="1" dirty="0" smtClean="0">
                <a:latin typeface="Helvetica"/>
                <a:cs typeface="Helvetica"/>
              </a:rPr>
              <a:t>, 2007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420" y="1552913"/>
            <a:ext cx="3774030" cy="2013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003" y="3451102"/>
            <a:ext cx="3774030" cy="2426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3297" y="6117330"/>
            <a:ext cx="233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Helvetica"/>
                <a:cs typeface="Helvetica"/>
              </a:rPr>
              <a:t>Zhang and Emmons, 2002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1961" y="6118819"/>
            <a:ext cx="1380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Helvetica"/>
                <a:cs typeface="Helvetica"/>
              </a:rPr>
              <a:t>Cai</a:t>
            </a:r>
            <a:r>
              <a:rPr lang="en-US" sz="1400" i="1" dirty="0" smtClean="0">
                <a:latin typeface="Helvetica"/>
                <a:cs typeface="Helvetica"/>
              </a:rPr>
              <a:t> et al, 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4119" y="6425107"/>
            <a:ext cx="3271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Figures </a:t>
            </a:r>
            <a:r>
              <a:rPr lang="en-US" sz="1600" i="1" dirty="0" err="1" smtClean="0"/>
              <a:t>Turki-Judeh</a:t>
            </a:r>
            <a:r>
              <a:rPr lang="en-US" sz="1600" i="1" dirty="0" smtClean="0"/>
              <a:t> and </a:t>
            </a:r>
            <a:r>
              <a:rPr lang="en-US" sz="1600" i="1" dirty="0" err="1" smtClean="0"/>
              <a:t>Courey</a:t>
            </a:r>
            <a:r>
              <a:rPr lang="en-US" sz="1600" i="1" dirty="0" smtClean="0"/>
              <a:t>, 2012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426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Genomic scale analysis will provide significant insight into Groucho’s functions in early fly development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74A5-6B21-7D43-AA42-06463E0BF38B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2" y="3235641"/>
            <a:ext cx="266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07104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21126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35148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9200" y="3505200"/>
            <a:ext cx="34798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3505200"/>
            <a:ext cx="2794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7000" y="3505200"/>
            <a:ext cx="2032000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2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RNA-seq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96269" y="4978400"/>
            <a:ext cx="1363133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Nascent-seq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05969" y="4978400"/>
            <a:ext cx="120226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ChIP-seq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2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mRNA accumulation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996269" y="5283200"/>
            <a:ext cx="1363133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mRNA transcription rate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405969" y="5283200"/>
            <a:ext cx="1202267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Groucho binding</a:t>
            </a:r>
            <a:endParaRPr lang="en-US" sz="1400" dirty="0"/>
          </a:p>
        </p:txBody>
      </p:sp>
      <p:sp>
        <p:nvSpPr>
          <p:cNvPr id="37" name="Freeform 36"/>
          <p:cNvSpPr/>
          <p:nvPr/>
        </p:nvSpPr>
        <p:spPr>
          <a:xfrm>
            <a:off x="1735289" y="1706018"/>
            <a:ext cx="830112" cy="370195"/>
          </a:xfrm>
          <a:custGeom>
            <a:avLst/>
            <a:gdLst>
              <a:gd name="connsiteX0" fmla="*/ 443484 w 3343759"/>
              <a:gd name="connsiteY0" fmla="*/ 105577 h 919649"/>
              <a:gd name="connsiteX1" fmla="*/ 3313684 w 3343759"/>
              <a:gd name="connsiteY1" fmla="*/ 54777 h 919649"/>
              <a:gd name="connsiteX2" fmla="*/ 1840484 w 3343759"/>
              <a:gd name="connsiteY2" fmla="*/ 918377 h 919649"/>
              <a:gd name="connsiteX3" fmla="*/ 151384 w 3343759"/>
              <a:gd name="connsiteY3" fmla="*/ 245277 h 919649"/>
              <a:gd name="connsiteX4" fmla="*/ 443484 w 3343759"/>
              <a:gd name="connsiteY4" fmla="*/ 105577 h 919649"/>
              <a:gd name="connsiteX0" fmla="*/ 299625 w 3199900"/>
              <a:gd name="connsiteY0" fmla="*/ 121485 h 938774"/>
              <a:gd name="connsiteX1" fmla="*/ 3169825 w 3199900"/>
              <a:gd name="connsiteY1" fmla="*/ 70685 h 938774"/>
              <a:gd name="connsiteX2" fmla="*/ 1696625 w 3199900"/>
              <a:gd name="connsiteY2" fmla="*/ 934285 h 938774"/>
              <a:gd name="connsiteX3" fmla="*/ 248825 w 3199900"/>
              <a:gd name="connsiteY3" fmla="*/ 690230 h 938774"/>
              <a:gd name="connsiteX4" fmla="*/ 299625 w 3199900"/>
              <a:gd name="connsiteY4" fmla="*/ 121485 h 938774"/>
              <a:gd name="connsiteX0" fmla="*/ 296177 w 3146808"/>
              <a:gd name="connsiteY0" fmla="*/ 4048 h 821337"/>
              <a:gd name="connsiteX1" fmla="*/ 3115577 w 3146808"/>
              <a:gd name="connsiteY1" fmla="*/ 343288 h 821337"/>
              <a:gd name="connsiteX2" fmla="*/ 1693177 w 3146808"/>
              <a:gd name="connsiteY2" fmla="*/ 816848 h 821337"/>
              <a:gd name="connsiteX3" fmla="*/ 245377 w 3146808"/>
              <a:gd name="connsiteY3" fmla="*/ 572793 h 821337"/>
              <a:gd name="connsiteX4" fmla="*/ 296177 w 3146808"/>
              <a:gd name="connsiteY4" fmla="*/ 4048 h 821337"/>
              <a:gd name="connsiteX0" fmla="*/ 290170 w 3054150"/>
              <a:gd name="connsiteY0" fmla="*/ 22177 h 839466"/>
              <a:gd name="connsiteX1" fmla="*/ 3020670 w 3054150"/>
              <a:gd name="connsiteY1" fmla="*/ 185899 h 839466"/>
              <a:gd name="connsiteX2" fmla="*/ 1687170 w 3054150"/>
              <a:gd name="connsiteY2" fmla="*/ 834977 h 839466"/>
              <a:gd name="connsiteX3" fmla="*/ 239370 w 3054150"/>
              <a:gd name="connsiteY3" fmla="*/ 590922 h 839466"/>
              <a:gd name="connsiteX4" fmla="*/ 290170 w 3054150"/>
              <a:gd name="connsiteY4" fmla="*/ 22177 h 839466"/>
              <a:gd name="connsiteX0" fmla="*/ 290170 w 3163476"/>
              <a:gd name="connsiteY0" fmla="*/ 19117 h 831929"/>
              <a:gd name="connsiteX1" fmla="*/ 3020670 w 3163476"/>
              <a:gd name="connsiteY1" fmla="*/ 182839 h 831929"/>
              <a:gd name="connsiteX2" fmla="*/ 2665069 w 3163476"/>
              <a:gd name="connsiteY2" fmla="*/ 657671 h 831929"/>
              <a:gd name="connsiteX3" fmla="*/ 1687170 w 3163476"/>
              <a:gd name="connsiteY3" fmla="*/ 831917 h 831929"/>
              <a:gd name="connsiteX4" fmla="*/ 239370 w 3163476"/>
              <a:gd name="connsiteY4" fmla="*/ 587862 h 831929"/>
              <a:gd name="connsiteX5" fmla="*/ 290170 w 3163476"/>
              <a:gd name="connsiteY5" fmla="*/ 19117 h 831929"/>
              <a:gd name="connsiteX0" fmla="*/ 269029 w 2903676"/>
              <a:gd name="connsiteY0" fmla="*/ 51806 h 864618"/>
              <a:gd name="connsiteX1" fmla="*/ 2682029 w 2903676"/>
              <a:gd name="connsiteY1" fmla="*/ 98516 h 864618"/>
              <a:gd name="connsiteX2" fmla="*/ 2643928 w 2903676"/>
              <a:gd name="connsiteY2" fmla="*/ 690360 h 864618"/>
              <a:gd name="connsiteX3" fmla="*/ 1666029 w 2903676"/>
              <a:gd name="connsiteY3" fmla="*/ 864606 h 864618"/>
              <a:gd name="connsiteX4" fmla="*/ 218229 w 2903676"/>
              <a:gd name="connsiteY4" fmla="*/ 620551 h 864618"/>
              <a:gd name="connsiteX5" fmla="*/ 269029 w 2903676"/>
              <a:gd name="connsiteY5" fmla="*/ 51806 h 864618"/>
              <a:gd name="connsiteX0" fmla="*/ 220509 w 2855156"/>
              <a:gd name="connsiteY0" fmla="*/ 51806 h 864618"/>
              <a:gd name="connsiteX1" fmla="*/ 2633509 w 2855156"/>
              <a:gd name="connsiteY1" fmla="*/ 98516 h 864618"/>
              <a:gd name="connsiteX2" fmla="*/ 2595408 w 2855156"/>
              <a:gd name="connsiteY2" fmla="*/ 690360 h 864618"/>
              <a:gd name="connsiteX3" fmla="*/ 1617509 w 2855156"/>
              <a:gd name="connsiteY3" fmla="*/ 864606 h 864618"/>
              <a:gd name="connsiteX4" fmla="*/ 271309 w 2855156"/>
              <a:gd name="connsiteY4" fmla="*/ 620551 h 864618"/>
              <a:gd name="connsiteX5" fmla="*/ 220509 w 2855156"/>
              <a:gd name="connsiteY5" fmla="*/ 51806 h 864618"/>
              <a:gd name="connsiteX0" fmla="*/ 220509 w 2829298"/>
              <a:gd name="connsiteY0" fmla="*/ 50393 h 863205"/>
              <a:gd name="connsiteX1" fmla="*/ 2633509 w 2829298"/>
              <a:gd name="connsiteY1" fmla="*/ 97103 h 863205"/>
              <a:gd name="connsiteX2" fmla="*/ 2531908 w 2829298"/>
              <a:gd name="connsiteY2" fmla="*/ 659694 h 863205"/>
              <a:gd name="connsiteX3" fmla="*/ 1617509 w 2829298"/>
              <a:gd name="connsiteY3" fmla="*/ 863193 h 863205"/>
              <a:gd name="connsiteX4" fmla="*/ 271309 w 2829298"/>
              <a:gd name="connsiteY4" fmla="*/ 619138 h 863205"/>
              <a:gd name="connsiteX5" fmla="*/ 220509 w 2829298"/>
              <a:gd name="connsiteY5" fmla="*/ 50393 h 863205"/>
              <a:gd name="connsiteX0" fmla="*/ 229621 w 2932164"/>
              <a:gd name="connsiteY0" fmla="*/ 50393 h 863205"/>
              <a:gd name="connsiteX1" fmla="*/ 2769621 w 2932164"/>
              <a:gd name="connsiteY1" fmla="*/ 97103 h 863205"/>
              <a:gd name="connsiteX2" fmla="*/ 2541020 w 2932164"/>
              <a:gd name="connsiteY2" fmla="*/ 659694 h 863205"/>
              <a:gd name="connsiteX3" fmla="*/ 1626621 w 2932164"/>
              <a:gd name="connsiteY3" fmla="*/ 863193 h 863205"/>
              <a:gd name="connsiteX4" fmla="*/ 280421 w 2932164"/>
              <a:gd name="connsiteY4" fmla="*/ 619138 h 863205"/>
              <a:gd name="connsiteX5" fmla="*/ 229621 w 2932164"/>
              <a:gd name="connsiteY5" fmla="*/ 50393 h 863205"/>
              <a:gd name="connsiteX0" fmla="*/ 208960 w 2911503"/>
              <a:gd name="connsiteY0" fmla="*/ 48286 h 861095"/>
              <a:gd name="connsiteX1" fmla="*/ 2748960 w 2911503"/>
              <a:gd name="connsiteY1" fmla="*/ 94996 h 861095"/>
              <a:gd name="connsiteX2" fmla="*/ 2520359 w 2911503"/>
              <a:gd name="connsiteY2" fmla="*/ 657587 h 861095"/>
              <a:gd name="connsiteX3" fmla="*/ 1605960 w 2911503"/>
              <a:gd name="connsiteY3" fmla="*/ 861086 h 861095"/>
              <a:gd name="connsiteX4" fmla="*/ 310560 w 2911503"/>
              <a:gd name="connsiteY4" fmla="*/ 587778 h 861095"/>
              <a:gd name="connsiteX5" fmla="*/ 208960 w 2911503"/>
              <a:gd name="connsiteY5" fmla="*/ 48286 h 861095"/>
              <a:gd name="connsiteX0" fmla="*/ 208960 w 2979708"/>
              <a:gd name="connsiteY0" fmla="*/ 50197 h 863006"/>
              <a:gd name="connsiteX1" fmla="*/ 2748960 w 2979708"/>
              <a:gd name="connsiteY1" fmla="*/ 96907 h 863006"/>
              <a:gd name="connsiteX2" fmla="*/ 2710859 w 2979708"/>
              <a:gd name="connsiteY2" fmla="*/ 698502 h 863006"/>
              <a:gd name="connsiteX3" fmla="*/ 1605960 w 2979708"/>
              <a:gd name="connsiteY3" fmla="*/ 862997 h 863006"/>
              <a:gd name="connsiteX4" fmla="*/ 310560 w 2979708"/>
              <a:gd name="connsiteY4" fmla="*/ 589689 h 863006"/>
              <a:gd name="connsiteX5" fmla="*/ 208960 w 2979708"/>
              <a:gd name="connsiteY5" fmla="*/ 50197 h 863006"/>
              <a:gd name="connsiteX0" fmla="*/ 185850 w 2956598"/>
              <a:gd name="connsiteY0" fmla="*/ 50197 h 863006"/>
              <a:gd name="connsiteX1" fmla="*/ 2725850 w 2956598"/>
              <a:gd name="connsiteY1" fmla="*/ 96907 h 863006"/>
              <a:gd name="connsiteX2" fmla="*/ 2687749 w 2956598"/>
              <a:gd name="connsiteY2" fmla="*/ 698502 h 863006"/>
              <a:gd name="connsiteX3" fmla="*/ 1582850 w 2956598"/>
              <a:gd name="connsiteY3" fmla="*/ 862997 h 863006"/>
              <a:gd name="connsiteX4" fmla="*/ 350950 w 2956598"/>
              <a:gd name="connsiteY4" fmla="*/ 589689 h 863006"/>
              <a:gd name="connsiteX5" fmla="*/ 185850 w 2956598"/>
              <a:gd name="connsiteY5" fmla="*/ 50197 h 863006"/>
              <a:gd name="connsiteX0" fmla="*/ 185850 w 2940843"/>
              <a:gd name="connsiteY0" fmla="*/ 49234 h 862043"/>
              <a:gd name="connsiteX1" fmla="*/ 2725850 w 2940843"/>
              <a:gd name="connsiteY1" fmla="*/ 95944 h 862043"/>
              <a:gd name="connsiteX2" fmla="*/ 2649649 w 2940843"/>
              <a:gd name="connsiteY2" fmla="*/ 678037 h 862043"/>
              <a:gd name="connsiteX3" fmla="*/ 1582850 w 2940843"/>
              <a:gd name="connsiteY3" fmla="*/ 862034 h 862043"/>
              <a:gd name="connsiteX4" fmla="*/ 350950 w 2940843"/>
              <a:gd name="connsiteY4" fmla="*/ 588726 h 862043"/>
              <a:gd name="connsiteX5" fmla="*/ 185850 w 2940843"/>
              <a:gd name="connsiteY5" fmla="*/ 49234 h 862043"/>
              <a:gd name="connsiteX0" fmla="*/ 208959 w 2963952"/>
              <a:gd name="connsiteY0" fmla="*/ 56597 h 869431"/>
              <a:gd name="connsiteX1" fmla="*/ 2748959 w 2963952"/>
              <a:gd name="connsiteY1" fmla="*/ 103307 h 869431"/>
              <a:gd name="connsiteX2" fmla="*/ 2672758 w 2963952"/>
              <a:gd name="connsiteY2" fmla="*/ 685400 h 869431"/>
              <a:gd name="connsiteX3" fmla="*/ 1605959 w 2963952"/>
              <a:gd name="connsiteY3" fmla="*/ 869397 h 869431"/>
              <a:gd name="connsiteX4" fmla="*/ 310559 w 2963952"/>
              <a:gd name="connsiteY4" fmla="*/ 698475 h 869431"/>
              <a:gd name="connsiteX5" fmla="*/ 208959 w 2963952"/>
              <a:gd name="connsiteY5" fmla="*/ 56597 h 869431"/>
              <a:gd name="connsiteX0" fmla="*/ 199011 w 2954004"/>
              <a:gd name="connsiteY0" fmla="*/ 56597 h 913295"/>
              <a:gd name="connsiteX1" fmla="*/ 2739011 w 2954004"/>
              <a:gd name="connsiteY1" fmla="*/ 103307 h 913295"/>
              <a:gd name="connsiteX2" fmla="*/ 2662810 w 2954004"/>
              <a:gd name="connsiteY2" fmla="*/ 685400 h 913295"/>
              <a:gd name="connsiteX3" fmla="*/ 1386461 w 2954004"/>
              <a:gd name="connsiteY3" fmla="*/ 913277 h 913295"/>
              <a:gd name="connsiteX4" fmla="*/ 300611 w 2954004"/>
              <a:gd name="connsiteY4" fmla="*/ 698475 h 913295"/>
              <a:gd name="connsiteX5" fmla="*/ 199011 w 2954004"/>
              <a:gd name="connsiteY5" fmla="*/ 56597 h 913295"/>
              <a:gd name="connsiteX0" fmla="*/ 276708 w 3031701"/>
              <a:gd name="connsiteY0" fmla="*/ 39654 h 896343"/>
              <a:gd name="connsiteX1" fmla="*/ 2816708 w 3031701"/>
              <a:gd name="connsiteY1" fmla="*/ 86364 h 896343"/>
              <a:gd name="connsiteX2" fmla="*/ 2740507 w 3031701"/>
              <a:gd name="connsiteY2" fmla="*/ 668457 h 896343"/>
              <a:gd name="connsiteX3" fmla="*/ 1464158 w 3031701"/>
              <a:gd name="connsiteY3" fmla="*/ 896334 h 896343"/>
              <a:gd name="connsiteX4" fmla="*/ 378308 w 3031701"/>
              <a:gd name="connsiteY4" fmla="*/ 681532 h 896343"/>
              <a:gd name="connsiteX5" fmla="*/ 78951 w 3031701"/>
              <a:gd name="connsiteY5" fmla="*/ 444184 h 896343"/>
              <a:gd name="connsiteX6" fmla="*/ 276708 w 3031701"/>
              <a:gd name="connsiteY6" fmla="*/ 39654 h 896343"/>
              <a:gd name="connsiteX0" fmla="*/ 398902 w 2949509"/>
              <a:gd name="connsiteY0" fmla="*/ 39654 h 896343"/>
              <a:gd name="connsiteX1" fmla="*/ 2748402 w 2949509"/>
              <a:gd name="connsiteY1" fmla="*/ 86364 h 896343"/>
              <a:gd name="connsiteX2" fmla="*/ 2672201 w 2949509"/>
              <a:gd name="connsiteY2" fmla="*/ 668457 h 896343"/>
              <a:gd name="connsiteX3" fmla="*/ 1395852 w 2949509"/>
              <a:gd name="connsiteY3" fmla="*/ 896334 h 896343"/>
              <a:gd name="connsiteX4" fmla="*/ 310002 w 2949509"/>
              <a:gd name="connsiteY4" fmla="*/ 681532 h 896343"/>
              <a:gd name="connsiteX5" fmla="*/ 10645 w 2949509"/>
              <a:gd name="connsiteY5" fmla="*/ 444184 h 896343"/>
              <a:gd name="connsiteX6" fmla="*/ 398902 w 2949509"/>
              <a:gd name="connsiteY6" fmla="*/ 39654 h 896343"/>
              <a:gd name="connsiteX0" fmla="*/ 444107 w 2940217"/>
              <a:gd name="connsiteY0" fmla="*/ 39654 h 896343"/>
              <a:gd name="connsiteX1" fmla="*/ 2742807 w 2940217"/>
              <a:gd name="connsiteY1" fmla="*/ 86364 h 896343"/>
              <a:gd name="connsiteX2" fmla="*/ 2666606 w 2940217"/>
              <a:gd name="connsiteY2" fmla="*/ 668457 h 896343"/>
              <a:gd name="connsiteX3" fmla="*/ 1390257 w 2940217"/>
              <a:gd name="connsiteY3" fmla="*/ 896334 h 896343"/>
              <a:gd name="connsiteX4" fmla="*/ 304407 w 2940217"/>
              <a:gd name="connsiteY4" fmla="*/ 681532 h 896343"/>
              <a:gd name="connsiteX5" fmla="*/ 5050 w 2940217"/>
              <a:gd name="connsiteY5" fmla="*/ 444184 h 896343"/>
              <a:gd name="connsiteX6" fmla="*/ 444107 w 2940217"/>
              <a:gd name="connsiteY6" fmla="*/ 39654 h 896343"/>
              <a:gd name="connsiteX0" fmla="*/ 444107 w 2940217"/>
              <a:gd name="connsiteY0" fmla="*/ 32465 h 913531"/>
              <a:gd name="connsiteX1" fmla="*/ 2742807 w 2940217"/>
              <a:gd name="connsiteY1" fmla="*/ 103552 h 913531"/>
              <a:gd name="connsiteX2" fmla="*/ 2666606 w 2940217"/>
              <a:gd name="connsiteY2" fmla="*/ 685645 h 913531"/>
              <a:gd name="connsiteX3" fmla="*/ 1390257 w 2940217"/>
              <a:gd name="connsiteY3" fmla="*/ 913522 h 913531"/>
              <a:gd name="connsiteX4" fmla="*/ 304407 w 2940217"/>
              <a:gd name="connsiteY4" fmla="*/ 698720 h 913531"/>
              <a:gd name="connsiteX5" fmla="*/ 5050 w 2940217"/>
              <a:gd name="connsiteY5" fmla="*/ 461372 h 913531"/>
              <a:gd name="connsiteX6" fmla="*/ 444107 w 2940217"/>
              <a:gd name="connsiteY6" fmla="*/ 32465 h 913531"/>
              <a:gd name="connsiteX0" fmla="*/ 441860 w 2664359"/>
              <a:gd name="connsiteY0" fmla="*/ 11444 h 892510"/>
              <a:gd name="connsiteX1" fmla="*/ 2442110 w 2664359"/>
              <a:gd name="connsiteY1" fmla="*/ 170290 h 892510"/>
              <a:gd name="connsiteX2" fmla="*/ 2664359 w 2664359"/>
              <a:gd name="connsiteY2" fmla="*/ 664624 h 892510"/>
              <a:gd name="connsiteX3" fmla="*/ 1388010 w 2664359"/>
              <a:gd name="connsiteY3" fmla="*/ 892501 h 892510"/>
              <a:gd name="connsiteX4" fmla="*/ 302160 w 2664359"/>
              <a:gd name="connsiteY4" fmla="*/ 677699 h 892510"/>
              <a:gd name="connsiteX5" fmla="*/ 2803 w 2664359"/>
              <a:gd name="connsiteY5" fmla="*/ 440351 h 892510"/>
              <a:gd name="connsiteX6" fmla="*/ 441860 w 2664359"/>
              <a:gd name="connsiteY6" fmla="*/ 11444 h 892510"/>
              <a:gd name="connsiteX0" fmla="*/ 441921 w 2793544"/>
              <a:gd name="connsiteY0" fmla="*/ 32465 h 913531"/>
              <a:gd name="connsiteX1" fmla="*/ 2454871 w 2793544"/>
              <a:gd name="connsiteY1" fmla="*/ 103552 h 913531"/>
              <a:gd name="connsiteX2" fmla="*/ 2664420 w 2793544"/>
              <a:gd name="connsiteY2" fmla="*/ 685645 h 913531"/>
              <a:gd name="connsiteX3" fmla="*/ 1388071 w 2793544"/>
              <a:gd name="connsiteY3" fmla="*/ 913522 h 913531"/>
              <a:gd name="connsiteX4" fmla="*/ 302221 w 2793544"/>
              <a:gd name="connsiteY4" fmla="*/ 698720 h 913531"/>
              <a:gd name="connsiteX5" fmla="*/ 2864 w 2793544"/>
              <a:gd name="connsiteY5" fmla="*/ 461372 h 913531"/>
              <a:gd name="connsiteX6" fmla="*/ 441921 w 2793544"/>
              <a:gd name="connsiteY6" fmla="*/ 32465 h 913531"/>
              <a:gd name="connsiteX0" fmla="*/ 441921 w 2639628"/>
              <a:gd name="connsiteY0" fmla="*/ 29018 h 910084"/>
              <a:gd name="connsiteX1" fmla="*/ 2454871 w 2639628"/>
              <a:gd name="connsiteY1" fmla="*/ 100105 h 910084"/>
              <a:gd name="connsiteX2" fmla="*/ 2397720 w 2639628"/>
              <a:gd name="connsiteY2" fmla="*/ 594439 h 910084"/>
              <a:gd name="connsiteX3" fmla="*/ 1388071 w 2639628"/>
              <a:gd name="connsiteY3" fmla="*/ 910075 h 910084"/>
              <a:gd name="connsiteX4" fmla="*/ 302221 w 2639628"/>
              <a:gd name="connsiteY4" fmla="*/ 695273 h 910084"/>
              <a:gd name="connsiteX5" fmla="*/ 2864 w 2639628"/>
              <a:gd name="connsiteY5" fmla="*/ 457925 h 910084"/>
              <a:gd name="connsiteX6" fmla="*/ 441921 w 2639628"/>
              <a:gd name="connsiteY6" fmla="*/ 29018 h 910084"/>
              <a:gd name="connsiteX0" fmla="*/ 441921 w 2675751"/>
              <a:gd name="connsiteY0" fmla="*/ 31073 h 912139"/>
              <a:gd name="connsiteX1" fmla="*/ 2454871 w 2675751"/>
              <a:gd name="connsiteY1" fmla="*/ 102160 h 912139"/>
              <a:gd name="connsiteX2" fmla="*/ 2473920 w 2675751"/>
              <a:gd name="connsiteY2" fmla="*/ 650124 h 912139"/>
              <a:gd name="connsiteX3" fmla="*/ 1388071 w 2675751"/>
              <a:gd name="connsiteY3" fmla="*/ 912130 h 912139"/>
              <a:gd name="connsiteX4" fmla="*/ 302221 w 2675751"/>
              <a:gd name="connsiteY4" fmla="*/ 697328 h 912139"/>
              <a:gd name="connsiteX5" fmla="*/ 2864 w 2675751"/>
              <a:gd name="connsiteY5" fmla="*/ 459980 h 912139"/>
              <a:gd name="connsiteX6" fmla="*/ 441921 w 2675751"/>
              <a:gd name="connsiteY6" fmla="*/ 31073 h 912139"/>
              <a:gd name="connsiteX0" fmla="*/ 441921 w 2675751"/>
              <a:gd name="connsiteY0" fmla="*/ 31073 h 912153"/>
              <a:gd name="connsiteX1" fmla="*/ 2454871 w 2675751"/>
              <a:gd name="connsiteY1" fmla="*/ 102160 h 912153"/>
              <a:gd name="connsiteX2" fmla="*/ 2473920 w 2675751"/>
              <a:gd name="connsiteY2" fmla="*/ 650124 h 912153"/>
              <a:gd name="connsiteX3" fmla="*/ 1388071 w 2675751"/>
              <a:gd name="connsiteY3" fmla="*/ 912130 h 912153"/>
              <a:gd name="connsiteX4" fmla="*/ 505421 w 2675751"/>
              <a:gd name="connsiteY4" fmla="*/ 780212 h 912153"/>
              <a:gd name="connsiteX5" fmla="*/ 2864 w 2675751"/>
              <a:gd name="connsiteY5" fmla="*/ 459980 h 912153"/>
              <a:gd name="connsiteX6" fmla="*/ 441921 w 2675751"/>
              <a:gd name="connsiteY6" fmla="*/ 31073 h 912153"/>
              <a:gd name="connsiteX0" fmla="*/ 441921 w 2675751"/>
              <a:gd name="connsiteY0" fmla="*/ 31073 h 912187"/>
              <a:gd name="connsiteX1" fmla="*/ 2454871 w 2675751"/>
              <a:gd name="connsiteY1" fmla="*/ 102160 h 912187"/>
              <a:gd name="connsiteX2" fmla="*/ 2473920 w 2675751"/>
              <a:gd name="connsiteY2" fmla="*/ 650124 h 912187"/>
              <a:gd name="connsiteX3" fmla="*/ 1388071 w 2675751"/>
              <a:gd name="connsiteY3" fmla="*/ 912130 h 912187"/>
              <a:gd name="connsiteX4" fmla="*/ 505421 w 2675751"/>
              <a:gd name="connsiteY4" fmla="*/ 780212 h 912187"/>
              <a:gd name="connsiteX5" fmla="*/ 2864 w 2675751"/>
              <a:gd name="connsiteY5" fmla="*/ 459980 h 912187"/>
              <a:gd name="connsiteX6" fmla="*/ 441921 w 2675751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80840 w 2651170"/>
              <a:gd name="connsiteY4" fmla="*/ 780212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417340 w 2651170"/>
              <a:gd name="connsiteY0" fmla="*/ 31073 h 912187"/>
              <a:gd name="connsiteX1" fmla="*/ 2430290 w 2651170"/>
              <a:gd name="connsiteY1" fmla="*/ 102160 h 912187"/>
              <a:gd name="connsiteX2" fmla="*/ 2449339 w 2651170"/>
              <a:gd name="connsiteY2" fmla="*/ 650124 h 912187"/>
              <a:gd name="connsiteX3" fmla="*/ 1363490 w 2651170"/>
              <a:gd name="connsiteY3" fmla="*/ 912130 h 912187"/>
              <a:gd name="connsiteX4" fmla="*/ 493540 w 2651170"/>
              <a:gd name="connsiteY4" fmla="*/ 770461 h 912187"/>
              <a:gd name="connsiteX5" fmla="*/ 3683 w 2651170"/>
              <a:gd name="connsiteY5" fmla="*/ 459980 h 912187"/>
              <a:gd name="connsiteX6" fmla="*/ 417340 w 2651170"/>
              <a:gd name="connsiteY6" fmla="*/ 31073 h 912187"/>
              <a:gd name="connsiteX0" fmla="*/ 375448 w 2609278"/>
              <a:gd name="connsiteY0" fmla="*/ 33957 h 915071"/>
              <a:gd name="connsiteX1" fmla="*/ 2388398 w 2609278"/>
              <a:gd name="connsiteY1" fmla="*/ 105044 h 915071"/>
              <a:gd name="connsiteX2" fmla="*/ 2407447 w 2609278"/>
              <a:gd name="connsiteY2" fmla="*/ 653008 h 915071"/>
              <a:gd name="connsiteX3" fmla="*/ 1321598 w 2609278"/>
              <a:gd name="connsiteY3" fmla="*/ 915014 h 915071"/>
              <a:gd name="connsiteX4" fmla="*/ 451648 w 2609278"/>
              <a:gd name="connsiteY4" fmla="*/ 773345 h 915071"/>
              <a:gd name="connsiteX5" fmla="*/ 6241 w 2609278"/>
              <a:gd name="connsiteY5" fmla="*/ 501868 h 915071"/>
              <a:gd name="connsiteX6" fmla="*/ 375448 w 2609278"/>
              <a:gd name="connsiteY6" fmla="*/ 33957 h 915071"/>
              <a:gd name="connsiteX0" fmla="*/ 431273 w 2665103"/>
              <a:gd name="connsiteY0" fmla="*/ 33957 h 915071"/>
              <a:gd name="connsiteX1" fmla="*/ 2444223 w 2665103"/>
              <a:gd name="connsiteY1" fmla="*/ 105044 h 915071"/>
              <a:gd name="connsiteX2" fmla="*/ 2463272 w 2665103"/>
              <a:gd name="connsiteY2" fmla="*/ 653008 h 915071"/>
              <a:gd name="connsiteX3" fmla="*/ 1377423 w 2665103"/>
              <a:gd name="connsiteY3" fmla="*/ 915014 h 915071"/>
              <a:gd name="connsiteX4" fmla="*/ 507473 w 2665103"/>
              <a:gd name="connsiteY4" fmla="*/ 773345 h 915071"/>
              <a:gd name="connsiteX5" fmla="*/ 62066 w 2665103"/>
              <a:gd name="connsiteY5" fmla="*/ 501868 h 915071"/>
              <a:gd name="connsiteX6" fmla="*/ 431273 w 2665103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409385 w 2643215"/>
              <a:gd name="connsiteY0" fmla="*/ 33957 h 915071"/>
              <a:gd name="connsiteX1" fmla="*/ 2422335 w 2643215"/>
              <a:gd name="connsiteY1" fmla="*/ 105044 h 915071"/>
              <a:gd name="connsiteX2" fmla="*/ 2441384 w 2643215"/>
              <a:gd name="connsiteY2" fmla="*/ 653008 h 915071"/>
              <a:gd name="connsiteX3" fmla="*/ 1355535 w 2643215"/>
              <a:gd name="connsiteY3" fmla="*/ 915014 h 915071"/>
              <a:gd name="connsiteX4" fmla="*/ 485585 w 2643215"/>
              <a:gd name="connsiteY4" fmla="*/ 773345 h 915071"/>
              <a:gd name="connsiteX5" fmla="*/ 40178 w 2643215"/>
              <a:gd name="connsiteY5" fmla="*/ 501868 h 915071"/>
              <a:gd name="connsiteX6" fmla="*/ 409385 w 2643215"/>
              <a:gd name="connsiteY6" fmla="*/ 33957 h 915071"/>
              <a:gd name="connsiteX0" fmla="*/ 392049 w 2565461"/>
              <a:gd name="connsiteY0" fmla="*/ 41812 h 922926"/>
              <a:gd name="connsiteX1" fmla="*/ 1369043 w 2565461"/>
              <a:gd name="connsiteY1" fmla="*/ 30709 h 922926"/>
              <a:gd name="connsiteX2" fmla="*/ 2404999 w 2565461"/>
              <a:gd name="connsiteY2" fmla="*/ 112899 h 922926"/>
              <a:gd name="connsiteX3" fmla="*/ 2424048 w 2565461"/>
              <a:gd name="connsiteY3" fmla="*/ 660863 h 922926"/>
              <a:gd name="connsiteX4" fmla="*/ 1338199 w 2565461"/>
              <a:gd name="connsiteY4" fmla="*/ 922869 h 922926"/>
              <a:gd name="connsiteX5" fmla="*/ 468249 w 2565461"/>
              <a:gd name="connsiteY5" fmla="*/ 781200 h 922926"/>
              <a:gd name="connsiteX6" fmla="*/ 22842 w 2565461"/>
              <a:gd name="connsiteY6" fmla="*/ 509723 h 922926"/>
              <a:gd name="connsiteX7" fmla="*/ 392049 w 2565461"/>
              <a:gd name="connsiteY7" fmla="*/ 41812 h 922926"/>
              <a:gd name="connsiteX0" fmla="*/ 392049 w 2622133"/>
              <a:gd name="connsiteY0" fmla="*/ 41812 h 922915"/>
              <a:gd name="connsiteX1" fmla="*/ 1369043 w 2622133"/>
              <a:gd name="connsiteY1" fmla="*/ 30709 h 922915"/>
              <a:gd name="connsiteX2" fmla="*/ 2404999 w 2622133"/>
              <a:gd name="connsiteY2" fmla="*/ 112899 h 922915"/>
              <a:gd name="connsiteX3" fmla="*/ 2506598 w 2622133"/>
              <a:gd name="connsiteY3" fmla="*/ 621859 h 922915"/>
              <a:gd name="connsiteX4" fmla="*/ 1338199 w 2622133"/>
              <a:gd name="connsiteY4" fmla="*/ 922869 h 922915"/>
              <a:gd name="connsiteX5" fmla="*/ 468249 w 2622133"/>
              <a:gd name="connsiteY5" fmla="*/ 781200 h 922915"/>
              <a:gd name="connsiteX6" fmla="*/ 22842 w 2622133"/>
              <a:gd name="connsiteY6" fmla="*/ 509723 h 922915"/>
              <a:gd name="connsiteX7" fmla="*/ 392049 w 2622133"/>
              <a:gd name="connsiteY7" fmla="*/ 41812 h 922915"/>
              <a:gd name="connsiteX0" fmla="*/ 392049 w 2652643"/>
              <a:gd name="connsiteY0" fmla="*/ 41812 h 922915"/>
              <a:gd name="connsiteX1" fmla="*/ 1369043 w 2652643"/>
              <a:gd name="connsiteY1" fmla="*/ 30709 h 922915"/>
              <a:gd name="connsiteX2" fmla="*/ 2487549 w 2652643"/>
              <a:gd name="connsiteY2" fmla="*/ 112899 h 922915"/>
              <a:gd name="connsiteX3" fmla="*/ 2506598 w 2652643"/>
              <a:gd name="connsiteY3" fmla="*/ 621859 h 922915"/>
              <a:gd name="connsiteX4" fmla="*/ 1338199 w 2652643"/>
              <a:gd name="connsiteY4" fmla="*/ 922869 h 922915"/>
              <a:gd name="connsiteX5" fmla="*/ 468249 w 2652643"/>
              <a:gd name="connsiteY5" fmla="*/ 781200 h 922915"/>
              <a:gd name="connsiteX6" fmla="*/ 22842 w 2652643"/>
              <a:gd name="connsiteY6" fmla="*/ 509723 h 922915"/>
              <a:gd name="connsiteX7" fmla="*/ 392049 w 2652643"/>
              <a:gd name="connsiteY7" fmla="*/ 41812 h 922915"/>
              <a:gd name="connsiteX0" fmla="*/ 392049 w 2652643"/>
              <a:gd name="connsiteY0" fmla="*/ 50999 h 932102"/>
              <a:gd name="connsiteX1" fmla="*/ 1369043 w 2652643"/>
              <a:gd name="connsiteY1" fmla="*/ 20394 h 932102"/>
              <a:gd name="connsiteX2" fmla="*/ 2487549 w 2652643"/>
              <a:gd name="connsiteY2" fmla="*/ 122086 h 932102"/>
              <a:gd name="connsiteX3" fmla="*/ 2506598 w 2652643"/>
              <a:gd name="connsiteY3" fmla="*/ 631046 h 932102"/>
              <a:gd name="connsiteX4" fmla="*/ 1338199 w 2652643"/>
              <a:gd name="connsiteY4" fmla="*/ 932056 h 932102"/>
              <a:gd name="connsiteX5" fmla="*/ 468249 w 2652643"/>
              <a:gd name="connsiteY5" fmla="*/ 790387 h 932102"/>
              <a:gd name="connsiteX6" fmla="*/ 22842 w 2652643"/>
              <a:gd name="connsiteY6" fmla="*/ 518910 h 932102"/>
              <a:gd name="connsiteX7" fmla="*/ 392049 w 2652643"/>
              <a:gd name="connsiteY7" fmla="*/ 50999 h 932102"/>
              <a:gd name="connsiteX0" fmla="*/ 470708 w 2731302"/>
              <a:gd name="connsiteY0" fmla="*/ 44856 h 925959"/>
              <a:gd name="connsiteX1" fmla="*/ 1447702 w 2731302"/>
              <a:gd name="connsiteY1" fmla="*/ 14251 h 925959"/>
              <a:gd name="connsiteX2" fmla="*/ 2566208 w 2731302"/>
              <a:gd name="connsiteY2" fmla="*/ 115943 h 925959"/>
              <a:gd name="connsiteX3" fmla="*/ 2585257 w 2731302"/>
              <a:gd name="connsiteY3" fmla="*/ 624903 h 925959"/>
              <a:gd name="connsiteX4" fmla="*/ 1416858 w 2731302"/>
              <a:gd name="connsiteY4" fmla="*/ 925913 h 925959"/>
              <a:gd name="connsiteX5" fmla="*/ 546908 w 2731302"/>
              <a:gd name="connsiteY5" fmla="*/ 784244 h 925959"/>
              <a:gd name="connsiteX6" fmla="*/ 18951 w 2731302"/>
              <a:gd name="connsiteY6" fmla="*/ 415257 h 925959"/>
              <a:gd name="connsiteX7" fmla="*/ 470708 w 2731302"/>
              <a:gd name="connsiteY7" fmla="*/ 44856 h 925959"/>
              <a:gd name="connsiteX0" fmla="*/ 451757 w 2712351"/>
              <a:gd name="connsiteY0" fmla="*/ 44856 h 925959"/>
              <a:gd name="connsiteX1" fmla="*/ 1428751 w 2712351"/>
              <a:gd name="connsiteY1" fmla="*/ 14251 h 925959"/>
              <a:gd name="connsiteX2" fmla="*/ 2547257 w 2712351"/>
              <a:gd name="connsiteY2" fmla="*/ 115943 h 925959"/>
              <a:gd name="connsiteX3" fmla="*/ 2566306 w 2712351"/>
              <a:gd name="connsiteY3" fmla="*/ 624903 h 925959"/>
              <a:gd name="connsiteX4" fmla="*/ 1397907 w 2712351"/>
              <a:gd name="connsiteY4" fmla="*/ 925913 h 925959"/>
              <a:gd name="connsiteX5" fmla="*/ 527957 w 2712351"/>
              <a:gd name="connsiteY5" fmla="*/ 784244 h 925959"/>
              <a:gd name="connsiteX6" fmla="*/ 0 w 2712351"/>
              <a:gd name="connsiteY6" fmla="*/ 415257 h 925959"/>
              <a:gd name="connsiteX7" fmla="*/ 451757 w 2712351"/>
              <a:gd name="connsiteY7" fmla="*/ 44856 h 925959"/>
              <a:gd name="connsiteX0" fmla="*/ 83527 w 2344121"/>
              <a:gd name="connsiteY0" fmla="*/ 69697 h 950800"/>
              <a:gd name="connsiteX1" fmla="*/ 1060521 w 2344121"/>
              <a:gd name="connsiteY1" fmla="*/ 39092 h 950800"/>
              <a:gd name="connsiteX2" fmla="*/ 2179027 w 2344121"/>
              <a:gd name="connsiteY2" fmla="*/ 140784 h 950800"/>
              <a:gd name="connsiteX3" fmla="*/ 2198076 w 2344121"/>
              <a:gd name="connsiteY3" fmla="*/ 649744 h 950800"/>
              <a:gd name="connsiteX4" fmla="*/ 1029677 w 2344121"/>
              <a:gd name="connsiteY4" fmla="*/ 950754 h 950800"/>
              <a:gd name="connsiteX5" fmla="*/ 159727 w 2344121"/>
              <a:gd name="connsiteY5" fmla="*/ 809085 h 950800"/>
              <a:gd name="connsiteX6" fmla="*/ 83527 w 2344121"/>
              <a:gd name="connsiteY6" fmla="*/ 69697 h 950800"/>
              <a:gd name="connsiteX0" fmla="*/ 433252 w 2693846"/>
              <a:gd name="connsiteY0" fmla="*/ 44493 h 925596"/>
              <a:gd name="connsiteX1" fmla="*/ 1410246 w 2693846"/>
              <a:gd name="connsiteY1" fmla="*/ 13888 h 925596"/>
              <a:gd name="connsiteX2" fmla="*/ 2528752 w 2693846"/>
              <a:gd name="connsiteY2" fmla="*/ 115580 h 925596"/>
              <a:gd name="connsiteX3" fmla="*/ 2547801 w 2693846"/>
              <a:gd name="connsiteY3" fmla="*/ 624540 h 925596"/>
              <a:gd name="connsiteX4" fmla="*/ 1379402 w 2693846"/>
              <a:gd name="connsiteY4" fmla="*/ 925550 h 925596"/>
              <a:gd name="connsiteX5" fmla="*/ 509452 w 2693846"/>
              <a:gd name="connsiteY5" fmla="*/ 783881 h 925596"/>
              <a:gd name="connsiteX6" fmla="*/ 546 w 2693846"/>
              <a:gd name="connsiteY6" fmla="*/ 408805 h 925596"/>
              <a:gd name="connsiteX7" fmla="*/ 433252 w 2693846"/>
              <a:gd name="connsiteY7" fmla="*/ 44493 h 925596"/>
              <a:gd name="connsiteX0" fmla="*/ 357332 w 2694126"/>
              <a:gd name="connsiteY0" fmla="*/ 44493 h 925596"/>
              <a:gd name="connsiteX1" fmla="*/ 1410526 w 2694126"/>
              <a:gd name="connsiteY1" fmla="*/ 13888 h 925596"/>
              <a:gd name="connsiteX2" fmla="*/ 2529032 w 2694126"/>
              <a:gd name="connsiteY2" fmla="*/ 115580 h 925596"/>
              <a:gd name="connsiteX3" fmla="*/ 2548081 w 2694126"/>
              <a:gd name="connsiteY3" fmla="*/ 624540 h 925596"/>
              <a:gd name="connsiteX4" fmla="*/ 1379682 w 2694126"/>
              <a:gd name="connsiteY4" fmla="*/ 925550 h 925596"/>
              <a:gd name="connsiteX5" fmla="*/ 509732 w 2694126"/>
              <a:gd name="connsiteY5" fmla="*/ 783881 h 925596"/>
              <a:gd name="connsiteX6" fmla="*/ 826 w 2694126"/>
              <a:gd name="connsiteY6" fmla="*/ 408805 h 925596"/>
              <a:gd name="connsiteX7" fmla="*/ 357332 w 2694126"/>
              <a:gd name="connsiteY7" fmla="*/ 44493 h 925596"/>
              <a:gd name="connsiteX0" fmla="*/ 357332 w 2639008"/>
              <a:gd name="connsiteY0" fmla="*/ 44493 h 925611"/>
              <a:gd name="connsiteX1" fmla="*/ 1410526 w 2639008"/>
              <a:gd name="connsiteY1" fmla="*/ 13888 h 925611"/>
              <a:gd name="connsiteX2" fmla="*/ 2529032 w 2639008"/>
              <a:gd name="connsiteY2" fmla="*/ 115580 h 925611"/>
              <a:gd name="connsiteX3" fmla="*/ 2446481 w 2639008"/>
              <a:gd name="connsiteY3" fmla="*/ 673295 h 925611"/>
              <a:gd name="connsiteX4" fmla="*/ 1379682 w 2639008"/>
              <a:gd name="connsiteY4" fmla="*/ 925550 h 925611"/>
              <a:gd name="connsiteX5" fmla="*/ 509732 w 2639008"/>
              <a:gd name="connsiteY5" fmla="*/ 783881 h 925611"/>
              <a:gd name="connsiteX6" fmla="*/ 826 w 2639008"/>
              <a:gd name="connsiteY6" fmla="*/ 408805 h 925611"/>
              <a:gd name="connsiteX7" fmla="*/ 357332 w 2639008"/>
              <a:gd name="connsiteY7" fmla="*/ 44493 h 925611"/>
              <a:gd name="connsiteX0" fmla="*/ 357332 w 2704311"/>
              <a:gd name="connsiteY0" fmla="*/ 44493 h 925603"/>
              <a:gd name="connsiteX1" fmla="*/ 1410526 w 2704311"/>
              <a:gd name="connsiteY1" fmla="*/ 13888 h 925603"/>
              <a:gd name="connsiteX2" fmla="*/ 2529032 w 2704311"/>
              <a:gd name="connsiteY2" fmla="*/ 115580 h 925603"/>
              <a:gd name="connsiteX3" fmla="*/ 2693226 w 2704311"/>
              <a:gd name="connsiteY3" fmla="*/ 408805 h 925603"/>
              <a:gd name="connsiteX4" fmla="*/ 2446481 w 2704311"/>
              <a:gd name="connsiteY4" fmla="*/ 673295 h 925603"/>
              <a:gd name="connsiteX5" fmla="*/ 1379682 w 2704311"/>
              <a:gd name="connsiteY5" fmla="*/ 925550 h 925603"/>
              <a:gd name="connsiteX6" fmla="*/ 509732 w 2704311"/>
              <a:gd name="connsiteY6" fmla="*/ 783881 h 925603"/>
              <a:gd name="connsiteX7" fmla="*/ 826 w 2704311"/>
              <a:gd name="connsiteY7" fmla="*/ 408805 h 925603"/>
              <a:gd name="connsiteX8" fmla="*/ 357332 w 2704311"/>
              <a:gd name="connsiteY8" fmla="*/ 44493 h 925603"/>
              <a:gd name="connsiteX0" fmla="*/ 357332 w 2694270"/>
              <a:gd name="connsiteY0" fmla="*/ 44493 h 925603"/>
              <a:gd name="connsiteX1" fmla="*/ 1410526 w 2694270"/>
              <a:gd name="connsiteY1" fmla="*/ 13888 h 925603"/>
              <a:gd name="connsiteX2" fmla="*/ 2370282 w 2694270"/>
              <a:gd name="connsiteY2" fmla="*/ 66825 h 925603"/>
              <a:gd name="connsiteX3" fmla="*/ 2693226 w 2694270"/>
              <a:gd name="connsiteY3" fmla="*/ 408805 h 925603"/>
              <a:gd name="connsiteX4" fmla="*/ 2446481 w 2694270"/>
              <a:gd name="connsiteY4" fmla="*/ 673295 h 925603"/>
              <a:gd name="connsiteX5" fmla="*/ 1379682 w 2694270"/>
              <a:gd name="connsiteY5" fmla="*/ 925550 h 925603"/>
              <a:gd name="connsiteX6" fmla="*/ 509732 w 2694270"/>
              <a:gd name="connsiteY6" fmla="*/ 783881 h 925603"/>
              <a:gd name="connsiteX7" fmla="*/ 826 w 2694270"/>
              <a:gd name="connsiteY7" fmla="*/ 408805 h 925603"/>
              <a:gd name="connsiteX8" fmla="*/ 357332 w 2694270"/>
              <a:gd name="connsiteY8" fmla="*/ 44493 h 925603"/>
              <a:gd name="connsiteX0" fmla="*/ 357332 w 2719532"/>
              <a:gd name="connsiteY0" fmla="*/ 44493 h 925603"/>
              <a:gd name="connsiteX1" fmla="*/ 1410526 w 2719532"/>
              <a:gd name="connsiteY1" fmla="*/ 13888 h 925603"/>
              <a:gd name="connsiteX2" fmla="*/ 2370282 w 2719532"/>
              <a:gd name="connsiteY2" fmla="*/ 66825 h 925603"/>
              <a:gd name="connsiteX3" fmla="*/ 2718626 w 2719532"/>
              <a:gd name="connsiteY3" fmla="*/ 335673 h 925603"/>
              <a:gd name="connsiteX4" fmla="*/ 2446481 w 2719532"/>
              <a:gd name="connsiteY4" fmla="*/ 673295 h 925603"/>
              <a:gd name="connsiteX5" fmla="*/ 1379682 w 2719532"/>
              <a:gd name="connsiteY5" fmla="*/ 925550 h 925603"/>
              <a:gd name="connsiteX6" fmla="*/ 509732 w 2719532"/>
              <a:gd name="connsiteY6" fmla="*/ 783881 h 925603"/>
              <a:gd name="connsiteX7" fmla="*/ 826 w 2719532"/>
              <a:gd name="connsiteY7" fmla="*/ 408805 h 925603"/>
              <a:gd name="connsiteX8" fmla="*/ 357332 w 2719532"/>
              <a:gd name="connsiteY8" fmla="*/ 44493 h 925603"/>
              <a:gd name="connsiteX0" fmla="*/ 356957 w 2719157"/>
              <a:gd name="connsiteY0" fmla="*/ 50230 h 931340"/>
              <a:gd name="connsiteX1" fmla="*/ 660851 w 2719157"/>
              <a:gd name="connsiteY1" fmla="*/ 124 h 931340"/>
              <a:gd name="connsiteX2" fmla="*/ 1410151 w 2719157"/>
              <a:gd name="connsiteY2" fmla="*/ 19625 h 931340"/>
              <a:gd name="connsiteX3" fmla="*/ 2369907 w 2719157"/>
              <a:gd name="connsiteY3" fmla="*/ 72562 h 931340"/>
              <a:gd name="connsiteX4" fmla="*/ 2718251 w 2719157"/>
              <a:gd name="connsiteY4" fmla="*/ 341410 h 931340"/>
              <a:gd name="connsiteX5" fmla="*/ 2446106 w 2719157"/>
              <a:gd name="connsiteY5" fmla="*/ 679032 h 931340"/>
              <a:gd name="connsiteX6" fmla="*/ 1379307 w 2719157"/>
              <a:gd name="connsiteY6" fmla="*/ 931287 h 931340"/>
              <a:gd name="connsiteX7" fmla="*/ 509357 w 2719157"/>
              <a:gd name="connsiteY7" fmla="*/ 789618 h 931340"/>
              <a:gd name="connsiteX8" fmla="*/ 451 w 2719157"/>
              <a:gd name="connsiteY8" fmla="*/ 414542 h 931340"/>
              <a:gd name="connsiteX9" fmla="*/ 356957 w 2719157"/>
              <a:gd name="connsiteY9" fmla="*/ 50230 h 931340"/>
              <a:gd name="connsiteX0" fmla="*/ 217737 w 2719637"/>
              <a:gd name="connsiteY0" fmla="*/ 103736 h 931216"/>
              <a:gd name="connsiteX1" fmla="*/ 661331 w 2719637"/>
              <a:gd name="connsiteY1" fmla="*/ 0 h 931216"/>
              <a:gd name="connsiteX2" fmla="*/ 1410631 w 2719637"/>
              <a:gd name="connsiteY2" fmla="*/ 19501 h 931216"/>
              <a:gd name="connsiteX3" fmla="*/ 2370387 w 2719637"/>
              <a:gd name="connsiteY3" fmla="*/ 72438 h 931216"/>
              <a:gd name="connsiteX4" fmla="*/ 2718731 w 2719637"/>
              <a:gd name="connsiteY4" fmla="*/ 341286 h 931216"/>
              <a:gd name="connsiteX5" fmla="*/ 2446586 w 2719637"/>
              <a:gd name="connsiteY5" fmla="*/ 678908 h 931216"/>
              <a:gd name="connsiteX6" fmla="*/ 1379787 w 2719637"/>
              <a:gd name="connsiteY6" fmla="*/ 931163 h 931216"/>
              <a:gd name="connsiteX7" fmla="*/ 509837 w 2719637"/>
              <a:gd name="connsiteY7" fmla="*/ 789494 h 931216"/>
              <a:gd name="connsiteX8" fmla="*/ 931 w 2719637"/>
              <a:gd name="connsiteY8" fmla="*/ 414418 h 931216"/>
              <a:gd name="connsiteX9" fmla="*/ 217737 w 2719637"/>
              <a:gd name="connsiteY9" fmla="*/ 103736 h 9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9637" h="931216">
                <a:moveTo>
                  <a:pt x="217737" y="103736"/>
                </a:moveTo>
                <a:cubicBezTo>
                  <a:pt x="327803" y="34666"/>
                  <a:pt x="485799" y="5101"/>
                  <a:pt x="661331" y="0"/>
                </a:cubicBezTo>
                <a:lnTo>
                  <a:pt x="1410631" y="19501"/>
                </a:lnTo>
                <a:cubicBezTo>
                  <a:pt x="1696532" y="30761"/>
                  <a:pt x="2152370" y="18807"/>
                  <a:pt x="2370387" y="72438"/>
                </a:cubicBezTo>
                <a:cubicBezTo>
                  <a:pt x="2588404" y="126069"/>
                  <a:pt x="2732489" y="248334"/>
                  <a:pt x="2718731" y="341286"/>
                </a:cubicBezTo>
                <a:cubicBezTo>
                  <a:pt x="2704973" y="434238"/>
                  <a:pt x="2653868" y="592784"/>
                  <a:pt x="2446586" y="678908"/>
                </a:cubicBezTo>
                <a:cubicBezTo>
                  <a:pt x="2239304" y="765032"/>
                  <a:pt x="1832754" y="934673"/>
                  <a:pt x="1379787" y="931163"/>
                </a:cubicBezTo>
                <a:cubicBezTo>
                  <a:pt x="1003021" y="932530"/>
                  <a:pt x="739646" y="875618"/>
                  <a:pt x="509837" y="789494"/>
                </a:cubicBezTo>
                <a:cubicBezTo>
                  <a:pt x="280028" y="703370"/>
                  <a:pt x="13631" y="537649"/>
                  <a:pt x="931" y="414418"/>
                </a:cubicBezTo>
                <a:cubicBezTo>
                  <a:pt x="-11769" y="291187"/>
                  <a:pt x="107671" y="172806"/>
                  <a:pt x="217737" y="103736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outline_larv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271">
            <a:off x="3755069" y="1695799"/>
            <a:ext cx="1574160" cy="40835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>
            <a:off x="3510096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93082" y="3091179"/>
            <a:ext cx="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8363" y="2438402"/>
            <a:ext cx="90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Embryo</a:t>
            </a:r>
          </a:p>
          <a:p>
            <a:r>
              <a:rPr lang="en-US" dirty="0"/>
              <a:t>24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2672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Larva</a:t>
            </a:r>
          </a:p>
          <a:p>
            <a:pPr algn="ctr"/>
            <a:r>
              <a:rPr lang="en-US" dirty="0"/>
              <a:t>4 days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94051" y="3235641"/>
            <a:ext cx="22697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5" name="Picture 64" descr="outline_pupa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84524">
            <a:off x="6359933" y="1633959"/>
            <a:ext cx="1561609" cy="56014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705602" y="2438402"/>
            <a:ext cx="78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Pupae</a:t>
            </a:r>
          </a:p>
          <a:p>
            <a:r>
              <a:rPr lang="en-US" dirty="0"/>
              <a:t>5 days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8922286">
            <a:off x="8223252" y="3058951"/>
            <a:ext cx="6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70" grpId="0"/>
      <p:bldP spid="71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204</Words>
  <Application>Microsoft Macintosh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Helvetica</vt:lpstr>
      <vt:lpstr>Arial</vt:lpstr>
      <vt:lpstr>Office Theme</vt:lpstr>
      <vt:lpstr>Genome-wide Analysis of Groucho Function in Drosophila Embryogenesis</vt:lpstr>
      <vt:lpstr>Gene regulation through concerted action of activators and repressors</vt:lpstr>
      <vt:lpstr>Spatial and temporal regulation of gene expression in development</vt:lpstr>
      <vt:lpstr>Morphogen gradients designate cell fate in embryogenesis</vt:lpstr>
      <vt:lpstr>Groucho is a co-repressor integral to Drosophila development</vt:lpstr>
      <vt:lpstr>Groucho is recruited by multiple sequence-specific factors</vt:lpstr>
      <vt:lpstr>Multiple potential mechanisms of Gro-mediated repression</vt:lpstr>
      <vt:lpstr>Outline</vt:lpstr>
      <vt:lpstr>Genomic scale analysis will provide significant insight into Groucho’s functions in early fly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Analysis of Groucho Function in Drosophila Embryogenesis</dc:title>
  <dc:creator>Michael Chambers</dc:creator>
  <cp:lastModifiedBy>Michael Chambers</cp:lastModifiedBy>
  <cp:revision>32</cp:revision>
  <dcterms:created xsi:type="dcterms:W3CDTF">2015-11-19T02:10:34Z</dcterms:created>
  <dcterms:modified xsi:type="dcterms:W3CDTF">2015-11-20T04:11:15Z</dcterms:modified>
</cp:coreProperties>
</file>