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C"/>
    <a:srgbClr val="81A75E"/>
    <a:srgbClr val="82E698"/>
    <a:srgbClr val="638961"/>
    <a:srgbClr val="47AC9E"/>
    <a:srgbClr val="89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6291"/>
  </p:normalViewPr>
  <p:slideViewPr>
    <p:cSldViewPr snapToGrid="0" snapToObjects="1">
      <p:cViewPr>
        <p:scale>
          <a:sx n="105" d="100"/>
          <a:sy n="105" d="100"/>
        </p:scale>
        <p:origin x="8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810C-8537-7C43-94D9-B55806CC4B2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F96B-1157-E443-A6E7-453F341D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</a:p>
          <a:p>
            <a:r>
              <a:rPr lang="en-US" dirty="0" smtClean="0"/>
              <a:t>High</a:t>
            </a:r>
            <a:r>
              <a:rPr lang="en-US" baseline="0" dirty="0" smtClean="0"/>
              <a:t> accessibility</a:t>
            </a:r>
          </a:p>
          <a:p>
            <a:r>
              <a:rPr lang="en-US" baseline="0" dirty="0" smtClean="0"/>
              <a:t>HOT region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</a:t>
            </a:r>
            <a:r>
              <a:rPr lang="en-US" dirty="0" err="1" smtClean="0"/>
              <a:t>gro</a:t>
            </a:r>
            <a:r>
              <a:rPr lang="en-US" dirty="0" smtClean="0"/>
              <a:t> occupancy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chip-seq</a:t>
            </a:r>
            <a:r>
              <a:rPr lang="en-US" baseline="0" dirty="0" smtClean="0"/>
              <a:t>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" y="2380549"/>
            <a:ext cx="3420899" cy="3417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58016"/>
            <a:ext cx="3857625" cy="2231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4210115"/>
            <a:ext cx="3857625" cy="2231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3425982" y="5002680"/>
            <a:ext cx="18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 Targets by Occupancy Score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28939" y="2650581"/>
            <a:ext cx="181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 Targets by Dosage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43544" y="3729428"/>
            <a:ext cx="5258506" cy="3550023"/>
            <a:chOff x="3879686" y="2043953"/>
            <a:chExt cx="5258506" cy="3550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8553" y="2043953"/>
              <a:ext cx="3550023" cy="355002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37929" y="4552293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1753" y="4992914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8419" y="4552293"/>
              <a:ext cx="1075764" cy="809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9686" y="3495366"/>
              <a:ext cx="738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endParaRPr lang="en-US" sz="1200" dirty="0" smtClean="0"/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2955" y="3577458"/>
              <a:ext cx="640581" cy="564239"/>
            </a:xfrm>
            <a:prstGeom prst="rect">
              <a:avLst/>
            </a:prstGeom>
            <a:solidFill>
              <a:srgbClr val="939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3823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8649" y="3727094"/>
              <a:ext cx="554916" cy="264965"/>
            </a:xfrm>
            <a:prstGeom prst="rect">
              <a:avLst/>
            </a:prstGeom>
            <a:solidFill>
              <a:srgbClr val="58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1885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3631" y="3727094"/>
              <a:ext cx="554916" cy="264965"/>
            </a:xfrm>
            <a:prstGeom prst="rect">
              <a:avLst/>
            </a:prstGeom>
            <a:solidFill>
              <a:srgbClr val="9FF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ysClr val="windowText" lastClr="000000"/>
                  </a:solidFill>
                </a:rPr>
                <a:t>9137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94262" y="3420452"/>
              <a:ext cx="1243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White Pre-Pupae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4937" y="857803"/>
            <a:ext cx="5020013" cy="3556285"/>
            <a:chOff x="313749" y="1363959"/>
            <a:chExt cx="5020013" cy="355628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06" y="1363959"/>
              <a:ext cx="3556285" cy="355628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131147" y="2123257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1124" y="1518951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65337" y="4227260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749" y="2815372"/>
              <a:ext cx="990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ChIP-seq</a:t>
              </a:r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00017" y="2815372"/>
              <a:ext cx="1033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7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1353" y="474858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</a:t>
            </a:r>
            <a:r>
              <a:rPr lang="en-US" dirty="0" smtClean="0"/>
              <a:t>(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FPM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96464" y="2390236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Nascent RNA</a:t>
            </a:r>
          </a:p>
          <a:p>
            <a:pPr algn="ctr"/>
            <a:r>
              <a:rPr lang="en-US" dirty="0" smtClean="0"/>
              <a:t>Normalized Expression Level 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FPM)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r="10820" b="6631"/>
          <a:stretch/>
        </p:blipFill>
        <p:spPr>
          <a:xfrm>
            <a:off x="1167447" y="1001335"/>
            <a:ext cx="5830761" cy="36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5" y="2055479"/>
            <a:ext cx="1551256" cy="147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5" y="3528190"/>
            <a:ext cx="1580727" cy="1495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4899783"/>
            <a:ext cx="2031799" cy="17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3" t="17172" r="29912" b="15862"/>
          <a:stretch/>
        </p:blipFill>
        <p:spPr>
          <a:xfrm>
            <a:off x="4504944" y="1133856"/>
            <a:ext cx="1374668" cy="1365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8" t="15375" r="30084" b="15861"/>
          <a:stretch/>
        </p:blipFill>
        <p:spPr>
          <a:xfrm>
            <a:off x="4504944" y="2450592"/>
            <a:ext cx="1374669" cy="1402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t="17397" r="30442" b="15637"/>
          <a:stretch/>
        </p:blipFill>
        <p:spPr>
          <a:xfrm>
            <a:off x="4504944" y="3852754"/>
            <a:ext cx="1374668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3669" r="19803" b="3411"/>
          <a:stretch/>
        </p:blipFill>
        <p:spPr>
          <a:xfrm>
            <a:off x="1780032" y="877010"/>
            <a:ext cx="1816608" cy="1695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3669" r="20069" b="3411"/>
          <a:stretch/>
        </p:blipFill>
        <p:spPr>
          <a:xfrm>
            <a:off x="1780032" y="2572511"/>
            <a:ext cx="1816608" cy="1695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3226" r="20069" b="3853"/>
          <a:stretch/>
        </p:blipFill>
        <p:spPr>
          <a:xfrm>
            <a:off x="1780032" y="4268012"/>
            <a:ext cx="1816608" cy="16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0313" r="24777" b="29018"/>
          <a:stretch/>
        </p:blipFill>
        <p:spPr>
          <a:xfrm>
            <a:off x="285749" y="542926"/>
            <a:ext cx="3014663" cy="3243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6" t="20089" r="24777" b="29018"/>
          <a:stretch/>
        </p:blipFill>
        <p:spPr>
          <a:xfrm>
            <a:off x="221455" y="228601"/>
            <a:ext cx="3143250" cy="32575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14775" y="3308983"/>
            <a:ext cx="1824609" cy="2734630"/>
            <a:chOff x="3914775" y="3308983"/>
            <a:chExt cx="1824609" cy="27346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1" t="29241" r="20534" b="44866"/>
            <a:stretch/>
          </p:blipFill>
          <p:spPr>
            <a:xfrm>
              <a:off x="3914775" y="3308983"/>
              <a:ext cx="471488" cy="27346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69302" y="338941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 Neue" charset="0"/>
                  <a:ea typeface="Helvetica Neue" charset="0"/>
                  <a:cs typeface="Helvetica Neue" charset="0"/>
                </a:rPr>
                <a:t>Genic</a:t>
              </a:r>
              <a:endParaRPr lang="en-US" sz="14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9302" y="3752182"/>
              <a:ext cx="971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Helvetica Neue" charset="0"/>
                  <a:ea typeface="Helvetica Neue" charset="0"/>
                  <a:cs typeface="Helvetica Neue" charset="0"/>
                </a:rPr>
                <a:t>Intergenic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9302" y="4114950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Intron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302" y="447771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Exon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9302" y="4840486"/>
              <a:ext cx="9685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Upstream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9302" y="520325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Downstream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9302" y="5566022"/>
              <a:ext cx="147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Distal </a:t>
              </a:r>
              <a:r>
                <a:rPr lang="en-US" sz="1400" dirty="0" err="1" smtClean="0">
                  <a:latin typeface="Helvetica Neue" charset="0"/>
                  <a:ea typeface="Helvetica Neue" charset="0"/>
                  <a:cs typeface="Helvetica Neue" charset="0"/>
                </a:rPr>
                <a:t>Intergenic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0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81395" y="320436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5164" y="291776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10206" y="294069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1105" y="3211250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045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93692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998781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759674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06426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Arc 57"/>
          <p:cNvSpPr/>
          <p:nvPr/>
        </p:nvSpPr>
        <p:spPr>
          <a:xfrm>
            <a:off x="4149418" y="247833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82895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784247" y="2628724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98370" y="274007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98370" y="2740079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220925" y="2100289"/>
            <a:ext cx="1772246" cy="648408"/>
            <a:chOff x="3573230" y="3124668"/>
            <a:chExt cx="1772246" cy="648408"/>
          </a:xfrm>
        </p:grpSpPr>
        <p:sp>
          <p:nvSpPr>
            <p:cNvPr id="71" name="Arc 70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628650" y="5902886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72419" y="5616286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57461" y="5639217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8360" y="5909771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0771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flipV="1">
            <a:off x="98418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46036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806929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53681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Arc 90"/>
          <p:cNvSpPr/>
          <p:nvPr/>
        </p:nvSpPr>
        <p:spPr>
          <a:xfrm>
            <a:off x="2196673" y="5176857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0150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31502" y="532724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45625" y="54386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45625" y="5438600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68180" y="4798810"/>
            <a:ext cx="1772246" cy="648408"/>
            <a:chOff x="3573230" y="3124668"/>
            <a:chExt cx="1772246" cy="648408"/>
          </a:xfrm>
        </p:grpSpPr>
        <p:sp>
          <p:nvSpPr>
            <p:cNvPr id="97" name="Arc 96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  <p:bldP spid="66" grpId="0" animBg="1"/>
      <p:bldP spid="69" grpId="0" animBg="1"/>
      <p:bldP spid="70" grpId="0"/>
      <p:bldP spid="70" grpId="1"/>
      <p:bldP spid="76" grpId="0"/>
      <p:bldP spid="76" grpId="1"/>
      <p:bldP spid="76" grpId="2"/>
      <p:bldP spid="90" grpId="0" animBg="1"/>
      <p:bldP spid="91" grpId="0" animBg="1"/>
      <p:bldP spid="92" grpId="0" animBg="1"/>
      <p:bldP spid="93" grpId="0" animBg="1"/>
      <p:bldP spid="94" grpId="0"/>
      <p:bldP spid="94" grpId="1"/>
      <p:bldP spid="95" grpId="0"/>
      <p:bldP spid="95" grpId="1"/>
      <p:bldP spid="9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 </a:t>
            </a:r>
            <a:r>
              <a:rPr lang="en-US" dirty="0" err="1" smtClean="0"/>
              <a:t>colocalizes</a:t>
            </a:r>
            <a:r>
              <a:rPr lang="en-US" dirty="0" smtClean="0"/>
              <a:t> with multiple developmental factors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49787"/>
          <a:stretch/>
        </p:blipFill>
        <p:spPr>
          <a:xfrm>
            <a:off x="4404360" y="2582387"/>
            <a:ext cx="3139440" cy="3139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1761" b="49726"/>
          <a:stretch/>
        </p:blipFill>
        <p:spPr>
          <a:xfrm>
            <a:off x="914400" y="2582387"/>
            <a:ext cx="3139440" cy="2407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88185" b="1"/>
          <a:stretch/>
        </p:blipFill>
        <p:spPr>
          <a:xfrm>
            <a:off x="914400" y="4983163"/>
            <a:ext cx="3139440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373"/>
            <a:ext cx="7886700" cy="1325563"/>
          </a:xfrm>
        </p:spPr>
        <p:txBody>
          <a:bodyPr/>
          <a:lstStyle/>
          <a:p>
            <a:r>
              <a:rPr lang="en-US" dirty="0" smtClean="0"/>
              <a:t>Gro binding sites overlap many additional TFs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2" t="26087" b="1449"/>
          <a:stretch/>
        </p:blipFill>
        <p:spPr>
          <a:xfrm>
            <a:off x="2303396" y="1359975"/>
            <a:ext cx="5078895" cy="4969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925" y="5971900"/>
            <a:ext cx="285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</a:t>
            </a:r>
            <a:r>
              <a:rPr lang="en-US" sz="1400" dirty="0" smtClean="0"/>
              <a:t> binding sites, 1.5 – 4 </a:t>
            </a:r>
            <a:r>
              <a:rPr lang="en-US" sz="1400" dirty="0" err="1" smtClean="0"/>
              <a:t>hr</a:t>
            </a:r>
            <a:r>
              <a:rPr lang="en-US" sz="1400" dirty="0" smtClean="0"/>
              <a:t> embryos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04637" y="6466262"/>
            <a:ext cx="208722" cy="218661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359" y="6379404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occupancy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is frequently recruited to areas of high TF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5"/>
          <a:stretch/>
        </p:blipFill>
        <p:spPr>
          <a:xfrm>
            <a:off x="159487" y="2392325"/>
            <a:ext cx="4866761" cy="32748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1" y="1446027"/>
            <a:ext cx="3323299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669" y="1980358"/>
            <a:ext cx="4703736" cy="4703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2905" y="2983255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774" y="2331698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024" y="2990699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4888" y="6133767"/>
            <a:ext cx="633663" cy="192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202705" y="5801776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993795" y="4319359"/>
            <a:ext cx="734756" cy="331991"/>
          </a:xfrm>
          <a:prstGeom prst="rect">
            <a:avLst/>
          </a:prstGeom>
          <a:solidFill>
            <a:srgbClr val="89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2311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103565" y="3981825"/>
            <a:ext cx="734756" cy="331991"/>
          </a:xfrm>
          <a:prstGeom prst="rect">
            <a:avLst/>
          </a:prstGeom>
          <a:solidFill>
            <a:srgbClr val="47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1409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4172464" y="4313815"/>
            <a:ext cx="734756" cy="331991"/>
          </a:xfrm>
          <a:prstGeom prst="rect">
            <a:avLst/>
          </a:prstGeom>
          <a:solidFill>
            <a:srgbClr val="63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717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4429778" y="2631318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3151999" y="3981825"/>
            <a:ext cx="734756" cy="331991"/>
          </a:xfrm>
          <a:prstGeom prst="rect">
            <a:avLst/>
          </a:prstGeom>
          <a:solidFill>
            <a:srgbClr val="81A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64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2305019" y="4313816"/>
            <a:ext cx="734756" cy="331991"/>
          </a:xfrm>
          <a:prstGeom prst="rect">
            <a:avLst/>
          </a:prstGeom>
          <a:solidFill>
            <a:srgbClr val="FF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782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 flipV="1">
            <a:off x="2357992" y="5994282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4292776" y="2828335"/>
            <a:ext cx="494130" cy="295717"/>
          </a:xfrm>
          <a:prstGeom prst="rect">
            <a:avLst/>
          </a:prstGeom>
          <a:solidFill>
            <a:srgbClr val="82E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09517" y="2471874"/>
            <a:ext cx="656140" cy="356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152158" y="2828335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3056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2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9520" y="415734"/>
            <a:ext cx="3898760" cy="3947449"/>
            <a:chOff x="2924070" y="1187259"/>
            <a:chExt cx="3898760" cy="39474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54" t="20447" r="21586" b="23352"/>
            <a:stretch/>
          </p:blipFill>
          <p:spPr>
            <a:xfrm>
              <a:off x="2924070" y="1537398"/>
              <a:ext cx="3466682" cy="359731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159639" y="2150347"/>
              <a:ext cx="663191" cy="1517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99" t="20447" r="21586" b="72064"/>
            <a:stretch/>
          </p:blipFill>
          <p:spPr>
            <a:xfrm rot="4148019" flipH="1">
              <a:off x="5096737" y="1767354"/>
              <a:ext cx="1639557" cy="479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0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binding is enriched within 5’ segments of genes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953" y="2229906"/>
            <a:ext cx="3502658" cy="1748118"/>
            <a:chOff x="402561" y="5446058"/>
            <a:chExt cx="3502658" cy="17481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56" r="42075" b="30488"/>
            <a:stretch/>
          </p:blipFill>
          <p:spPr>
            <a:xfrm>
              <a:off x="416008" y="5446058"/>
              <a:ext cx="3489211" cy="17481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02561" y="5739098"/>
              <a:ext cx="277710" cy="645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3" t="31956" b="30488"/>
          <a:stretch/>
        </p:blipFill>
        <p:spPr>
          <a:xfrm>
            <a:off x="1495228" y="3978024"/>
            <a:ext cx="2541195" cy="1748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39" y="2078808"/>
            <a:ext cx="3375346" cy="436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1639" y="1645131"/>
            <a:ext cx="2820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Fraction of Gro binding sites</a:t>
            </a:r>
          </a:p>
          <a:p>
            <a:pPr algn="ctr"/>
            <a:r>
              <a:rPr lang="en-US" sz="1400" dirty="0" smtClean="0"/>
              <a:t>Feature length normalized</a:t>
            </a:r>
          </a:p>
        </p:txBody>
      </p:sp>
    </p:spTree>
    <p:extLst>
      <p:ext uri="{BB962C8B-B14F-4D97-AF65-F5344CB8AC3E}">
        <p14:creationId xmlns:p14="http://schemas.microsoft.com/office/powerpoint/2010/main" val="7534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sites are enriched for motifs of Gro-interacting 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1329722" y="1747800"/>
            <a:ext cx="5188644" cy="457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3" t="41192" b="43729"/>
          <a:stretch/>
        </p:blipFill>
        <p:spPr>
          <a:xfrm>
            <a:off x="6518366" y="3388140"/>
            <a:ext cx="183600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162</Words>
  <Application>Microsoft Macintosh PowerPoint</Application>
  <PresentationFormat>On-screen Show (4:3)</PresentationFormat>
  <Paragraphs>64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Gro colocalizes with multiple developmental factors</vt:lpstr>
      <vt:lpstr>Gro binding sites overlap many additional TFs</vt:lpstr>
      <vt:lpstr>Gro is frequently recruited to areas of high TF density</vt:lpstr>
      <vt:lpstr>PowerPoint Presentation</vt:lpstr>
      <vt:lpstr>PowerPoint Presentation</vt:lpstr>
      <vt:lpstr>Gro binding is enriched within 5’ segments of genes</vt:lpstr>
      <vt:lpstr>Binding sites are enriched for motifs of Gro-interacting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14</cp:revision>
  <dcterms:created xsi:type="dcterms:W3CDTF">2015-11-20T02:19:47Z</dcterms:created>
  <dcterms:modified xsi:type="dcterms:W3CDTF">2015-11-22T08:03:34Z</dcterms:modified>
</cp:coreProperties>
</file>