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63" r:id="rId3"/>
    <p:sldId id="262" r:id="rId4"/>
    <p:sldId id="260" r:id="rId5"/>
    <p:sldId id="266" r:id="rId6"/>
    <p:sldId id="267" r:id="rId7"/>
    <p:sldId id="268" r:id="rId8"/>
    <p:sldId id="265" r:id="rId9"/>
    <p:sldId id="257" r:id="rId10"/>
    <p:sldId id="270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59" r:id="rId20"/>
    <p:sldId id="280" r:id="rId21"/>
    <p:sldId id="271" r:id="rId22"/>
    <p:sldId id="26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4"/>
    <p:restoredTop sz="94643"/>
  </p:normalViewPr>
  <p:slideViewPr>
    <p:cSldViewPr snapToGrid="0" snapToObjects="1">
      <p:cViewPr>
        <p:scale>
          <a:sx n="95" d="100"/>
          <a:sy n="95" d="100"/>
        </p:scale>
        <p:origin x="1088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9D73B-3245-9D46-99F9-67329B58F33B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62022-544B-4C4F-96A3-6045A2BA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8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nascent-</a:t>
            </a:r>
            <a:r>
              <a:rPr lang="en-US" dirty="0" err="1" smtClean="0"/>
              <a:t>seq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dirty="0" smtClean="0"/>
              <a:t>Distribution</a:t>
            </a:r>
            <a:r>
              <a:rPr lang="en-US" baseline="0" dirty="0" smtClean="0"/>
              <a:t> of ternary elongation complexes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----- </a:t>
            </a:r>
            <a:r>
              <a:rPr lang="en-US" dirty="0"/>
              <a:t>Meeting Notes (5/30/13 12:52) -----</a:t>
            </a:r>
          </a:p>
          <a:p>
            <a:r>
              <a:rPr lang="en-US" dirty="0"/>
              <a:t>Genome-wide instead of genomic scale</a:t>
            </a:r>
          </a:p>
          <a:p>
            <a:r>
              <a:rPr lang="en-US" dirty="0"/>
              <a:t>24 </a:t>
            </a:r>
            <a:r>
              <a:rPr lang="en-US" dirty="0" err="1"/>
              <a:t>hr</a:t>
            </a:r>
            <a:r>
              <a:rPr lang="en-US" dirty="0"/>
              <a:t> embryogenesis</a:t>
            </a:r>
          </a:p>
          <a:p>
            <a:r>
              <a:rPr lang="en-US" dirty="0" err="1"/>
              <a:t>Pupal</a:t>
            </a:r>
            <a:r>
              <a:rPr lang="en-US" dirty="0"/>
              <a:t> 5 days ?</a:t>
            </a:r>
          </a:p>
          <a:p>
            <a:r>
              <a:rPr lang="en-US" dirty="0"/>
              <a:t>Histone marks under chip-</a:t>
            </a:r>
            <a:r>
              <a:rPr lang="en-US" dirty="0" err="1"/>
              <a:t>seq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26B94-C3B6-E643-B863-5E8F0FAD9F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94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62022-544B-4C4F-96A3-6045A2BA244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09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A694-F2AB-374B-98E6-ADFF631C2E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098F1-CE59-7B47-95AB-A32DF4318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9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A694-F2AB-374B-98E6-ADFF631C2E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098F1-CE59-7B47-95AB-A32DF4318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6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A694-F2AB-374B-98E6-ADFF631C2E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098F1-CE59-7B47-95AB-A32DF4318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20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A694-F2AB-374B-98E6-ADFF631C2E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098F1-CE59-7B47-95AB-A32DF4318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8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A694-F2AB-374B-98E6-ADFF631C2E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098F1-CE59-7B47-95AB-A32DF4318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14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A694-F2AB-374B-98E6-ADFF631C2E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098F1-CE59-7B47-95AB-A32DF4318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91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A694-F2AB-374B-98E6-ADFF631C2E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098F1-CE59-7B47-95AB-A32DF4318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9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A694-F2AB-374B-98E6-ADFF631C2E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098F1-CE59-7B47-95AB-A32DF4318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96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A694-F2AB-374B-98E6-ADFF631C2E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098F1-CE59-7B47-95AB-A32DF4318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0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A694-F2AB-374B-98E6-ADFF631C2E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098F1-CE59-7B47-95AB-A32DF4318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0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A694-F2AB-374B-98E6-ADFF631C2E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098F1-CE59-7B47-95AB-A32DF4318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81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BA694-F2AB-374B-98E6-ADFF631C2E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098F1-CE59-7B47-95AB-A32DF4318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7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Genome-wide Analysis of Groucho Function in </a:t>
            </a:r>
            <a:r>
              <a:rPr lang="en-US" sz="3600" i="1" dirty="0"/>
              <a:t>Drosophila </a:t>
            </a:r>
            <a:r>
              <a:rPr lang="en-US" sz="3600" dirty="0"/>
              <a:t>Embryogenesis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Chambers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699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Groucho is recruited to thousands of sites throughout the genome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749744" y="1980358"/>
            <a:ext cx="5644512" cy="4703736"/>
            <a:chOff x="1766153" y="2022888"/>
            <a:chExt cx="5644512" cy="470373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4078" y="2022888"/>
              <a:ext cx="4703736" cy="4703736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6013071" y="2387099"/>
              <a:ext cx="656140" cy="3564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41141" y="3051337"/>
              <a:ext cx="10695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1.5 – 4 </a:t>
              </a:r>
              <a:r>
                <a:rPr lang="en-US" dirty="0" err="1" smtClean="0"/>
                <a:t>hr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01184" y="2202433"/>
              <a:ext cx="10695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 – 6.5 </a:t>
              </a:r>
              <a:r>
                <a:rPr lang="en-US" dirty="0" err="1" smtClean="0"/>
                <a:t>hr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66153" y="2955787"/>
              <a:ext cx="10695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6.5 – 9 </a:t>
              </a:r>
              <a:r>
                <a:rPr lang="en-US" dirty="0" err="1" smtClean="0"/>
                <a:t>hr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11297" y="6176297"/>
              <a:ext cx="633663" cy="1925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flipV="1">
              <a:off x="4219114" y="5844306"/>
              <a:ext cx="633663" cy="3319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284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628650" y="1417779"/>
            <a:ext cx="5020013" cy="3556285"/>
            <a:chOff x="313749" y="1363959"/>
            <a:chExt cx="5020013" cy="355628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9006" y="1363959"/>
              <a:ext cx="3556285" cy="3556285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4131147" y="2123257"/>
              <a:ext cx="1075764" cy="504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81124" y="1518951"/>
              <a:ext cx="1075764" cy="504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865337" y="4227260"/>
              <a:ext cx="1075764" cy="504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3749" y="2815372"/>
              <a:ext cx="9904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Embryo</a:t>
              </a:r>
            </a:p>
            <a:p>
              <a:r>
                <a:rPr lang="en-US" sz="1200" dirty="0" err="1" smtClean="0"/>
                <a:t>Gro</a:t>
              </a:r>
              <a:r>
                <a:rPr lang="en-US" sz="1200" dirty="0" smtClean="0"/>
                <a:t> ChIP-seq</a:t>
              </a:r>
            </a:p>
            <a:p>
              <a:r>
                <a:rPr lang="en-US" sz="1200" dirty="0" smtClean="0"/>
                <a:t>All Peaks</a:t>
              </a:r>
              <a:endParaRPr 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00017" y="2815372"/>
              <a:ext cx="10337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modENCODE</a:t>
              </a:r>
              <a:endParaRPr lang="en-US" sz="1200" dirty="0" smtClean="0"/>
            </a:p>
            <a:p>
              <a:r>
                <a:rPr lang="en-US" sz="1200" dirty="0" smtClean="0"/>
                <a:t>Embryo</a:t>
              </a:r>
            </a:p>
            <a:p>
              <a:r>
                <a:rPr lang="en-US" sz="1200" dirty="0" err="1" smtClean="0"/>
                <a:t>Gro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ChIP</a:t>
              </a:r>
              <a:r>
                <a:rPr lang="en-US" sz="1200" dirty="0" smtClean="0"/>
                <a:t>-chip</a:t>
              </a:r>
              <a:endParaRPr lang="en-US" sz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643544" y="3729428"/>
            <a:ext cx="5258506" cy="3550023"/>
            <a:chOff x="3879686" y="2043953"/>
            <a:chExt cx="5258506" cy="355002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558553" y="2043953"/>
              <a:ext cx="3550023" cy="3550023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7637929" y="4552293"/>
              <a:ext cx="1075764" cy="504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01753" y="4992914"/>
              <a:ext cx="1075764" cy="504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48419" y="4552293"/>
              <a:ext cx="1075764" cy="8094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79686" y="3495366"/>
              <a:ext cx="7380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Embryo</a:t>
              </a:r>
            </a:p>
            <a:p>
              <a:r>
                <a:rPr lang="en-US" sz="1200" dirty="0" err="1" smtClean="0"/>
                <a:t>Gro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ChIP</a:t>
              </a:r>
              <a:endParaRPr lang="en-US" sz="1200" dirty="0" smtClean="0"/>
            </a:p>
            <a:p>
              <a:r>
                <a:rPr lang="en-US" sz="1200" dirty="0" smtClean="0"/>
                <a:t>All Peaks</a:t>
              </a:r>
              <a:endParaRPr lang="en-US" sz="12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982955" y="3577458"/>
              <a:ext cx="640581" cy="564239"/>
            </a:xfrm>
            <a:prstGeom prst="rect">
              <a:avLst/>
            </a:prstGeom>
            <a:solidFill>
              <a:srgbClr val="939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3823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78649" y="3727094"/>
              <a:ext cx="554916" cy="264965"/>
            </a:xfrm>
            <a:prstGeom prst="rect">
              <a:avLst/>
            </a:prstGeom>
            <a:solidFill>
              <a:srgbClr val="589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1885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43631" y="3727094"/>
              <a:ext cx="554916" cy="264965"/>
            </a:xfrm>
            <a:prstGeom prst="rect">
              <a:avLst/>
            </a:prstGeom>
            <a:solidFill>
              <a:srgbClr val="9FFC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ysClr val="windowText" lastClr="000000"/>
                  </a:solidFill>
                </a:rPr>
                <a:t>9137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894262" y="3420452"/>
              <a:ext cx="12439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modENCODE</a:t>
              </a:r>
              <a:endParaRPr lang="en-US" sz="1200" dirty="0" smtClean="0"/>
            </a:p>
            <a:p>
              <a:r>
                <a:rPr lang="en-US" sz="1200" dirty="0" smtClean="0"/>
                <a:t>White Pre-Pupae</a:t>
              </a:r>
            </a:p>
            <a:p>
              <a:r>
                <a:rPr lang="en-US" sz="1200" dirty="0" err="1" smtClean="0"/>
                <a:t>Gro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ChIP</a:t>
              </a:r>
              <a:r>
                <a:rPr lang="en-US" sz="1200" dirty="0" smtClean="0"/>
                <a:t>-chip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1375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35"/>
          <a:stretch/>
        </p:blipFill>
        <p:spPr>
          <a:xfrm>
            <a:off x="159487" y="2392325"/>
            <a:ext cx="4866761" cy="327482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051" y="1446027"/>
            <a:ext cx="3323299" cy="422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95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21" y="2359393"/>
            <a:ext cx="6361602" cy="36799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51355" y="5488518"/>
            <a:ext cx="303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1785358" y="5488518"/>
            <a:ext cx="303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2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1919361" y="5488518"/>
            <a:ext cx="303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53364" y="5488518"/>
            <a:ext cx="303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2187367" y="5488518"/>
            <a:ext cx="303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7718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274592" y="1888069"/>
            <a:ext cx="3051298" cy="4440311"/>
            <a:chOff x="1790498" y="1888069"/>
            <a:chExt cx="3051298" cy="4440311"/>
          </a:xfrm>
        </p:grpSpPr>
        <p:grpSp>
          <p:nvGrpSpPr>
            <p:cNvPr id="11" name="Group 10"/>
            <p:cNvGrpSpPr/>
            <p:nvPr/>
          </p:nvGrpSpPr>
          <p:grpSpPr>
            <a:xfrm>
              <a:off x="1928405" y="1888069"/>
              <a:ext cx="2913391" cy="4440311"/>
              <a:chOff x="2023583" y="2299130"/>
              <a:chExt cx="2913391" cy="4440311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780" t="4180" b="3823"/>
              <a:stretch/>
            </p:blipFill>
            <p:spPr>
              <a:xfrm>
                <a:off x="2583662" y="2299130"/>
                <a:ext cx="2353312" cy="3920194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150" t="4180" r="88185" b="3823"/>
              <a:stretch/>
            </p:blipFill>
            <p:spPr>
              <a:xfrm>
                <a:off x="2136401" y="2299130"/>
                <a:ext cx="447261" cy="3920194"/>
              </a:xfrm>
              <a:prstGeom prst="rect">
                <a:avLst/>
              </a:prstGeom>
            </p:spPr>
          </p:pic>
          <p:sp>
            <p:nvSpPr>
              <p:cNvPr id="6" name="Rectangle 5"/>
              <p:cNvSpPr/>
              <p:nvPr/>
            </p:nvSpPr>
            <p:spPr>
              <a:xfrm>
                <a:off x="2023583" y="2404882"/>
                <a:ext cx="436146" cy="36835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709430" y="6194157"/>
                <a:ext cx="1912904" cy="5452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18900000">
              <a:off x="2139759" y="5927810"/>
              <a:ext cx="939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charset="0"/>
                  <a:ea typeface="Helvetica" charset="0"/>
                  <a:cs typeface="Helvetica" charset="0"/>
                </a:rPr>
                <a:t>1.5 – 4 </a:t>
              </a:r>
              <a:r>
                <a:rPr lang="en-US" sz="1400" dirty="0" err="1" smtClean="0">
                  <a:latin typeface="Helvetica" charset="0"/>
                  <a:ea typeface="Helvetica" charset="0"/>
                  <a:cs typeface="Helvetica" charset="0"/>
                </a:rPr>
                <a:t>hr</a:t>
              </a:r>
              <a:endParaRPr lang="en-US" sz="1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18900000">
              <a:off x="2878830" y="5927810"/>
              <a:ext cx="939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charset="0"/>
                  <a:ea typeface="Helvetica" charset="0"/>
                  <a:cs typeface="Helvetica" charset="0"/>
                </a:rPr>
                <a:t>4 – 6.5 </a:t>
              </a:r>
              <a:r>
                <a:rPr lang="en-US" sz="1400" dirty="0" err="1" smtClean="0">
                  <a:latin typeface="Helvetica" charset="0"/>
                  <a:ea typeface="Helvetica" charset="0"/>
                  <a:cs typeface="Helvetica" charset="0"/>
                </a:rPr>
                <a:t>hr</a:t>
              </a:r>
              <a:endParaRPr lang="en-US" sz="1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18900000">
              <a:off x="3639419" y="5913641"/>
              <a:ext cx="8996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charset="0"/>
                  <a:ea typeface="Helvetica" charset="0"/>
                  <a:cs typeface="Helvetica" charset="0"/>
                </a:rPr>
                <a:t>6.5 - 9 </a:t>
              </a:r>
              <a:r>
                <a:rPr lang="en-US" sz="1400" dirty="0" err="1" smtClean="0">
                  <a:latin typeface="Helvetica" charset="0"/>
                  <a:ea typeface="Helvetica" charset="0"/>
                  <a:cs typeface="Helvetica" charset="0"/>
                </a:rPr>
                <a:t>hr</a:t>
              </a:r>
              <a:endParaRPr lang="en-US" sz="1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64612" y="5410623"/>
              <a:ext cx="393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charset="0"/>
                  <a:ea typeface="Helvetica" charset="0"/>
                  <a:cs typeface="Helvetica" charset="0"/>
                </a:rPr>
                <a:t>0 -</a:t>
              </a:r>
              <a:endParaRPr lang="en-US" sz="1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1869" y="4710424"/>
              <a:ext cx="5918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charset="0"/>
                  <a:ea typeface="Helvetica" charset="0"/>
                  <a:cs typeface="Helvetica" charset="0"/>
                </a:rPr>
                <a:t>500 -</a:t>
              </a:r>
              <a:endParaRPr lang="en-US" sz="1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90498" y="4006256"/>
              <a:ext cx="6912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latin typeface="Helvetica" charset="0"/>
                  <a:ea typeface="Helvetica" charset="0"/>
                  <a:cs typeface="Helvetica" charset="0"/>
                </a:rPr>
                <a:t>1000 </a:t>
              </a:r>
              <a:r>
                <a:rPr lang="en-US" sz="1400" dirty="0" smtClean="0">
                  <a:latin typeface="Helvetica" charset="0"/>
                  <a:ea typeface="Helvetica" charset="0"/>
                  <a:cs typeface="Helvetica" charset="0"/>
                </a:rPr>
                <a:t>-</a:t>
              </a:r>
              <a:endParaRPr lang="en-US" sz="1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790498" y="3304073"/>
              <a:ext cx="6912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charset="0"/>
                  <a:ea typeface="Helvetica" charset="0"/>
                  <a:cs typeface="Helvetica" charset="0"/>
                </a:rPr>
                <a:t>1500 -</a:t>
              </a:r>
              <a:endParaRPr lang="en-US" sz="1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790498" y="2599905"/>
              <a:ext cx="6912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charset="0"/>
                  <a:ea typeface="Helvetica" charset="0"/>
                  <a:cs typeface="Helvetica" charset="0"/>
                </a:rPr>
                <a:t>2000 -</a:t>
              </a:r>
              <a:endParaRPr lang="en-US" sz="1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790498" y="1896730"/>
              <a:ext cx="6912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charset="0"/>
                  <a:ea typeface="Helvetica" charset="0"/>
                  <a:cs typeface="Helvetica" charset="0"/>
                </a:rPr>
                <a:t>2500 -</a:t>
              </a:r>
              <a:endParaRPr lang="en-US" sz="1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477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894530" y="2151529"/>
            <a:ext cx="3502658" cy="1748118"/>
            <a:chOff x="402561" y="5446058"/>
            <a:chExt cx="3502658" cy="174811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956" r="42075" b="30488"/>
            <a:stretch/>
          </p:blipFill>
          <p:spPr>
            <a:xfrm>
              <a:off x="416008" y="5446058"/>
              <a:ext cx="3489211" cy="1748118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402561" y="5739098"/>
              <a:ext cx="277710" cy="645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218" y="2021231"/>
            <a:ext cx="3356264" cy="434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13" t="31956" b="30488"/>
          <a:stretch/>
        </p:blipFill>
        <p:spPr>
          <a:xfrm>
            <a:off x="2030805" y="3899647"/>
            <a:ext cx="2541195" cy="174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5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00"/>
          <a:stretch/>
        </p:blipFill>
        <p:spPr>
          <a:xfrm>
            <a:off x="363070" y="365126"/>
            <a:ext cx="6858000" cy="6050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83" t="41192" b="43729"/>
          <a:stretch/>
        </p:blipFill>
        <p:spPr>
          <a:xfrm>
            <a:off x="7307999" y="2904814"/>
            <a:ext cx="1836001" cy="97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46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612" y="2395066"/>
            <a:ext cx="6680007" cy="386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49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2-24 at 8.55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95" y="3248526"/>
            <a:ext cx="4411256" cy="16495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369" y="723915"/>
            <a:ext cx="2044695" cy="613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46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122338" y="4729459"/>
                <a:ext cx="3509422" cy="7401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&lt;0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 </m:t>
                              </m:r>
                            </m:e>
                          </m:nary>
                          <m:r>
                            <a:rPr lang="en-US" i="1">
                              <a:latin typeface="Cambria Math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&gt;0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charset="0"/>
                                    </a:rPr>
                                    <m:t>1+ </m:t>
                                  </m:r>
                                  <m:sSup>
                                    <m:sSupPr>
                                      <m:ctrlPr>
                                        <a:rPr lang="el-GR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l-GR" i="1">
                                          <a:latin typeface="Cambria Math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0.0005 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 − 15 </m:t>
                                          </m:r>
                                        </m:e>
                                      </m:d>
                                    </m:sup>
                                  </m:sSup>
                                </m:den>
                              </m:f>
                            </m:e>
                          </m:nary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338" y="4729459"/>
                <a:ext cx="3509422" cy="74013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55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 regulation through concerted action of activators and repressors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481207" y="3000205"/>
            <a:ext cx="2278780" cy="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424976" y="2713605"/>
            <a:ext cx="0" cy="30854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410018" y="2736536"/>
            <a:ext cx="308542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000917" y="3007090"/>
            <a:ext cx="1173229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760271" y="2957266"/>
            <a:ext cx="567997" cy="858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flipV="1">
            <a:off x="836741" y="2957266"/>
            <a:ext cx="567997" cy="858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2898593" y="2919434"/>
            <a:ext cx="200310" cy="16154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659486" y="2919434"/>
            <a:ext cx="200310" cy="16154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906238" y="2731026"/>
            <a:ext cx="276063" cy="276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1" name="Arc 40"/>
          <p:cNvSpPr/>
          <p:nvPr/>
        </p:nvSpPr>
        <p:spPr>
          <a:xfrm>
            <a:off x="2049230" y="2274176"/>
            <a:ext cx="1355250" cy="602321"/>
          </a:xfrm>
          <a:prstGeom prst="arc">
            <a:avLst>
              <a:gd name="adj1" fmla="val 10794464"/>
              <a:gd name="adj2" fmla="val 0"/>
            </a:avLst>
          </a:prstGeom>
          <a:ln w="25400" cap="sq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698182" y="2535919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</a:t>
            </a:r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4944331" y="3002981"/>
            <a:ext cx="2278780" cy="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888100" y="2716381"/>
            <a:ext cx="0" cy="30854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7873142" y="2739312"/>
            <a:ext cx="308542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464041" y="3009866"/>
            <a:ext cx="1173229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223395" y="2960042"/>
            <a:ext cx="567997" cy="858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 flipV="1">
            <a:off x="5299865" y="2960042"/>
            <a:ext cx="567997" cy="858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7361717" y="2922210"/>
            <a:ext cx="200310" cy="16154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122610" y="2922210"/>
            <a:ext cx="200310" cy="16154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369362" y="2733802"/>
            <a:ext cx="276063" cy="276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2" name="Arc 51"/>
          <p:cNvSpPr/>
          <p:nvPr/>
        </p:nvSpPr>
        <p:spPr>
          <a:xfrm>
            <a:off x="6512354" y="2276952"/>
            <a:ext cx="1355250" cy="602321"/>
          </a:xfrm>
          <a:prstGeom prst="arc">
            <a:avLst>
              <a:gd name="adj1" fmla="val 10794464"/>
              <a:gd name="adj2" fmla="val 0"/>
            </a:avLst>
          </a:prstGeom>
          <a:ln w="25400" cap="sq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445831" y="2733802"/>
            <a:ext cx="276063" cy="276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136317" y="2427340"/>
            <a:ext cx="923531" cy="3408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Co-R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8161306" y="2538695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161306" y="2538695"/>
            <a:ext cx="47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Off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5583861" y="1898905"/>
            <a:ext cx="1772246" cy="648408"/>
            <a:chOff x="3573230" y="3124668"/>
            <a:chExt cx="1772246" cy="648408"/>
          </a:xfrm>
        </p:grpSpPr>
        <p:sp>
          <p:nvSpPr>
            <p:cNvPr id="58" name="Arc 57"/>
            <p:cNvSpPr/>
            <p:nvPr/>
          </p:nvSpPr>
          <p:spPr>
            <a:xfrm>
              <a:off x="3573230" y="3124668"/>
              <a:ext cx="1639249" cy="648408"/>
            </a:xfrm>
            <a:prstGeom prst="arc">
              <a:avLst>
                <a:gd name="adj1" fmla="val 10794464"/>
                <a:gd name="adj2" fmla="val 21473582"/>
              </a:avLst>
            </a:prstGeom>
            <a:ln w="25400" cap="sq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5076205" y="3427597"/>
              <a:ext cx="269271" cy="0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ight Arrow 59"/>
          <p:cNvSpPr/>
          <p:nvPr/>
        </p:nvSpPr>
        <p:spPr>
          <a:xfrm>
            <a:off x="4383835" y="2389456"/>
            <a:ext cx="414528" cy="371759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371893" y="5551236"/>
            <a:ext cx="1715445" cy="688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752327" y="5264635"/>
            <a:ext cx="0" cy="30854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2737369" y="5287566"/>
            <a:ext cx="308542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328268" y="5558120"/>
            <a:ext cx="1173229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942898" y="5494670"/>
            <a:ext cx="567997" cy="858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 flipH="1">
            <a:off x="2225944" y="5470464"/>
            <a:ext cx="200310" cy="16154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1986837" y="5470464"/>
            <a:ext cx="200310" cy="16154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1088864" y="5283489"/>
            <a:ext cx="276063" cy="276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69" name="Right Arrow 68"/>
          <p:cNvSpPr/>
          <p:nvPr/>
        </p:nvSpPr>
        <p:spPr>
          <a:xfrm rot="19800000">
            <a:off x="4035890" y="4654107"/>
            <a:ext cx="414528" cy="371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Arrow 69"/>
          <p:cNvSpPr/>
          <p:nvPr/>
        </p:nvSpPr>
        <p:spPr>
          <a:xfrm rot="1800000">
            <a:off x="4002087" y="5864629"/>
            <a:ext cx="414528" cy="371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4841689" y="4908001"/>
            <a:ext cx="1715445" cy="688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222123" y="4621400"/>
            <a:ext cx="0" cy="30854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7207165" y="4644331"/>
            <a:ext cx="308542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798064" y="4914885"/>
            <a:ext cx="1173229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5412694" y="4851435"/>
            <a:ext cx="567997" cy="858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/>
          <p:nvPr/>
        </p:nvCxnSpPr>
        <p:spPr>
          <a:xfrm flipH="1">
            <a:off x="6695740" y="4827229"/>
            <a:ext cx="200310" cy="16154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6456633" y="4827229"/>
            <a:ext cx="200310" cy="16154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495329" y="4443714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5558660" y="4640254"/>
            <a:ext cx="276063" cy="276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80" name="Oval 79"/>
          <p:cNvSpPr/>
          <p:nvPr/>
        </p:nvSpPr>
        <p:spPr>
          <a:xfrm>
            <a:off x="5234925" y="4306315"/>
            <a:ext cx="923531" cy="3408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Co-A</a:t>
            </a:r>
            <a:endParaRPr lang="en-US" dirty="0"/>
          </a:p>
        </p:txBody>
      </p:sp>
      <p:sp>
        <p:nvSpPr>
          <p:cNvPr id="81" name="Arc 80"/>
          <p:cNvSpPr/>
          <p:nvPr/>
        </p:nvSpPr>
        <p:spPr>
          <a:xfrm>
            <a:off x="5696690" y="3899413"/>
            <a:ext cx="1639249" cy="648408"/>
          </a:xfrm>
          <a:prstGeom prst="arc">
            <a:avLst>
              <a:gd name="adj1" fmla="val 10794464"/>
              <a:gd name="adj2" fmla="val 181503"/>
            </a:avLst>
          </a:prstGeom>
          <a:ln w="25400" cap="sq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4838967" y="6445832"/>
            <a:ext cx="1715445" cy="688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7219401" y="6159231"/>
            <a:ext cx="0" cy="30854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7204443" y="6182162"/>
            <a:ext cx="308542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6795342" y="6452716"/>
            <a:ext cx="1173229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5409972" y="6389266"/>
            <a:ext cx="567997" cy="858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6693018" y="6365060"/>
            <a:ext cx="200310" cy="16154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6453911" y="6365060"/>
            <a:ext cx="200310" cy="16154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492607" y="5981545"/>
            <a:ext cx="47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</a:t>
            </a:r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5555938" y="6178085"/>
            <a:ext cx="276063" cy="276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91" name="Oval 90"/>
          <p:cNvSpPr/>
          <p:nvPr/>
        </p:nvSpPr>
        <p:spPr>
          <a:xfrm>
            <a:off x="5232203" y="5844146"/>
            <a:ext cx="923531" cy="3408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Co-R</a:t>
            </a:r>
            <a:endParaRPr lang="en-US" dirty="0"/>
          </a:p>
        </p:txBody>
      </p:sp>
      <p:grpSp>
        <p:nvGrpSpPr>
          <p:cNvPr id="92" name="Group 91"/>
          <p:cNvGrpSpPr/>
          <p:nvPr/>
        </p:nvGrpSpPr>
        <p:grpSpPr>
          <a:xfrm>
            <a:off x="5693968" y="5410515"/>
            <a:ext cx="1772246" cy="648408"/>
            <a:chOff x="3573230" y="3124668"/>
            <a:chExt cx="1772246" cy="648408"/>
          </a:xfrm>
        </p:grpSpPr>
        <p:sp>
          <p:nvSpPr>
            <p:cNvPr id="93" name="Arc 92"/>
            <p:cNvSpPr/>
            <p:nvPr/>
          </p:nvSpPr>
          <p:spPr>
            <a:xfrm>
              <a:off x="3573230" y="3124668"/>
              <a:ext cx="1639249" cy="648408"/>
            </a:xfrm>
            <a:prstGeom prst="arc">
              <a:avLst>
                <a:gd name="adj1" fmla="val 10794464"/>
                <a:gd name="adj2" fmla="val 21473582"/>
              </a:avLst>
            </a:prstGeom>
            <a:ln w="25400" cap="sq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94" name="Straight Connector 93"/>
            <p:cNvCxnSpPr/>
            <p:nvPr/>
          </p:nvCxnSpPr>
          <p:spPr>
            <a:xfrm>
              <a:off x="5076205" y="3427597"/>
              <a:ext cx="269271" cy="0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864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8" grpId="0" animBg="1"/>
      <p:bldP spid="69" grpId="0" animBg="1"/>
      <p:bldP spid="70" grpId="0" animBg="1"/>
      <p:bldP spid="75" grpId="0" animBg="1"/>
      <p:bldP spid="78" grpId="0"/>
      <p:bldP spid="79" grpId="0" animBg="1"/>
      <p:bldP spid="80" grpId="0" animBg="1"/>
      <p:bldP spid="81" grpId="0" animBg="1"/>
      <p:bldP spid="86" grpId="0" animBg="1"/>
      <p:bldP spid="89" grpId="0"/>
      <p:bldP spid="90" grpId="0" animBg="1"/>
      <p:bldP spid="9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0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48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541014" cy="2917063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Courey</a:t>
            </a:r>
            <a:r>
              <a:rPr lang="en-US" sz="2400" dirty="0" smtClean="0"/>
              <a:t> Lab</a:t>
            </a:r>
          </a:p>
          <a:p>
            <a:pPr lvl="1"/>
            <a:r>
              <a:rPr lang="en-US" sz="2000" dirty="0" smtClean="0"/>
              <a:t>Albert </a:t>
            </a:r>
            <a:r>
              <a:rPr lang="en-US" sz="2000" dirty="0" err="1" smtClean="0"/>
              <a:t>Courey</a:t>
            </a:r>
            <a:endParaRPr lang="en-US" sz="2000" dirty="0" smtClean="0"/>
          </a:p>
          <a:p>
            <a:pPr lvl="1"/>
            <a:r>
              <a:rPr lang="en-US" sz="2000" dirty="0" smtClean="0"/>
              <a:t>Joseph Cao</a:t>
            </a:r>
          </a:p>
          <a:p>
            <a:pPr lvl="1"/>
            <a:r>
              <a:rPr lang="en-US" sz="2000" dirty="0" smtClean="0"/>
              <a:t>Kenny Chen</a:t>
            </a:r>
          </a:p>
          <a:p>
            <a:pPr lvl="1"/>
            <a:r>
              <a:rPr lang="en-US" sz="2000" dirty="0"/>
              <a:t>Mitchell </a:t>
            </a:r>
            <a:r>
              <a:rPr lang="en-US" sz="2000" dirty="0" smtClean="0"/>
              <a:t>Kim </a:t>
            </a:r>
          </a:p>
          <a:p>
            <a:pPr lvl="1"/>
            <a:r>
              <a:rPr lang="en-US" sz="2000" dirty="0" smtClean="0"/>
              <a:t>Pak </a:t>
            </a:r>
            <a:r>
              <a:rPr lang="en-US" sz="2000" dirty="0" err="1" smtClean="0"/>
              <a:t>Kwong</a:t>
            </a:r>
            <a:endParaRPr lang="en-US" sz="2000" dirty="0" smtClean="0"/>
          </a:p>
          <a:p>
            <a:pPr lvl="1"/>
            <a:r>
              <a:rPr lang="en-US" sz="2000" dirty="0" err="1"/>
              <a:t>Wiam</a:t>
            </a:r>
            <a:r>
              <a:rPr lang="en-US" sz="2000" dirty="0"/>
              <a:t> </a:t>
            </a:r>
            <a:r>
              <a:rPr lang="en-US" sz="2000" dirty="0" err="1" smtClean="0"/>
              <a:t>Turki-Judeh</a:t>
            </a:r>
            <a:endParaRPr lang="en-US" sz="2000" dirty="0" smtClean="0"/>
          </a:p>
          <a:p>
            <a:pPr lvl="1"/>
            <a:r>
              <a:rPr lang="en-US" sz="2000" dirty="0" smtClean="0"/>
              <a:t>Tom </a:t>
            </a:r>
            <a:r>
              <a:rPr lang="en-US" sz="2000" dirty="0" err="1" smtClean="0"/>
              <a:t>Yau</a:t>
            </a:r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69664" y="1825625"/>
            <a:ext cx="3541014" cy="2917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Committee</a:t>
            </a:r>
          </a:p>
          <a:p>
            <a:pPr lvl="1"/>
            <a:r>
              <a:rPr lang="en-US" sz="2000" dirty="0"/>
              <a:t>Dr. James Bowie</a:t>
            </a:r>
          </a:p>
          <a:p>
            <a:pPr lvl="1"/>
            <a:r>
              <a:rPr lang="en-US" sz="2000" dirty="0"/>
              <a:t>Dr. </a:t>
            </a:r>
            <a:r>
              <a:rPr lang="en-US" sz="2000" dirty="0" smtClean="0"/>
              <a:t>Michael </a:t>
            </a:r>
            <a:r>
              <a:rPr lang="en-US" sz="2000" dirty="0"/>
              <a:t>Carey</a:t>
            </a:r>
          </a:p>
          <a:p>
            <a:pPr lvl="1"/>
            <a:r>
              <a:rPr lang="en-US" sz="2000" dirty="0"/>
              <a:t>Dr. </a:t>
            </a:r>
            <a:r>
              <a:rPr lang="en-US" sz="2000" dirty="0" smtClean="0"/>
              <a:t>Catherine </a:t>
            </a:r>
            <a:r>
              <a:rPr lang="en-US" sz="2000" dirty="0"/>
              <a:t>Clarke</a:t>
            </a:r>
          </a:p>
          <a:p>
            <a:pPr lvl="1"/>
            <a:r>
              <a:rPr lang="en-US" sz="2000" dirty="0"/>
              <a:t>Dr. Volker </a:t>
            </a:r>
            <a:r>
              <a:rPr lang="en-US" sz="2000" dirty="0" smtClean="0"/>
              <a:t>Hartenstein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628650" y="4742688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Collaborators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 smtClean="0"/>
              <a:t>Sean Gallaher (Merchant Lab)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 smtClean="0"/>
              <a:t>Kelvin Zhang (</a:t>
            </a:r>
            <a:r>
              <a:rPr lang="en-US" sz="2000" dirty="0" err="1" smtClean="0"/>
              <a:t>Zipursky</a:t>
            </a:r>
            <a:r>
              <a:rPr lang="en-US" sz="2000" dirty="0" smtClean="0"/>
              <a:t> Lab)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95630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and temporal regulation of gene expression in development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628650" y="2013277"/>
            <a:ext cx="2633024" cy="1067672"/>
            <a:chOff x="628650" y="2013277"/>
            <a:chExt cx="3773424" cy="1530096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50" y="2013277"/>
              <a:ext cx="3773424" cy="1530096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410"/>
            <a:stretch/>
          </p:blipFill>
          <p:spPr>
            <a:xfrm>
              <a:off x="628650" y="2922309"/>
              <a:ext cx="3773424" cy="621064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624665" y="4407685"/>
            <a:ext cx="2637009" cy="1069288"/>
            <a:chOff x="628650" y="4558514"/>
            <a:chExt cx="3773424" cy="1530096"/>
          </a:xfrm>
        </p:grpSpPr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50" y="4558514"/>
              <a:ext cx="3773424" cy="1530096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152" r="34863"/>
            <a:stretch/>
          </p:blipFill>
          <p:spPr>
            <a:xfrm>
              <a:off x="2300140" y="4558514"/>
              <a:ext cx="791852" cy="1530096"/>
            </a:xfrm>
            <a:prstGeom prst="rect">
              <a:avLst/>
            </a:prstGeom>
          </p:spPr>
        </p:pic>
      </p:grpSp>
      <p:cxnSp>
        <p:nvCxnSpPr>
          <p:cNvPr id="123" name="Straight Connector 122"/>
          <p:cNvCxnSpPr/>
          <p:nvPr/>
        </p:nvCxnSpPr>
        <p:spPr>
          <a:xfrm>
            <a:off x="339805" y="3861923"/>
            <a:ext cx="2278780" cy="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3283574" y="3575323"/>
            <a:ext cx="0" cy="30854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3268616" y="3598254"/>
            <a:ext cx="308542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2859515" y="3868808"/>
            <a:ext cx="1173229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1618869" y="3818984"/>
            <a:ext cx="567997" cy="858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 flipV="1">
            <a:off x="695339" y="3818984"/>
            <a:ext cx="567997" cy="858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9" name="Straight Connector 128"/>
          <p:cNvCxnSpPr/>
          <p:nvPr/>
        </p:nvCxnSpPr>
        <p:spPr>
          <a:xfrm flipH="1">
            <a:off x="2757191" y="3781152"/>
            <a:ext cx="200310" cy="16154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2518084" y="3781152"/>
            <a:ext cx="200310" cy="16154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1764836" y="3592744"/>
            <a:ext cx="276063" cy="27606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32" name="Arc 131"/>
          <p:cNvSpPr/>
          <p:nvPr/>
        </p:nvSpPr>
        <p:spPr>
          <a:xfrm>
            <a:off x="1907828" y="3135894"/>
            <a:ext cx="1355250" cy="602321"/>
          </a:xfrm>
          <a:prstGeom prst="arc">
            <a:avLst>
              <a:gd name="adj1" fmla="val 10794464"/>
              <a:gd name="adj2" fmla="val 0"/>
            </a:avLst>
          </a:prstGeom>
          <a:ln w="25400" cap="sq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3556780" y="3397637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</a:t>
            </a:r>
            <a:endParaRPr lang="en-US" dirty="0"/>
          </a:p>
        </p:txBody>
      </p:sp>
      <p:cxnSp>
        <p:nvCxnSpPr>
          <p:cNvPr id="134" name="Straight Connector 133"/>
          <p:cNvCxnSpPr/>
          <p:nvPr/>
        </p:nvCxnSpPr>
        <p:spPr>
          <a:xfrm>
            <a:off x="237481" y="6231849"/>
            <a:ext cx="2278780" cy="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3181250" y="5945249"/>
            <a:ext cx="0" cy="30854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3166292" y="5968180"/>
            <a:ext cx="308542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2757191" y="6238734"/>
            <a:ext cx="1173229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1516545" y="6188910"/>
            <a:ext cx="567997" cy="858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 flipV="1">
            <a:off x="593015" y="6188910"/>
            <a:ext cx="567997" cy="858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0" name="Straight Connector 139"/>
          <p:cNvCxnSpPr/>
          <p:nvPr/>
        </p:nvCxnSpPr>
        <p:spPr>
          <a:xfrm flipH="1">
            <a:off x="2654867" y="6151078"/>
            <a:ext cx="200310" cy="16154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>
            <a:off x="2415760" y="6151078"/>
            <a:ext cx="200310" cy="16154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738981" y="5955784"/>
            <a:ext cx="276063" cy="276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3454456" y="5767563"/>
            <a:ext cx="47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</a:t>
            </a:r>
            <a:endParaRPr lang="en-US" dirty="0"/>
          </a:p>
        </p:txBody>
      </p:sp>
      <p:grpSp>
        <p:nvGrpSpPr>
          <p:cNvPr id="145" name="Group 144"/>
          <p:cNvGrpSpPr/>
          <p:nvPr/>
        </p:nvGrpSpPr>
        <p:grpSpPr>
          <a:xfrm>
            <a:off x="870312" y="5551677"/>
            <a:ext cx="2499694" cy="525518"/>
            <a:chOff x="3573230" y="3124668"/>
            <a:chExt cx="1772246" cy="648408"/>
          </a:xfrm>
        </p:grpSpPr>
        <p:sp>
          <p:nvSpPr>
            <p:cNvPr id="146" name="Arc 145"/>
            <p:cNvSpPr/>
            <p:nvPr/>
          </p:nvSpPr>
          <p:spPr>
            <a:xfrm>
              <a:off x="3573230" y="3124668"/>
              <a:ext cx="1639249" cy="648408"/>
            </a:xfrm>
            <a:prstGeom prst="arc">
              <a:avLst>
                <a:gd name="adj1" fmla="val 10794464"/>
                <a:gd name="adj2" fmla="val 21473582"/>
              </a:avLst>
            </a:prstGeom>
            <a:ln w="25400" cap="sq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5076205" y="3427597"/>
              <a:ext cx="269271" cy="0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ight Bracket 24"/>
          <p:cNvSpPr/>
          <p:nvPr/>
        </p:nvSpPr>
        <p:spPr>
          <a:xfrm>
            <a:off x="4413504" y="2523744"/>
            <a:ext cx="48768" cy="3243819"/>
          </a:xfrm>
          <a:prstGeom prst="righ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5" idx="2"/>
          </p:cNvCxnSpPr>
          <p:nvPr/>
        </p:nvCxnSpPr>
        <p:spPr>
          <a:xfrm flipV="1">
            <a:off x="4462272" y="4145280"/>
            <a:ext cx="512064" cy="3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5350939" y="3611309"/>
            <a:ext cx="2639263" cy="1069288"/>
            <a:chOff x="5350939" y="3800439"/>
            <a:chExt cx="2639263" cy="1069288"/>
          </a:xfrm>
        </p:grpSpPr>
        <p:pic>
          <p:nvPicPr>
            <p:cNvPr id="148" name="Picture 14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3193" y="3800439"/>
              <a:ext cx="2637009" cy="1069288"/>
            </a:xfrm>
            <a:prstGeom prst="rect">
              <a:avLst/>
            </a:prstGeom>
          </p:spPr>
        </p:pic>
        <p:pic>
          <p:nvPicPr>
            <p:cNvPr id="149" name="Picture 14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44" t="59767" r="143"/>
            <a:stretch/>
          </p:blipFill>
          <p:spPr>
            <a:xfrm>
              <a:off x="7087994" y="4439524"/>
              <a:ext cx="902208" cy="430203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307" r="56964"/>
            <a:stretch/>
          </p:blipFill>
          <p:spPr>
            <a:xfrm>
              <a:off x="5350939" y="4439524"/>
              <a:ext cx="1134869" cy="4244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795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Morphogen</a:t>
            </a:r>
            <a:r>
              <a:rPr lang="en-US" dirty="0" smtClean="0"/>
              <a:t> gradients designate cell fate in embryogenesis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538725" y="3121196"/>
            <a:ext cx="2166672" cy="2166672"/>
            <a:chOff x="3732028" y="3657600"/>
            <a:chExt cx="1828800" cy="1828800"/>
          </a:xfrm>
        </p:grpSpPr>
        <p:sp>
          <p:nvSpPr>
            <p:cNvPr id="5" name="Oval 4"/>
            <p:cNvSpPr/>
            <p:nvPr/>
          </p:nvSpPr>
          <p:spPr>
            <a:xfrm>
              <a:off x="3732028" y="3657600"/>
              <a:ext cx="1828800" cy="1828800"/>
            </a:xfrm>
            <a:prstGeom prst="ellipse">
              <a:avLst/>
            </a:prstGeom>
            <a:gradFill flip="none" rotWithShape="1">
              <a:gsLst>
                <a:gs pos="15000">
                  <a:schemeClr val="accent1">
                    <a:lumMod val="0"/>
                    <a:lumOff val="100000"/>
                  </a:schemeClr>
                </a:gs>
                <a:gs pos="41000">
                  <a:schemeClr val="accent1">
                    <a:lumMod val="40000"/>
                    <a:lumOff val="60000"/>
                  </a:schemeClr>
                </a:gs>
                <a:gs pos="6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  <a:tileRect/>
            </a:gra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914908" y="3840480"/>
              <a:ext cx="1463040" cy="1463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/>
                <a:t>Embryo</a:t>
              </a:r>
              <a:endParaRPr lang="en-US" dirty="0"/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 flipV="1">
            <a:off x="3014685" y="3121197"/>
            <a:ext cx="0" cy="203580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90723" y="5155459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734709" y="2753407"/>
            <a:ext cx="568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Low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869218" y="5280526"/>
            <a:ext cx="825566" cy="251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Mesoderm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869220" y="4078597"/>
            <a:ext cx="1146304" cy="251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4"/>
                </a:solidFill>
              </a:rPr>
              <a:t>Neuroectoderm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869218" y="2995262"/>
            <a:ext cx="1188807" cy="251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Dorsal ectoderm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3374901" y="2957372"/>
            <a:ext cx="2494320" cy="2494318"/>
            <a:chOff x="4080759" y="2028684"/>
            <a:chExt cx="3657603" cy="3657600"/>
          </a:xfrm>
        </p:grpSpPr>
        <p:sp>
          <p:nvSpPr>
            <p:cNvPr id="44" name="Arc 43"/>
            <p:cNvSpPr/>
            <p:nvPr/>
          </p:nvSpPr>
          <p:spPr>
            <a:xfrm>
              <a:off x="4080762" y="2028684"/>
              <a:ext cx="3657600" cy="3657600"/>
            </a:xfrm>
            <a:prstGeom prst="arc">
              <a:avLst>
                <a:gd name="adj1" fmla="val 16776737"/>
                <a:gd name="adj2" fmla="val 19795885"/>
              </a:avLst>
            </a:prstGeom>
            <a:ln w="508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Arc 44"/>
            <p:cNvSpPr/>
            <p:nvPr/>
          </p:nvSpPr>
          <p:spPr>
            <a:xfrm>
              <a:off x="4080762" y="2028684"/>
              <a:ext cx="3657600" cy="3657600"/>
            </a:xfrm>
            <a:prstGeom prst="arc">
              <a:avLst>
                <a:gd name="adj1" fmla="val 2989254"/>
                <a:gd name="adj2" fmla="val 7678429"/>
              </a:avLst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Arc 45"/>
            <p:cNvSpPr/>
            <p:nvPr/>
          </p:nvSpPr>
          <p:spPr>
            <a:xfrm>
              <a:off x="4080762" y="2028684"/>
              <a:ext cx="3657600" cy="3657600"/>
            </a:xfrm>
            <a:prstGeom prst="arc">
              <a:avLst>
                <a:gd name="adj1" fmla="val 19765346"/>
                <a:gd name="adj2" fmla="val 3019557"/>
              </a:avLst>
            </a:prstGeom>
            <a:ln w="50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Arc 46"/>
            <p:cNvSpPr/>
            <p:nvPr/>
          </p:nvSpPr>
          <p:spPr>
            <a:xfrm>
              <a:off x="4080761" y="2028684"/>
              <a:ext cx="3657600" cy="3657600"/>
            </a:xfrm>
            <a:prstGeom prst="arc">
              <a:avLst>
                <a:gd name="adj1" fmla="val 7682220"/>
                <a:gd name="adj2" fmla="val 12527983"/>
              </a:avLst>
            </a:prstGeom>
            <a:ln w="50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Arc 47"/>
            <p:cNvSpPr/>
            <p:nvPr/>
          </p:nvSpPr>
          <p:spPr>
            <a:xfrm>
              <a:off x="4080760" y="2028684"/>
              <a:ext cx="3657600" cy="3657600"/>
            </a:xfrm>
            <a:prstGeom prst="arc">
              <a:avLst>
                <a:gd name="adj1" fmla="val 12535813"/>
                <a:gd name="adj2" fmla="val 15559981"/>
              </a:avLst>
            </a:prstGeom>
            <a:ln w="508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Arc 48"/>
            <p:cNvSpPr/>
            <p:nvPr/>
          </p:nvSpPr>
          <p:spPr>
            <a:xfrm>
              <a:off x="4080759" y="2028684"/>
              <a:ext cx="3657600" cy="3657600"/>
            </a:xfrm>
            <a:prstGeom prst="arc">
              <a:avLst>
                <a:gd name="adj1" fmla="val 15540647"/>
                <a:gd name="adj2" fmla="val 16810036"/>
              </a:avLst>
            </a:prstGeom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1" name="Rectangle 50"/>
          <p:cNvSpPr/>
          <p:nvPr/>
        </p:nvSpPr>
        <p:spPr>
          <a:xfrm>
            <a:off x="1437719" y="3950887"/>
            <a:ext cx="1559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Nuclear Dorsal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897598" y="3812387"/>
            <a:ext cx="1448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Embryo</a:t>
            </a:r>
          </a:p>
          <a:p>
            <a:pPr algn="ctr"/>
            <a:r>
              <a:rPr lang="en-US" dirty="0" smtClean="0"/>
              <a:t>Cross-Section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35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Groucho is a co-repressor integral to </a:t>
            </a:r>
            <a:r>
              <a:rPr lang="en-US" i="1" dirty="0" smtClean="0"/>
              <a:t>Drosophila </a:t>
            </a:r>
            <a:r>
              <a:rPr lang="en-US" dirty="0" smtClean="0"/>
              <a:t>development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022"/>
          <a:stretch/>
        </p:blipFill>
        <p:spPr>
          <a:xfrm>
            <a:off x="1922318" y="1690689"/>
            <a:ext cx="5299364" cy="473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70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Groucho is recruited by multiple sequence-specific factors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21664" y="2117409"/>
            <a:ext cx="3352800" cy="129235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Dorsal-ventral patterning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21664" y="3410492"/>
            <a:ext cx="1365504" cy="223440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Anterior-posterior patterning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21664" y="5644896"/>
            <a:ext cx="3352800" cy="48768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Notch signaling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87168" y="3410492"/>
            <a:ext cx="1987296" cy="14297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Segmentation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87168" y="4840224"/>
            <a:ext cx="1987296" cy="80467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Terminal patterning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74464" y="2117409"/>
            <a:ext cx="3352800" cy="1292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Dorsal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Brinker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Ind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20768" y="3407555"/>
            <a:ext cx="1694688" cy="1430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Hairy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Runt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Even-skipped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Odd-skipped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150864" y="3388743"/>
            <a:ext cx="1658112" cy="1426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Sloppy-paired 1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Engrailed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Knirps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Goosecoid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74464" y="4840224"/>
            <a:ext cx="3352800" cy="804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Capicua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Huckebein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474464" y="5644896"/>
            <a:ext cx="3352800" cy="487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Su(H)                       E(</a:t>
            </a:r>
            <a:r>
              <a:rPr lang="en-US" dirty="0" err="1" smtClean="0">
                <a:solidFill>
                  <a:schemeClr val="tx1"/>
                </a:solidFill>
              </a:rPr>
              <a:t>spl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74464" y="3409761"/>
            <a:ext cx="3352800" cy="1426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2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potential mechanisms of Gro-mediated repression</a:t>
            </a:r>
            <a:endParaRPr lang="en-US" dirty="0"/>
          </a:p>
        </p:txBody>
      </p:sp>
      <p:pic>
        <p:nvPicPr>
          <p:cNvPr id="3" name="Picture 2" descr="mechanism.tif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7" t="5660" r="5000"/>
          <a:stretch/>
        </p:blipFill>
        <p:spPr>
          <a:xfrm>
            <a:off x="1310918" y="1690689"/>
            <a:ext cx="5547794" cy="39893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74119" y="6118819"/>
            <a:ext cx="2079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>
                <a:latin typeface="Helvetica"/>
                <a:cs typeface="Helvetica"/>
              </a:rPr>
              <a:t>Seikya</a:t>
            </a:r>
            <a:r>
              <a:rPr lang="en-US" sz="1400" i="1" dirty="0" smtClean="0">
                <a:latin typeface="Helvetica"/>
                <a:cs typeface="Helvetica"/>
              </a:rPr>
              <a:t> and </a:t>
            </a:r>
            <a:r>
              <a:rPr lang="en-US" sz="1400" i="1" dirty="0" err="1" smtClean="0">
                <a:latin typeface="Helvetica"/>
                <a:cs typeface="Helvetica"/>
              </a:rPr>
              <a:t>Zaret</a:t>
            </a:r>
            <a:r>
              <a:rPr lang="en-US" sz="1400" i="1" dirty="0" smtClean="0">
                <a:latin typeface="Helvetica"/>
                <a:cs typeface="Helvetica"/>
              </a:rPr>
              <a:t>, 2007</a:t>
            </a:r>
          </a:p>
        </p:txBody>
      </p:sp>
      <p:sp>
        <p:nvSpPr>
          <p:cNvPr id="5" name="Rectangle 4"/>
          <p:cNvSpPr/>
          <p:nvPr/>
        </p:nvSpPr>
        <p:spPr>
          <a:xfrm>
            <a:off x="4234420" y="1552913"/>
            <a:ext cx="3774030" cy="20138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78003" y="3451102"/>
            <a:ext cx="3774030" cy="24268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53297" y="6117330"/>
            <a:ext cx="2338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Helvetica"/>
                <a:cs typeface="Helvetica"/>
              </a:rPr>
              <a:t>Zhang and Emmons, 2002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91961" y="6118819"/>
            <a:ext cx="1380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>
                <a:latin typeface="Helvetica"/>
                <a:cs typeface="Helvetica"/>
              </a:rPr>
              <a:t>Cai</a:t>
            </a:r>
            <a:r>
              <a:rPr lang="en-US" sz="1400" i="1" dirty="0" smtClean="0">
                <a:latin typeface="Helvetica"/>
                <a:cs typeface="Helvetica"/>
              </a:rPr>
              <a:t> et al, 2003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74119" y="6425107"/>
            <a:ext cx="32717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Figures </a:t>
            </a:r>
            <a:r>
              <a:rPr lang="en-US" sz="1600" i="1" dirty="0" err="1" smtClean="0"/>
              <a:t>Turki-Judeh</a:t>
            </a:r>
            <a:r>
              <a:rPr lang="en-US" sz="1600" i="1" dirty="0" smtClean="0"/>
              <a:t> and </a:t>
            </a:r>
            <a:r>
              <a:rPr lang="en-US" sz="1600" i="1" dirty="0" err="1" smtClean="0"/>
              <a:t>Courey</a:t>
            </a:r>
            <a:r>
              <a:rPr lang="en-US" sz="1600" i="1" dirty="0" smtClean="0"/>
              <a:t>, 2012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64265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A genome-wide survey of Groucho in the early embryo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Identifying components of the Groucho gene regulatory network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Groucho regulation and RNA PolII stalling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59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Genomic scale analysis will provide significant insight into Groucho’s functions in early fly development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D74A5-6B21-7D43-AA42-06463E0BF38B}" type="slidenum">
              <a:rPr lang="en-US" smtClean="0"/>
              <a:t>9</a:t>
            </a:fld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62002" y="3235641"/>
            <a:ext cx="26627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607104" y="3091179"/>
            <a:ext cx="0" cy="292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321126" y="3091179"/>
            <a:ext cx="0" cy="292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035148" y="3091179"/>
            <a:ext cx="0" cy="292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219200" y="3505200"/>
            <a:ext cx="3479800" cy="13589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905000" y="3505200"/>
            <a:ext cx="2794000" cy="13589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667000" y="3505200"/>
            <a:ext cx="2032000" cy="13589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743202" y="4978400"/>
            <a:ext cx="1202267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RNA-seq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996269" y="4978400"/>
            <a:ext cx="1363133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Nascent-seq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405969" y="4978400"/>
            <a:ext cx="1202267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ChIP-seq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743202" y="5283200"/>
            <a:ext cx="1202267" cy="50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mRNA accumulation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3996269" y="5283200"/>
            <a:ext cx="1363133" cy="50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pre-mRNA profiling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5405969" y="5283200"/>
            <a:ext cx="1202267" cy="50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Groucho binding</a:t>
            </a:r>
            <a:endParaRPr lang="en-US" sz="1400" dirty="0"/>
          </a:p>
        </p:txBody>
      </p:sp>
      <p:sp>
        <p:nvSpPr>
          <p:cNvPr id="37" name="Freeform 36"/>
          <p:cNvSpPr/>
          <p:nvPr/>
        </p:nvSpPr>
        <p:spPr>
          <a:xfrm>
            <a:off x="1735289" y="1706018"/>
            <a:ext cx="830112" cy="370195"/>
          </a:xfrm>
          <a:custGeom>
            <a:avLst/>
            <a:gdLst>
              <a:gd name="connsiteX0" fmla="*/ 443484 w 3343759"/>
              <a:gd name="connsiteY0" fmla="*/ 105577 h 919649"/>
              <a:gd name="connsiteX1" fmla="*/ 3313684 w 3343759"/>
              <a:gd name="connsiteY1" fmla="*/ 54777 h 919649"/>
              <a:gd name="connsiteX2" fmla="*/ 1840484 w 3343759"/>
              <a:gd name="connsiteY2" fmla="*/ 918377 h 919649"/>
              <a:gd name="connsiteX3" fmla="*/ 151384 w 3343759"/>
              <a:gd name="connsiteY3" fmla="*/ 245277 h 919649"/>
              <a:gd name="connsiteX4" fmla="*/ 443484 w 3343759"/>
              <a:gd name="connsiteY4" fmla="*/ 105577 h 919649"/>
              <a:gd name="connsiteX0" fmla="*/ 299625 w 3199900"/>
              <a:gd name="connsiteY0" fmla="*/ 121485 h 938774"/>
              <a:gd name="connsiteX1" fmla="*/ 3169825 w 3199900"/>
              <a:gd name="connsiteY1" fmla="*/ 70685 h 938774"/>
              <a:gd name="connsiteX2" fmla="*/ 1696625 w 3199900"/>
              <a:gd name="connsiteY2" fmla="*/ 934285 h 938774"/>
              <a:gd name="connsiteX3" fmla="*/ 248825 w 3199900"/>
              <a:gd name="connsiteY3" fmla="*/ 690230 h 938774"/>
              <a:gd name="connsiteX4" fmla="*/ 299625 w 3199900"/>
              <a:gd name="connsiteY4" fmla="*/ 121485 h 938774"/>
              <a:gd name="connsiteX0" fmla="*/ 296177 w 3146808"/>
              <a:gd name="connsiteY0" fmla="*/ 4048 h 821337"/>
              <a:gd name="connsiteX1" fmla="*/ 3115577 w 3146808"/>
              <a:gd name="connsiteY1" fmla="*/ 343288 h 821337"/>
              <a:gd name="connsiteX2" fmla="*/ 1693177 w 3146808"/>
              <a:gd name="connsiteY2" fmla="*/ 816848 h 821337"/>
              <a:gd name="connsiteX3" fmla="*/ 245377 w 3146808"/>
              <a:gd name="connsiteY3" fmla="*/ 572793 h 821337"/>
              <a:gd name="connsiteX4" fmla="*/ 296177 w 3146808"/>
              <a:gd name="connsiteY4" fmla="*/ 4048 h 821337"/>
              <a:gd name="connsiteX0" fmla="*/ 290170 w 3054150"/>
              <a:gd name="connsiteY0" fmla="*/ 22177 h 839466"/>
              <a:gd name="connsiteX1" fmla="*/ 3020670 w 3054150"/>
              <a:gd name="connsiteY1" fmla="*/ 185899 h 839466"/>
              <a:gd name="connsiteX2" fmla="*/ 1687170 w 3054150"/>
              <a:gd name="connsiteY2" fmla="*/ 834977 h 839466"/>
              <a:gd name="connsiteX3" fmla="*/ 239370 w 3054150"/>
              <a:gd name="connsiteY3" fmla="*/ 590922 h 839466"/>
              <a:gd name="connsiteX4" fmla="*/ 290170 w 3054150"/>
              <a:gd name="connsiteY4" fmla="*/ 22177 h 839466"/>
              <a:gd name="connsiteX0" fmla="*/ 290170 w 3163476"/>
              <a:gd name="connsiteY0" fmla="*/ 19117 h 831929"/>
              <a:gd name="connsiteX1" fmla="*/ 3020670 w 3163476"/>
              <a:gd name="connsiteY1" fmla="*/ 182839 h 831929"/>
              <a:gd name="connsiteX2" fmla="*/ 2665069 w 3163476"/>
              <a:gd name="connsiteY2" fmla="*/ 657671 h 831929"/>
              <a:gd name="connsiteX3" fmla="*/ 1687170 w 3163476"/>
              <a:gd name="connsiteY3" fmla="*/ 831917 h 831929"/>
              <a:gd name="connsiteX4" fmla="*/ 239370 w 3163476"/>
              <a:gd name="connsiteY4" fmla="*/ 587862 h 831929"/>
              <a:gd name="connsiteX5" fmla="*/ 290170 w 3163476"/>
              <a:gd name="connsiteY5" fmla="*/ 19117 h 831929"/>
              <a:gd name="connsiteX0" fmla="*/ 269029 w 2903676"/>
              <a:gd name="connsiteY0" fmla="*/ 51806 h 864618"/>
              <a:gd name="connsiteX1" fmla="*/ 2682029 w 2903676"/>
              <a:gd name="connsiteY1" fmla="*/ 98516 h 864618"/>
              <a:gd name="connsiteX2" fmla="*/ 2643928 w 2903676"/>
              <a:gd name="connsiteY2" fmla="*/ 690360 h 864618"/>
              <a:gd name="connsiteX3" fmla="*/ 1666029 w 2903676"/>
              <a:gd name="connsiteY3" fmla="*/ 864606 h 864618"/>
              <a:gd name="connsiteX4" fmla="*/ 218229 w 2903676"/>
              <a:gd name="connsiteY4" fmla="*/ 620551 h 864618"/>
              <a:gd name="connsiteX5" fmla="*/ 269029 w 2903676"/>
              <a:gd name="connsiteY5" fmla="*/ 51806 h 864618"/>
              <a:gd name="connsiteX0" fmla="*/ 220509 w 2855156"/>
              <a:gd name="connsiteY0" fmla="*/ 51806 h 864618"/>
              <a:gd name="connsiteX1" fmla="*/ 2633509 w 2855156"/>
              <a:gd name="connsiteY1" fmla="*/ 98516 h 864618"/>
              <a:gd name="connsiteX2" fmla="*/ 2595408 w 2855156"/>
              <a:gd name="connsiteY2" fmla="*/ 690360 h 864618"/>
              <a:gd name="connsiteX3" fmla="*/ 1617509 w 2855156"/>
              <a:gd name="connsiteY3" fmla="*/ 864606 h 864618"/>
              <a:gd name="connsiteX4" fmla="*/ 271309 w 2855156"/>
              <a:gd name="connsiteY4" fmla="*/ 620551 h 864618"/>
              <a:gd name="connsiteX5" fmla="*/ 220509 w 2855156"/>
              <a:gd name="connsiteY5" fmla="*/ 51806 h 864618"/>
              <a:gd name="connsiteX0" fmla="*/ 220509 w 2829298"/>
              <a:gd name="connsiteY0" fmla="*/ 50393 h 863205"/>
              <a:gd name="connsiteX1" fmla="*/ 2633509 w 2829298"/>
              <a:gd name="connsiteY1" fmla="*/ 97103 h 863205"/>
              <a:gd name="connsiteX2" fmla="*/ 2531908 w 2829298"/>
              <a:gd name="connsiteY2" fmla="*/ 659694 h 863205"/>
              <a:gd name="connsiteX3" fmla="*/ 1617509 w 2829298"/>
              <a:gd name="connsiteY3" fmla="*/ 863193 h 863205"/>
              <a:gd name="connsiteX4" fmla="*/ 271309 w 2829298"/>
              <a:gd name="connsiteY4" fmla="*/ 619138 h 863205"/>
              <a:gd name="connsiteX5" fmla="*/ 220509 w 2829298"/>
              <a:gd name="connsiteY5" fmla="*/ 50393 h 863205"/>
              <a:gd name="connsiteX0" fmla="*/ 229621 w 2932164"/>
              <a:gd name="connsiteY0" fmla="*/ 50393 h 863205"/>
              <a:gd name="connsiteX1" fmla="*/ 2769621 w 2932164"/>
              <a:gd name="connsiteY1" fmla="*/ 97103 h 863205"/>
              <a:gd name="connsiteX2" fmla="*/ 2541020 w 2932164"/>
              <a:gd name="connsiteY2" fmla="*/ 659694 h 863205"/>
              <a:gd name="connsiteX3" fmla="*/ 1626621 w 2932164"/>
              <a:gd name="connsiteY3" fmla="*/ 863193 h 863205"/>
              <a:gd name="connsiteX4" fmla="*/ 280421 w 2932164"/>
              <a:gd name="connsiteY4" fmla="*/ 619138 h 863205"/>
              <a:gd name="connsiteX5" fmla="*/ 229621 w 2932164"/>
              <a:gd name="connsiteY5" fmla="*/ 50393 h 863205"/>
              <a:gd name="connsiteX0" fmla="*/ 208960 w 2911503"/>
              <a:gd name="connsiteY0" fmla="*/ 48286 h 861095"/>
              <a:gd name="connsiteX1" fmla="*/ 2748960 w 2911503"/>
              <a:gd name="connsiteY1" fmla="*/ 94996 h 861095"/>
              <a:gd name="connsiteX2" fmla="*/ 2520359 w 2911503"/>
              <a:gd name="connsiteY2" fmla="*/ 657587 h 861095"/>
              <a:gd name="connsiteX3" fmla="*/ 1605960 w 2911503"/>
              <a:gd name="connsiteY3" fmla="*/ 861086 h 861095"/>
              <a:gd name="connsiteX4" fmla="*/ 310560 w 2911503"/>
              <a:gd name="connsiteY4" fmla="*/ 587778 h 861095"/>
              <a:gd name="connsiteX5" fmla="*/ 208960 w 2911503"/>
              <a:gd name="connsiteY5" fmla="*/ 48286 h 861095"/>
              <a:gd name="connsiteX0" fmla="*/ 208960 w 2979708"/>
              <a:gd name="connsiteY0" fmla="*/ 50197 h 863006"/>
              <a:gd name="connsiteX1" fmla="*/ 2748960 w 2979708"/>
              <a:gd name="connsiteY1" fmla="*/ 96907 h 863006"/>
              <a:gd name="connsiteX2" fmla="*/ 2710859 w 2979708"/>
              <a:gd name="connsiteY2" fmla="*/ 698502 h 863006"/>
              <a:gd name="connsiteX3" fmla="*/ 1605960 w 2979708"/>
              <a:gd name="connsiteY3" fmla="*/ 862997 h 863006"/>
              <a:gd name="connsiteX4" fmla="*/ 310560 w 2979708"/>
              <a:gd name="connsiteY4" fmla="*/ 589689 h 863006"/>
              <a:gd name="connsiteX5" fmla="*/ 208960 w 2979708"/>
              <a:gd name="connsiteY5" fmla="*/ 50197 h 863006"/>
              <a:gd name="connsiteX0" fmla="*/ 185850 w 2956598"/>
              <a:gd name="connsiteY0" fmla="*/ 50197 h 863006"/>
              <a:gd name="connsiteX1" fmla="*/ 2725850 w 2956598"/>
              <a:gd name="connsiteY1" fmla="*/ 96907 h 863006"/>
              <a:gd name="connsiteX2" fmla="*/ 2687749 w 2956598"/>
              <a:gd name="connsiteY2" fmla="*/ 698502 h 863006"/>
              <a:gd name="connsiteX3" fmla="*/ 1582850 w 2956598"/>
              <a:gd name="connsiteY3" fmla="*/ 862997 h 863006"/>
              <a:gd name="connsiteX4" fmla="*/ 350950 w 2956598"/>
              <a:gd name="connsiteY4" fmla="*/ 589689 h 863006"/>
              <a:gd name="connsiteX5" fmla="*/ 185850 w 2956598"/>
              <a:gd name="connsiteY5" fmla="*/ 50197 h 863006"/>
              <a:gd name="connsiteX0" fmla="*/ 185850 w 2940843"/>
              <a:gd name="connsiteY0" fmla="*/ 49234 h 862043"/>
              <a:gd name="connsiteX1" fmla="*/ 2725850 w 2940843"/>
              <a:gd name="connsiteY1" fmla="*/ 95944 h 862043"/>
              <a:gd name="connsiteX2" fmla="*/ 2649649 w 2940843"/>
              <a:gd name="connsiteY2" fmla="*/ 678037 h 862043"/>
              <a:gd name="connsiteX3" fmla="*/ 1582850 w 2940843"/>
              <a:gd name="connsiteY3" fmla="*/ 862034 h 862043"/>
              <a:gd name="connsiteX4" fmla="*/ 350950 w 2940843"/>
              <a:gd name="connsiteY4" fmla="*/ 588726 h 862043"/>
              <a:gd name="connsiteX5" fmla="*/ 185850 w 2940843"/>
              <a:gd name="connsiteY5" fmla="*/ 49234 h 862043"/>
              <a:gd name="connsiteX0" fmla="*/ 208959 w 2963952"/>
              <a:gd name="connsiteY0" fmla="*/ 56597 h 869431"/>
              <a:gd name="connsiteX1" fmla="*/ 2748959 w 2963952"/>
              <a:gd name="connsiteY1" fmla="*/ 103307 h 869431"/>
              <a:gd name="connsiteX2" fmla="*/ 2672758 w 2963952"/>
              <a:gd name="connsiteY2" fmla="*/ 685400 h 869431"/>
              <a:gd name="connsiteX3" fmla="*/ 1605959 w 2963952"/>
              <a:gd name="connsiteY3" fmla="*/ 869397 h 869431"/>
              <a:gd name="connsiteX4" fmla="*/ 310559 w 2963952"/>
              <a:gd name="connsiteY4" fmla="*/ 698475 h 869431"/>
              <a:gd name="connsiteX5" fmla="*/ 208959 w 2963952"/>
              <a:gd name="connsiteY5" fmla="*/ 56597 h 869431"/>
              <a:gd name="connsiteX0" fmla="*/ 199011 w 2954004"/>
              <a:gd name="connsiteY0" fmla="*/ 56597 h 913295"/>
              <a:gd name="connsiteX1" fmla="*/ 2739011 w 2954004"/>
              <a:gd name="connsiteY1" fmla="*/ 103307 h 913295"/>
              <a:gd name="connsiteX2" fmla="*/ 2662810 w 2954004"/>
              <a:gd name="connsiteY2" fmla="*/ 685400 h 913295"/>
              <a:gd name="connsiteX3" fmla="*/ 1386461 w 2954004"/>
              <a:gd name="connsiteY3" fmla="*/ 913277 h 913295"/>
              <a:gd name="connsiteX4" fmla="*/ 300611 w 2954004"/>
              <a:gd name="connsiteY4" fmla="*/ 698475 h 913295"/>
              <a:gd name="connsiteX5" fmla="*/ 199011 w 2954004"/>
              <a:gd name="connsiteY5" fmla="*/ 56597 h 913295"/>
              <a:gd name="connsiteX0" fmla="*/ 276708 w 3031701"/>
              <a:gd name="connsiteY0" fmla="*/ 39654 h 896343"/>
              <a:gd name="connsiteX1" fmla="*/ 2816708 w 3031701"/>
              <a:gd name="connsiteY1" fmla="*/ 86364 h 896343"/>
              <a:gd name="connsiteX2" fmla="*/ 2740507 w 3031701"/>
              <a:gd name="connsiteY2" fmla="*/ 668457 h 896343"/>
              <a:gd name="connsiteX3" fmla="*/ 1464158 w 3031701"/>
              <a:gd name="connsiteY3" fmla="*/ 896334 h 896343"/>
              <a:gd name="connsiteX4" fmla="*/ 378308 w 3031701"/>
              <a:gd name="connsiteY4" fmla="*/ 681532 h 896343"/>
              <a:gd name="connsiteX5" fmla="*/ 78951 w 3031701"/>
              <a:gd name="connsiteY5" fmla="*/ 444184 h 896343"/>
              <a:gd name="connsiteX6" fmla="*/ 276708 w 3031701"/>
              <a:gd name="connsiteY6" fmla="*/ 39654 h 896343"/>
              <a:gd name="connsiteX0" fmla="*/ 398902 w 2949509"/>
              <a:gd name="connsiteY0" fmla="*/ 39654 h 896343"/>
              <a:gd name="connsiteX1" fmla="*/ 2748402 w 2949509"/>
              <a:gd name="connsiteY1" fmla="*/ 86364 h 896343"/>
              <a:gd name="connsiteX2" fmla="*/ 2672201 w 2949509"/>
              <a:gd name="connsiteY2" fmla="*/ 668457 h 896343"/>
              <a:gd name="connsiteX3" fmla="*/ 1395852 w 2949509"/>
              <a:gd name="connsiteY3" fmla="*/ 896334 h 896343"/>
              <a:gd name="connsiteX4" fmla="*/ 310002 w 2949509"/>
              <a:gd name="connsiteY4" fmla="*/ 681532 h 896343"/>
              <a:gd name="connsiteX5" fmla="*/ 10645 w 2949509"/>
              <a:gd name="connsiteY5" fmla="*/ 444184 h 896343"/>
              <a:gd name="connsiteX6" fmla="*/ 398902 w 2949509"/>
              <a:gd name="connsiteY6" fmla="*/ 39654 h 896343"/>
              <a:gd name="connsiteX0" fmla="*/ 444107 w 2940217"/>
              <a:gd name="connsiteY0" fmla="*/ 39654 h 896343"/>
              <a:gd name="connsiteX1" fmla="*/ 2742807 w 2940217"/>
              <a:gd name="connsiteY1" fmla="*/ 86364 h 896343"/>
              <a:gd name="connsiteX2" fmla="*/ 2666606 w 2940217"/>
              <a:gd name="connsiteY2" fmla="*/ 668457 h 896343"/>
              <a:gd name="connsiteX3" fmla="*/ 1390257 w 2940217"/>
              <a:gd name="connsiteY3" fmla="*/ 896334 h 896343"/>
              <a:gd name="connsiteX4" fmla="*/ 304407 w 2940217"/>
              <a:gd name="connsiteY4" fmla="*/ 681532 h 896343"/>
              <a:gd name="connsiteX5" fmla="*/ 5050 w 2940217"/>
              <a:gd name="connsiteY5" fmla="*/ 444184 h 896343"/>
              <a:gd name="connsiteX6" fmla="*/ 444107 w 2940217"/>
              <a:gd name="connsiteY6" fmla="*/ 39654 h 896343"/>
              <a:gd name="connsiteX0" fmla="*/ 444107 w 2940217"/>
              <a:gd name="connsiteY0" fmla="*/ 32465 h 913531"/>
              <a:gd name="connsiteX1" fmla="*/ 2742807 w 2940217"/>
              <a:gd name="connsiteY1" fmla="*/ 103552 h 913531"/>
              <a:gd name="connsiteX2" fmla="*/ 2666606 w 2940217"/>
              <a:gd name="connsiteY2" fmla="*/ 685645 h 913531"/>
              <a:gd name="connsiteX3" fmla="*/ 1390257 w 2940217"/>
              <a:gd name="connsiteY3" fmla="*/ 913522 h 913531"/>
              <a:gd name="connsiteX4" fmla="*/ 304407 w 2940217"/>
              <a:gd name="connsiteY4" fmla="*/ 698720 h 913531"/>
              <a:gd name="connsiteX5" fmla="*/ 5050 w 2940217"/>
              <a:gd name="connsiteY5" fmla="*/ 461372 h 913531"/>
              <a:gd name="connsiteX6" fmla="*/ 444107 w 2940217"/>
              <a:gd name="connsiteY6" fmla="*/ 32465 h 913531"/>
              <a:gd name="connsiteX0" fmla="*/ 441860 w 2664359"/>
              <a:gd name="connsiteY0" fmla="*/ 11444 h 892510"/>
              <a:gd name="connsiteX1" fmla="*/ 2442110 w 2664359"/>
              <a:gd name="connsiteY1" fmla="*/ 170290 h 892510"/>
              <a:gd name="connsiteX2" fmla="*/ 2664359 w 2664359"/>
              <a:gd name="connsiteY2" fmla="*/ 664624 h 892510"/>
              <a:gd name="connsiteX3" fmla="*/ 1388010 w 2664359"/>
              <a:gd name="connsiteY3" fmla="*/ 892501 h 892510"/>
              <a:gd name="connsiteX4" fmla="*/ 302160 w 2664359"/>
              <a:gd name="connsiteY4" fmla="*/ 677699 h 892510"/>
              <a:gd name="connsiteX5" fmla="*/ 2803 w 2664359"/>
              <a:gd name="connsiteY5" fmla="*/ 440351 h 892510"/>
              <a:gd name="connsiteX6" fmla="*/ 441860 w 2664359"/>
              <a:gd name="connsiteY6" fmla="*/ 11444 h 892510"/>
              <a:gd name="connsiteX0" fmla="*/ 441921 w 2793544"/>
              <a:gd name="connsiteY0" fmla="*/ 32465 h 913531"/>
              <a:gd name="connsiteX1" fmla="*/ 2454871 w 2793544"/>
              <a:gd name="connsiteY1" fmla="*/ 103552 h 913531"/>
              <a:gd name="connsiteX2" fmla="*/ 2664420 w 2793544"/>
              <a:gd name="connsiteY2" fmla="*/ 685645 h 913531"/>
              <a:gd name="connsiteX3" fmla="*/ 1388071 w 2793544"/>
              <a:gd name="connsiteY3" fmla="*/ 913522 h 913531"/>
              <a:gd name="connsiteX4" fmla="*/ 302221 w 2793544"/>
              <a:gd name="connsiteY4" fmla="*/ 698720 h 913531"/>
              <a:gd name="connsiteX5" fmla="*/ 2864 w 2793544"/>
              <a:gd name="connsiteY5" fmla="*/ 461372 h 913531"/>
              <a:gd name="connsiteX6" fmla="*/ 441921 w 2793544"/>
              <a:gd name="connsiteY6" fmla="*/ 32465 h 913531"/>
              <a:gd name="connsiteX0" fmla="*/ 441921 w 2639628"/>
              <a:gd name="connsiteY0" fmla="*/ 29018 h 910084"/>
              <a:gd name="connsiteX1" fmla="*/ 2454871 w 2639628"/>
              <a:gd name="connsiteY1" fmla="*/ 100105 h 910084"/>
              <a:gd name="connsiteX2" fmla="*/ 2397720 w 2639628"/>
              <a:gd name="connsiteY2" fmla="*/ 594439 h 910084"/>
              <a:gd name="connsiteX3" fmla="*/ 1388071 w 2639628"/>
              <a:gd name="connsiteY3" fmla="*/ 910075 h 910084"/>
              <a:gd name="connsiteX4" fmla="*/ 302221 w 2639628"/>
              <a:gd name="connsiteY4" fmla="*/ 695273 h 910084"/>
              <a:gd name="connsiteX5" fmla="*/ 2864 w 2639628"/>
              <a:gd name="connsiteY5" fmla="*/ 457925 h 910084"/>
              <a:gd name="connsiteX6" fmla="*/ 441921 w 2639628"/>
              <a:gd name="connsiteY6" fmla="*/ 29018 h 910084"/>
              <a:gd name="connsiteX0" fmla="*/ 441921 w 2675751"/>
              <a:gd name="connsiteY0" fmla="*/ 31073 h 912139"/>
              <a:gd name="connsiteX1" fmla="*/ 2454871 w 2675751"/>
              <a:gd name="connsiteY1" fmla="*/ 102160 h 912139"/>
              <a:gd name="connsiteX2" fmla="*/ 2473920 w 2675751"/>
              <a:gd name="connsiteY2" fmla="*/ 650124 h 912139"/>
              <a:gd name="connsiteX3" fmla="*/ 1388071 w 2675751"/>
              <a:gd name="connsiteY3" fmla="*/ 912130 h 912139"/>
              <a:gd name="connsiteX4" fmla="*/ 302221 w 2675751"/>
              <a:gd name="connsiteY4" fmla="*/ 697328 h 912139"/>
              <a:gd name="connsiteX5" fmla="*/ 2864 w 2675751"/>
              <a:gd name="connsiteY5" fmla="*/ 459980 h 912139"/>
              <a:gd name="connsiteX6" fmla="*/ 441921 w 2675751"/>
              <a:gd name="connsiteY6" fmla="*/ 31073 h 912139"/>
              <a:gd name="connsiteX0" fmla="*/ 441921 w 2675751"/>
              <a:gd name="connsiteY0" fmla="*/ 31073 h 912153"/>
              <a:gd name="connsiteX1" fmla="*/ 2454871 w 2675751"/>
              <a:gd name="connsiteY1" fmla="*/ 102160 h 912153"/>
              <a:gd name="connsiteX2" fmla="*/ 2473920 w 2675751"/>
              <a:gd name="connsiteY2" fmla="*/ 650124 h 912153"/>
              <a:gd name="connsiteX3" fmla="*/ 1388071 w 2675751"/>
              <a:gd name="connsiteY3" fmla="*/ 912130 h 912153"/>
              <a:gd name="connsiteX4" fmla="*/ 505421 w 2675751"/>
              <a:gd name="connsiteY4" fmla="*/ 780212 h 912153"/>
              <a:gd name="connsiteX5" fmla="*/ 2864 w 2675751"/>
              <a:gd name="connsiteY5" fmla="*/ 459980 h 912153"/>
              <a:gd name="connsiteX6" fmla="*/ 441921 w 2675751"/>
              <a:gd name="connsiteY6" fmla="*/ 31073 h 912153"/>
              <a:gd name="connsiteX0" fmla="*/ 441921 w 2675751"/>
              <a:gd name="connsiteY0" fmla="*/ 31073 h 912187"/>
              <a:gd name="connsiteX1" fmla="*/ 2454871 w 2675751"/>
              <a:gd name="connsiteY1" fmla="*/ 102160 h 912187"/>
              <a:gd name="connsiteX2" fmla="*/ 2473920 w 2675751"/>
              <a:gd name="connsiteY2" fmla="*/ 650124 h 912187"/>
              <a:gd name="connsiteX3" fmla="*/ 1388071 w 2675751"/>
              <a:gd name="connsiteY3" fmla="*/ 912130 h 912187"/>
              <a:gd name="connsiteX4" fmla="*/ 505421 w 2675751"/>
              <a:gd name="connsiteY4" fmla="*/ 780212 h 912187"/>
              <a:gd name="connsiteX5" fmla="*/ 2864 w 2675751"/>
              <a:gd name="connsiteY5" fmla="*/ 459980 h 912187"/>
              <a:gd name="connsiteX6" fmla="*/ 441921 w 2675751"/>
              <a:gd name="connsiteY6" fmla="*/ 31073 h 912187"/>
              <a:gd name="connsiteX0" fmla="*/ 417340 w 2651170"/>
              <a:gd name="connsiteY0" fmla="*/ 31073 h 912187"/>
              <a:gd name="connsiteX1" fmla="*/ 2430290 w 2651170"/>
              <a:gd name="connsiteY1" fmla="*/ 102160 h 912187"/>
              <a:gd name="connsiteX2" fmla="*/ 2449339 w 2651170"/>
              <a:gd name="connsiteY2" fmla="*/ 650124 h 912187"/>
              <a:gd name="connsiteX3" fmla="*/ 1363490 w 2651170"/>
              <a:gd name="connsiteY3" fmla="*/ 912130 h 912187"/>
              <a:gd name="connsiteX4" fmla="*/ 480840 w 2651170"/>
              <a:gd name="connsiteY4" fmla="*/ 780212 h 912187"/>
              <a:gd name="connsiteX5" fmla="*/ 3683 w 2651170"/>
              <a:gd name="connsiteY5" fmla="*/ 459980 h 912187"/>
              <a:gd name="connsiteX6" fmla="*/ 417340 w 2651170"/>
              <a:gd name="connsiteY6" fmla="*/ 31073 h 912187"/>
              <a:gd name="connsiteX0" fmla="*/ 417340 w 2651170"/>
              <a:gd name="connsiteY0" fmla="*/ 31073 h 912187"/>
              <a:gd name="connsiteX1" fmla="*/ 2430290 w 2651170"/>
              <a:gd name="connsiteY1" fmla="*/ 102160 h 912187"/>
              <a:gd name="connsiteX2" fmla="*/ 2449339 w 2651170"/>
              <a:gd name="connsiteY2" fmla="*/ 650124 h 912187"/>
              <a:gd name="connsiteX3" fmla="*/ 1363490 w 2651170"/>
              <a:gd name="connsiteY3" fmla="*/ 912130 h 912187"/>
              <a:gd name="connsiteX4" fmla="*/ 493540 w 2651170"/>
              <a:gd name="connsiteY4" fmla="*/ 770461 h 912187"/>
              <a:gd name="connsiteX5" fmla="*/ 3683 w 2651170"/>
              <a:gd name="connsiteY5" fmla="*/ 459980 h 912187"/>
              <a:gd name="connsiteX6" fmla="*/ 417340 w 2651170"/>
              <a:gd name="connsiteY6" fmla="*/ 31073 h 912187"/>
              <a:gd name="connsiteX0" fmla="*/ 375448 w 2609278"/>
              <a:gd name="connsiteY0" fmla="*/ 33957 h 915071"/>
              <a:gd name="connsiteX1" fmla="*/ 2388398 w 2609278"/>
              <a:gd name="connsiteY1" fmla="*/ 105044 h 915071"/>
              <a:gd name="connsiteX2" fmla="*/ 2407447 w 2609278"/>
              <a:gd name="connsiteY2" fmla="*/ 653008 h 915071"/>
              <a:gd name="connsiteX3" fmla="*/ 1321598 w 2609278"/>
              <a:gd name="connsiteY3" fmla="*/ 915014 h 915071"/>
              <a:gd name="connsiteX4" fmla="*/ 451648 w 2609278"/>
              <a:gd name="connsiteY4" fmla="*/ 773345 h 915071"/>
              <a:gd name="connsiteX5" fmla="*/ 6241 w 2609278"/>
              <a:gd name="connsiteY5" fmla="*/ 501868 h 915071"/>
              <a:gd name="connsiteX6" fmla="*/ 375448 w 2609278"/>
              <a:gd name="connsiteY6" fmla="*/ 33957 h 915071"/>
              <a:gd name="connsiteX0" fmla="*/ 431273 w 2665103"/>
              <a:gd name="connsiteY0" fmla="*/ 33957 h 915071"/>
              <a:gd name="connsiteX1" fmla="*/ 2444223 w 2665103"/>
              <a:gd name="connsiteY1" fmla="*/ 105044 h 915071"/>
              <a:gd name="connsiteX2" fmla="*/ 2463272 w 2665103"/>
              <a:gd name="connsiteY2" fmla="*/ 653008 h 915071"/>
              <a:gd name="connsiteX3" fmla="*/ 1377423 w 2665103"/>
              <a:gd name="connsiteY3" fmla="*/ 915014 h 915071"/>
              <a:gd name="connsiteX4" fmla="*/ 507473 w 2665103"/>
              <a:gd name="connsiteY4" fmla="*/ 773345 h 915071"/>
              <a:gd name="connsiteX5" fmla="*/ 62066 w 2665103"/>
              <a:gd name="connsiteY5" fmla="*/ 501868 h 915071"/>
              <a:gd name="connsiteX6" fmla="*/ 431273 w 2665103"/>
              <a:gd name="connsiteY6" fmla="*/ 33957 h 915071"/>
              <a:gd name="connsiteX0" fmla="*/ 409385 w 2643215"/>
              <a:gd name="connsiteY0" fmla="*/ 33957 h 915071"/>
              <a:gd name="connsiteX1" fmla="*/ 2422335 w 2643215"/>
              <a:gd name="connsiteY1" fmla="*/ 105044 h 915071"/>
              <a:gd name="connsiteX2" fmla="*/ 2441384 w 2643215"/>
              <a:gd name="connsiteY2" fmla="*/ 653008 h 915071"/>
              <a:gd name="connsiteX3" fmla="*/ 1355535 w 2643215"/>
              <a:gd name="connsiteY3" fmla="*/ 915014 h 915071"/>
              <a:gd name="connsiteX4" fmla="*/ 485585 w 2643215"/>
              <a:gd name="connsiteY4" fmla="*/ 773345 h 915071"/>
              <a:gd name="connsiteX5" fmla="*/ 40178 w 2643215"/>
              <a:gd name="connsiteY5" fmla="*/ 501868 h 915071"/>
              <a:gd name="connsiteX6" fmla="*/ 409385 w 2643215"/>
              <a:gd name="connsiteY6" fmla="*/ 33957 h 915071"/>
              <a:gd name="connsiteX0" fmla="*/ 409385 w 2643215"/>
              <a:gd name="connsiteY0" fmla="*/ 33957 h 915071"/>
              <a:gd name="connsiteX1" fmla="*/ 2422335 w 2643215"/>
              <a:gd name="connsiteY1" fmla="*/ 105044 h 915071"/>
              <a:gd name="connsiteX2" fmla="*/ 2441384 w 2643215"/>
              <a:gd name="connsiteY2" fmla="*/ 653008 h 915071"/>
              <a:gd name="connsiteX3" fmla="*/ 1355535 w 2643215"/>
              <a:gd name="connsiteY3" fmla="*/ 915014 h 915071"/>
              <a:gd name="connsiteX4" fmla="*/ 485585 w 2643215"/>
              <a:gd name="connsiteY4" fmla="*/ 773345 h 915071"/>
              <a:gd name="connsiteX5" fmla="*/ 40178 w 2643215"/>
              <a:gd name="connsiteY5" fmla="*/ 501868 h 915071"/>
              <a:gd name="connsiteX6" fmla="*/ 409385 w 2643215"/>
              <a:gd name="connsiteY6" fmla="*/ 33957 h 915071"/>
              <a:gd name="connsiteX0" fmla="*/ 392049 w 2565461"/>
              <a:gd name="connsiteY0" fmla="*/ 41812 h 922926"/>
              <a:gd name="connsiteX1" fmla="*/ 1369043 w 2565461"/>
              <a:gd name="connsiteY1" fmla="*/ 30709 h 922926"/>
              <a:gd name="connsiteX2" fmla="*/ 2404999 w 2565461"/>
              <a:gd name="connsiteY2" fmla="*/ 112899 h 922926"/>
              <a:gd name="connsiteX3" fmla="*/ 2424048 w 2565461"/>
              <a:gd name="connsiteY3" fmla="*/ 660863 h 922926"/>
              <a:gd name="connsiteX4" fmla="*/ 1338199 w 2565461"/>
              <a:gd name="connsiteY4" fmla="*/ 922869 h 922926"/>
              <a:gd name="connsiteX5" fmla="*/ 468249 w 2565461"/>
              <a:gd name="connsiteY5" fmla="*/ 781200 h 922926"/>
              <a:gd name="connsiteX6" fmla="*/ 22842 w 2565461"/>
              <a:gd name="connsiteY6" fmla="*/ 509723 h 922926"/>
              <a:gd name="connsiteX7" fmla="*/ 392049 w 2565461"/>
              <a:gd name="connsiteY7" fmla="*/ 41812 h 922926"/>
              <a:gd name="connsiteX0" fmla="*/ 392049 w 2622133"/>
              <a:gd name="connsiteY0" fmla="*/ 41812 h 922915"/>
              <a:gd name="connsiteX1" fmla="*/ 1369043 w 2622133"/>
              <a:gd name="connsiteY1" fmla="*/ 30709 h 922915"/>
              <a:gd name="connsiteX2" fmla="*/ 2404999 w 2622133"/>
              <a:gd name="connsiteY2" fmla="*/ 112899 h 922915"/>
              <a:gd name="connsiteX3" fmla="*/ 2506598 w 2622133"/>
              <a:gd name="connsiteY3" fmla="*/ 621859 h 922915"/>
              <a:gd name="connsiteX4" fmla="*/ 1338199 w 2622133"/>
              <a:gd name="connsiteY4" fmla="*/ 922869 h 922915"/>
              <a:gd name="connsiteX5" fmla="*/ 468249 w 2622133"/>
              <a:gd name="connsiteY5" fmla="*/ 781200 h 922915"/>
              <a:gd name="connsiteX6" fmla="*/ 22842 w 2622133"/>
              <a:gd name="connsiteY6" fmla="*/ 509723 h 922915"/>
              <a:gd name="connsiteX7" fmla="*/ 392049 w 2622133"/>
              <a:gd name="connsiteY7" fmla="*/ 41812 h 922915"/>
              <a:gd name="connsiteX0" fmla="*/ 392049 w 2652643"/>
              <a:gd name="connsiteY0" fmla="*/ 41812 h 922915"/>
              <a:gd name="connsiteX1" fmla="*/ 1369043 w 2652643"/>
              <a:gd name="connsiteY1" fmla="*/ 30709 h 922915"/>
              <a:gd name="connsiteX2" fmla="*/ 2487549 w 2652643"/>
              <a:gd name="connsiteY2" fmla="*/ 112899 h 922915"/>
              <a:gd name="connsiteX3" fmla="*/ 2506598 w 2652643"/>
              <a:gd name="connsiteY3" fmla="*/ 621859 h 922915"/>
              <a:gd name="connsiteX4" fmla="*/ 1338199 w 2652643"/>
              <a:gd name="connsiteY4" fmla="*/ 922869 h 922915"/>
              <a:gd name="connsiteX5" fmla="*/ 468249 w 2652643"/>
              <a:gd name="connsiteY5" fmla="*/ 781200 h 922915"/>
              <a:gd name="connsiteX6" fmla="*/ 22842 w 2652643"/>
              <a:gd name="connsiteY6" fmla="*/ 509723 h 922915"/>
              <a:gd name="connsiteX7" fmla="*/ 392049 w 2652643"/>
              <a:gd name="connsiteY7" fmla="*/ 41812 h 922915"/>
              <a:gd name="connsiteX0" fmla="*/ 392049 w 2652643"/>
              <a:gd name="connsiteY0" fmla="*/ 50999 h 932102"/>
              <a:gd name="connsiteX1" fmla="*/ 1369043 w 2652643"/>
              <a:gd name="connsiteY1" fmla="*/ 20394 h 932102"/>
              <a:gd name="connsiteX2" fmla="*/ 2487549 w 2652643"/>
              <a:gd name="connsiteY2" fmla="*/ 122086 h 932102"/>
              <a:gd name="connsiteX3" fmla="*/ 2506598 w 2652643"/>
              <a:gd name="connsiteY3" fmla="*/ 631046 h 932102"/>
              <a:gd name="connsiteX4" fmla="*/ 1338199 w 2652643"/>
              <a:gd name="connsiteY4" fmla="*/ 932056 h 932102"/>
              <a:gd name="connsiteX5" fmla="*/ 468249 w 2652643"/>
              <a:gd name="connsiteY5" fmla="*/ 790387 h 932102"/>
              <a:gd name="connsiteX6" fmla="*/ 22842 w 2652643"/>
              <a:gd name="connsiteY6" fmla="*/ 518910 h 932102"/>
              <a:gd name="connsiteX7" fmla="*/ 392049 w 2652643"/>
              <a:gd name="connsiteY7" fmla="*/ 50999 h 932102"/>
              <a:gd name="connsiteX0" fmla="*/ 470708 w 2731302"/>
              <a:gd name="connsiteY0" fmla="*/ 44856 h 925959"/>
              <a:gd name="connsiteX1" fmla="*/ 1447702 w 2731302"/>
              <a:gd name="connsiteY1" fmla="*/ 14251 h 925959"/>
              <a:gd name="connsiteX2" fmla="*/ 2566208 w 2731302"/>
              <a:gd name="connsiteY2" fmla="*/ 115943 h 925959"/>
              <a:gd name="connsiteX3" fmla="*/ 2585257 w 2731302"/>
              <a:gd name="connsiteY3" fmla="*/ 624903 h 925959"/>
              <a:gd name="connsiteX4" fmla="*/ 1416858 w 2731302"/>
              <a:gd name="connsiteY4" fmla="*/ 925913 h 925959"/>
              <a:gd name="connsiteX5" fmla="*/ 546908 w 2731302"/>
              <a:gd name="connsiteY5" fmla="*/ 784244 h 925959"/>
              <a:gd name="connsiteX6" fmla="*/ 18951 w 2731302"/>
              <a:gd name="connsiteY6" fmla="*/ 415257 h 925959"/>
              <a:gd name="connsiteX7" fmla="*/ 470708 w 2731302"/>
              <a:gd name="connsiteY7" fmla="*/ 44856 h 925959"/>
              <a:gd name="connsiteX0" fmla="*/ 451757 w 2712351"/>
              <a:gd name="connsiteY0" fmla="*/ 44856 h 925959"/>
              <a:gd name="connsiteX1" fmla="*/ 1428751 w 2712351"/>
              <a:gd name="connsiteY1" fmla="*/ 14251 h 925959"/>
              <a:gd name="connsiteX2" fmla="*/ 2547257 w 2712351"/>
              <a:gd name="connsiteY2" fmla="*/ 115943 h 925959"/>
              <a:gd name="connsiteX3" fmla="*/ 2566306 w 2712351"/>
              <a:gd name="connsiteY3" fmla="*/ 624903 h 925959"/>
              <a:gd name="connsiteX4" fmla="*/ 1397907 w 2712351"/>
              <a:gd name="connsiteY4" fmla="*/ 925913 h 925959"/>
              <a:gd name="connsiteX5" fmla="*/ 527957 w 2712351"/>
              <a:gd name="connsiteY5" fmla="*/ 784244 h 925959"/>
              <a:gd name="connsiteX6" fmla="*/ 0 w 2712351"/>
              <a:gd name="connsiteY6" fmla="*/ 415257 h 925959"/>
              <a:gd name="connsiteX7" fmla="*/ 451757 w 2712351"/>
              <a:gd name="connsiteY7" fmla="*/ 44856 h 925959"/>
              <a:gd name="connsiteX0" fmla="*/ 83527 w 2344121"/>
              <a:gd name="connsiteY0" fmla="*/ 69697 h 950800"/>
              <a:gd name="connsiteX1" fmla="*/ 1060521 w 2344121"/>
              <a:gd name="connsiteY1" fmla="*/ 39092 h 950800"/>
              <a:gd name="connsiteX2" fmla="*/ 2179027 w 2344121"/>
              <a:gd name="connsiteY2" fmla="*/ 140784 h 950800"/>
              <a:gd name="connsiteX3" fmla="*/ 2198076 w 2344121"/>
              <a:gd name="connsiteY3" fmla="*/ 649744 h 950800"/>
              <a:gd name="connsiteX4" fmla="*/ 1029677 w 2344121"/>
              <a:gd name="connsiteY4" fmla="*/ 950754 h 950800"/>
              <a:gd name="connsiteX5" fmla="*/ 159727 w 2344121"/>
              <a:gd name="connsiteY5" fmla="*/ 809085 h 950800"/>
              <a:gd name="connsiteX6" fmla="*/ 83527 w 2344121"/>
              <a:gd name="connsiteY6" fmla="*/ 69697 h 950800"/>
              <a:gd name="connsiteX0" fmla="*/ 433252 w 2693846"/>
              <a:gd name="connsiteY0" fmla="*/ 44493 h 925596"/>
              <a:gd name="connsiteX1" fmla="*/ 1410246 w 2693846"/>
              <a:gd name="connsiteY1" fmla="*/ 13888 h 925596"/>
              <a:gd name="connsiteX2" fmla="*/ 2528752 w 2693846"/>
              <a:gd name="connsiteY2" fmla="*/ 115580 h 925596"/>
              <a:gd name="connsiteX3" fmla="*/ 2547801 w 2693846"/>
              <a:gd name="connsiteY3" fmla="*/ 624540 h 925596"/>
              <a:gd name="connsiteX4" fmla="*/ 1379402 w 2693846"/>
              <a:gd name="connsiteY4" fmla="*/ 925550 h 925596"/>
              <a:gd name="connsiteX5" fmla="*/ 509452 w 2693846"/>
              <a:gd name="connsiteY5" fmla="*/ 783881 h 925596"/>
              <a:gd name="connsiteX6" fmla="*/ 546 w 2693846"/>
              <a:gd name="connsiteY6" fmla="*/ 408805 h 925596"/>
              <a:gd name="connsiteX7" fmla="*/ 433252 w 2693846"/>
              <a:gd name="connsiteY7" fmla="*/ 44493 h 925596"/>
              <a:gd name="connsiteX0" fmla="*/ 357332 w 2694126"/>
              <a:gd name="connsiteY0" fmla="*/ 44493 h 925596"/>
              <a:gd name="connsiteX1" fmla="*/ 1410526 w 2694126"/>
              <a:gd name="connsiteY1" fmla="*/ 13888 h 925596"/>
              <a:gd name="connsiteX2" fmla="*/ 2529032 w 2694126"/>
              <a:gd name="connsiteY2" fmla="*/ 115580 h 925596"/>
              <a:gd name="connsiteX3" fmla="*/ 2548081 w 2694126"/>
              <a:gd name="connsiteY3" fmla="*/ 624540 h 925596"/>
              <a:gd name="connsiteX4" fmla="*/ 1379682 w 2694126"/>
              <a:gd name="connsiteY4" fmla="*/ 925550 h 925596"/>
              <a:gd name="connsiteX5" fmla="*/ 509732 w 2694126"/>
              <a:gd name="connsiteY5" fmla="*/ 783881 h 925596"/>
              <a:gd name="connsiteX6" fmla="*/ 826 w 2694126"/>
              <a:gd name="connsiteY6" fmla="*/ 408805 h 925596"/>
              <a:gd name="connsiteX7" fmla="*/ 357332 w 2694126"/>
              <a:gd name="connsiteY7" fmla="*/ 44493 h 925596"/>
              <a:gd name="connsiteX0" fmla="*/ 357332 w 2639008"/>
              <a:gd name="connsiteY0" fmla="*/ 44493 h 925611"/>
              <a:gd name="connsiteX1" fmla="*/ 1410526 w 2639008"/>
              <a:gd name="connsiteY1" fmla="*/ 13888 h 925611"/>
              <a:gd name="connsiteX2" fmla="*/ 2529032 w 2639008"/>
              <a:gd name="connsiteY2" fmla="*/ 115580 h 925611"/>
              <a:gd name="connsiteX3" fmla="*/ 2446481 w 2639008"/>
              <a:gd name="connsiteY3" fmla="*/ 673295 h 925611"/>
              <a:gd name="connsiteX4" fmla="*/ 1379682 w 2639008"/>
              <a:gd name="connsiteY4" fmla="*/ 925550 h 925611"/>
              <a:gd name="connsiteX5" fmla="*/ 509732 w 2639008"/>
              <a:gd name="connsiteY5" fmla="*/ 783881 h 925611"/>
              <a:gd name="connsiteX6" fmla="*/ 826 w 2639008"/>
              <a:gd name="connsiteY6" fmla="*/ 408805 h 925611"/>
              <a:gd name="connsiteX7" fmla="*/ 357332 w 2639008"/>
              <a:gd name="connsiteY7" fmla="*/ 44493 h 925611"/>
              <a:gd name="connsiteX0" fmla="*/ 357332 w 2704311"/>
              <a:gd name="connsiteY0" fmla="*/ 44493 h 925603"/>
              <a:gd name="connsiteX1" fmla="*/ 1410526 w 2704311"/>
              <a:gd name="connsiteY1" fmla="*/ 13888 h 925603"/>
              <a:gd name="connsiteX2" fmla="*/ 2529032 w 2704311"/>
              <a:gd name="connsiteY2" fmla="*/ 115580 h 925603"/>
              <a:gd name="connsiteX3" fmla="*/ 2693226 w 2704311"/>
              <a:gd name="connsiteY3" fmla="*/ 408805 h 925603"/>
              <a:gd name="connsiteX4" fmla="*/ 2446481 w 2704311"/>
              <a:gd name="connsiteY4" fmla="*/ 673295 h 925603"/>
              <a:gd name="connsiteX5" fmla="*/ 1379682 w 2704311"/>
              <a:gd name="connsiteY5" fmla="*/ 925550 h 925603"/>
              <a:gd name="connsiteX6" fmla="*/ 509732 w 2704311"/>
              <a:gd name="connsiteY6" fmla="*/ 783881 h 925603"/>
              <a:gd name="connsiteX7" fmla="*/ 826 w 2704311"/>
              <a:gd name="connsiteY7" fmla="*/ 408805 h 925603"/>
              <a:gd name="connsiteX8" fmla="*/ 357332 w 2704311"/>
              <a:gd name="connsiteY8" fmla="*/ 44493 h 925603"/>
              <a:gd name="connsiteX0" fmla="*/ 357332 w 2694270"/>
              <a:gd name="connsiteY0" fmla="*/ 44493 h 925603"/>
              <a:gd name="connsiteX1" fmla="*/ 1410526 w 2694270"/>
              <a:gd name="connsiteY1" fmla="*/ 13888 h 925603"/>
              <a:gd name="connsiteX2" fmla="*/ 2370282 w 2694270"/>
              <a:gd name="connsiteY2" fmla="*/ 66825 h 925603"/>
              <a:gd name="connsiteX3" fmla="*/ 2693226 w 2694270"/>
              <a:gd name="connsiteY3" fmla="*/ 408805 h 925603"/>
              <a:gd name="connsiteX4" fmla="*/ 2446481 w 2694270"/>
              <a:gd name="connsiteY4" fmla="*/ 673295 h 925603"/>
              <a:gd name="connsiteX5" fmla="*/ 1379682 w 2694270"/>
              <a:gd name="connsiteY5" fmla="*/ 925550 h 925603"/>
              <a:gd name="connsiteX6" fmla="*/ 509732 w 2694270"/>
              <a:gd name="connsiteY6" fmla="*/ 783881 h 925603"/>
              <a:gd name="connsiteX7" fmla="*/ 826 w 2694270"/>
              <a:gd name="connsiteY7" fmla="*/ 408805 h 925603"/>
              <a:gd name="connsiteX8" fmla="*/ 357332 w 2694270"/>
              <a:gd name="connsiteY8" fmla="*/ 44493 h 925603"/>
              <a:gd name="connsiteX0" fmla="*/ 357332 w 2719532"/>
              <a:gd name="connsiteY0" fmla="*/ 44493 h 925603"/>
              <a:gd name="connsiteX1" fmla="*/ 1410526 w 2719532"/>
              <a:gd name="connsiteY1" fmla="*/ 13888 h 925603"/>
              <a:gd name="connsiteX2" fmla="*/ 2370282 w 2719532"/>
              <a:gd name="connsiteY2" fmla="*/ 66825 h 925603"/>
              <a:gd name="connsiteX3" fmla="*/ 2718626 w 2719532"/>
              <a:gd name="connsiteY3" fmla="*/ 335673 h 925603"/>
              <a:gd name="connsiteX4" fmla="*/ 2446481 w 2719532"/>
              <a:gd name="connsiteY4" fmla="*/ 673295 h 925603"/>
              <a:gd name="connsiteX5" fmla="*/ 1379682 w 2719532"/>
              <a:gd name="connsiteY5" fmla="*/ 925550 h 925603"/>
              <a:gd name="connsiteX6" fmla="*/ 509732 w 2719532"/>
              <a:gd name="connsiteY6" fmla="*/ 783881 h 925603"/>
              <a:gd name="connsiteX7" fmla="*/ 826 w 2719532"/>
              <a:gd name="connsiteY7" fmla="*/ 408805 h 925603"/>
              <a:gd name="connsiteX8" fmla="*/ 357332 w 2719532"/>
              <a:gd name="connsiteY8" fmla="*/ 44493 h 925603"/>
              <a:gd name="connsiteX0" fmla="*/ 356957 w 2719157"/>
              <a:gd name="connsiteY0" fmla="*/ 50230 h 931340"/>
              <a:gd name="connsiteX1" fmla="*/ 660851 w 2719157"/>
              <a:gd name="connsiteY1" fmla="*/ 124 h 931340"/>
              <a:gd name="connsiteX2" fmla="*/ 1410151 w 2719157"/>
              <a:gd name="connsiteY2" fmla="*/ 19625 h 931340"/>
              <a:gd name="connsiteX3" fmla="*/ 2369907 w 2719157"/>
              <a:gd name="connsiteY3" fmla="*/ 72562 h 931340"/>
              <a:gd name="connsiteX4" fmla="*/ 2718251 w 2719157"/>
              <a:gd name="connsiteY4" fmla="*/ 341410 h 931340"/>
              <a:gd name="connsiteX5" fmla="*/ 2446106 w 2719157"/>
              <a:gd name="connsiteY5" fmla="*/ 679032 h 931340"/>
              <a:gd name="connsiteX6" fmla="*/ 1379307 w 2719157"/>
              <a:gd name="connsiteY6" fmla="*/ 931287 h 931340"/>
              <a:gd name="connsiteX7" fmla="*/ 509357 w 2719157"/>
              <a:gd name="connsiteY7" fmla="*/ 789618 h 931340"/>
              <a:gd name="connsiteX8" fmla="*/ 451 w 2719157"/>
              <a:gd name="connsiteY8" fmla="*/ 414542 h 931340"/>
              <a:gd name="connsiteX9" fmla="*/ 356957 w 2719157"/>
              <a:gd name="connsiteY9" fmla="*/ 50230 h 931340"/>
              <a:gd name="connsiteX0" fmla="*/ 217737 w 2719637"/>
              <a:gd name="connsiteY0" fmla="*/ 103736 h 931216"/>
              <a:gd name="connsiteX1" fmla="*/ 661331 w 2719637"/>
              <a:gd name="connsiteY1" fmla="*/ 0 h 931216"/>
              <a:gd name="connsiteX2" fmla="*/ 1410631 w 2719637"/>
              <a:gd name="connsiteY2" fmla="*/ 19501 h 931216"/>
              <a:gd name="connsiteX3" fmla="*/ 2370387 w 2719637"/>
              <a:gd name="connsiteY3" fmla="*/ 72438 h 931216"/>
              <a:gd name="connsiteX4" fmla="*/ 2718731 w 2719637"/>
              <a:gd name="connsiteY4" fmla="*/ 341286 h 931216"/>
              <a:gd name="connsiteX5" fmla="*/ 2446586 w 2719637"/>
              <a:gd name="connsiteY5" fmla="*/ 678908 h 931216"/>
              <a:gd name="connsiteX6" fmla="*/ 1379787 w 2719637"/>
              <a:gd name="connsiteY6" fmla="*/ 931163 h 931216"/>
              <a:gd name="connsiteX7" fmla="*/ 509837 w 2719637"/>
              <a:gd name="connsiteY7" fmla="*/ 789494 h 931216"/>
              <a:gd name="connsiteX8" fmla="*/ 931 w 2719637"/>
              <a:gd name="connsiteY8" fmla="*/ 414418 h 931216"/>
              <a:gd name="connsiteX9" fmla="*/ 217737 w 2719637"/>
              <a:gd name="connsiteY9" fmla="*/ 103736 h 931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19637" h="931216">
                <a:moveTo>
                  <a:pt x="217737" y="103736"/>
                </a:moveTo>
                <a:cubicBezTo>
                  <a:pt x="327803" y="34666"/>
                  <a:pt x="485799" y="5101"/>
                  <a:pt x="661331" y="0"/>
                </a:cubicBezTo>
                <a:lnTo>
                  <a:pt x="1410631" y="19501"/>
                </a:lnTo>
                <a:cubicBezTo>
                  <a:pt x="1696532" y="30761"/>
                  <a:pt x="2152370" y="18807"/>
                  <a:pt x="2370387" y="72438"/>
                </a:cubicBezTo>
                <a:cubicBezTo>
                  <a:pt x="2588404" y="126069"/>
                  <a:pt x="2732489" y="248334"/>
                  <a:pt x="2718731" y="341286"/>
                </a:cubicBezTo>
                <a:cubicBezTo>
                  <a:pt x="2704973" y="434238"/>
                  <a:pt x="2653868" y="592784"/>
                  <a:pt x="2446586" y="678908"/>
                </a:cubicBezTo>
                <a:cubicBezTo>
                  <a:pt x="2239304" y="765032"/>
                  <a:pt x="1832754" y="934673"/>
                  <a:pt x="1379787" y="931163"/>
                </a:cubicBezTo>
                <a:cubicBezTo>
                  <a:pt x="1003021" y="932530"/>
                  <a:pt x="739646" y="875618"/>
                  <a:pt x="509837" y="789494"/>
                </a:cubicBezTo>
                <a:cubicBezTo>
                  <a:pt x="280028" y="703370"/>
                  <a:pt x="13631" y="537649"/>
                  <a:pt x="931" y="414418"/>
                </a:cubicBezTo>
                <a:cubicBezTo>
                  <a:pt x="-11769" y="291187"/>
                  <a:pt x="107671" y="172806"/>
                  <a:pt x="217737" y="103736"/>
                </a:cubicBezTo>
                <a:close/>
              </a:path>
            </a:pathLst>
          </a:cu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 descr="outline_larva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0271">
            <a:off x="3755069" y="1695799"/>
            <a:ext cx="1574160" cy="408359"/>
          </a:xfrm>
          <a:prstGeom prst="rect">
            <a:avLst/>
          </a:prstGeom>
        </p:spPr>
      </p:pic>
      <p:cxnSp>
        <p:nvCxnSpPr>
          <p:cNvPr id="52" name="Straight Arrow Connector 51"/>
          <p:cNvCxnSpPr/>
          <p:nvPr/>
        </p:nvCxnSpPr>
        <p:spPr>
          <a:xfrm>
            <a:off x="3510096" y="3235641"/>
            <a:ext cx="226971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893082" y="3091179"/>
            <a:ext cx="0" cy="292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768363" y="2438402"/>
            <a:ext cx="909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Embryo</a:t>
            </a:r>
          </a:p>
          <a:p>
            <a:r>
              <a:rPr lang="en-US" dirty="0"/>
              <a:t>24 </a:t>
            </a:r>
            <a:r>
              <a:rPr lang="en-US" dirty="0" err="1"/>
              <a:t>hr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267202" y="2438402"/>
            <a:ext cx="780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Larva</a:t>
            </a:r>
          </a:p>
          <a:p>
            <a:pPr algn="ctr"/>
            <a:r>
              <a:rPr lang="en-US" dirty="0"/>
              <a:t>4 days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5894051" y="3235641"/>
            <a:ext cx="226971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65" name="Picture 64" descr="outline_pupa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84524">
            <a:off x="6359933" y="1633959"/>
            <a:ext cx="1561609" cy="560143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6705602" y="2438402"/>
            <a:ext cx="780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Pupae</a:t>
            </a:r>
          </a:p>
          <a:p>
            <a:r>
              <a:rPr lang="en-US" dirty="0"/>
              <a:t>5 days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 rot="18922286">
            <a:off x="8223252" y="3058951"/>
            <a:ext cx="691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4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7" grpId="0" animBg="1"/>
      <p:bldP spid="70" grpId="0"/>
      <p:bldP spid="71" grpId="0"/>
      <p:bldP spid="72" grpId="0"/>
      <p:bldP spid="73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1744</TotalTime>
  <Words>346</Words>
  <Application>Microsoft Macintosh PowerPoint</Application>
  <PresentationFormat>On-screen Show (4:3)</PresentationFormat>
  <Paragraphs>142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Calibri Light</vt:lpstr>
      <vt:lpstr>Cambria Math</vt:lpstr>
      <vt:lpstr>Helvetica</vt:lpstr>
      <vt:lpstr>Arial</vt:lpstr>
      <vt:lpstr>Office Theme</vt:lpstr>
      <vt:lpstr>Genome-wide Analysis of Groucho Function in Drosophila Embryogenesis</vt:lpstr>
      <vt:lpstr>Gene regulation through concerted action of activators and repressors</vt:lpstr>
      <vt:lpstr>Spatial and temporal regulation of gene expression in development</vt:lpstr>
      <vt:lpstr>Morphogen gradients designate cell fate in embryogenesis</vt:lpstr>
      <vt:lpstr>Groucho is a co-repressor integral to Drosophila development</vt:lpstr>
      <vt:lpstr>Groucho is recruited by multiple sequence-specific factors</vt:lpstr>
      <vt:lpstr>Multiple potential mechanisms of Gro-mediated repression</vt:lpstr>
      <vt:lpstr>Outline</vt:lpstr>
      <vt:lpstr>Genomic scale analysis will provide significant insight into Groucho’s functions in early fly development</vt:lpstr>
      <vt:lpstr>Groucho is recruited to thousands of sites throughout the genome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Acknowledgements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Genome-wide Analysis of Groucho Function in Drosophila Embryogenesis</dc:title>
  <dc:creator>Michael Chambers</dc:creator>
  <cp:lastModifiedBy>Michael Chambers</cp:lastModifiedBy>
  <cp:revision>52</cp:revision>
  <dcterms:created xsi:type="dcterms:W3CDTF">2015-11-19T02:10:34Z</dcterms:created>
  <dcterms:modified xsi:type="dcterms:W3CDTF">2015-11-20T07:14:34Z</dcterms:modified>
</cp:coreProperties>
</file>