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80" d="100"/>
          <a:sy n="80" d="100"/>
        </p:scale>
        <p:origin x="25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33399-0EA6-4C23-86FC-5B96825063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9C73-F501-4786-8A0F-EB70DD2557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4AA71-C613-6B42-8773-688627DE331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4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76E2-DBA0-5DFC-2F6E-2A6474109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388E5-DB53-B0A9-07C5-4DB54996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BEC3-07BF-293B-8FAA-B639D66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54E6-359F-11AB-49FF-BD059A53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B0ED-5508-C876-3AE0-C7F9159B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79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B9E7-01AD-FE3D-3DCE-84A800E3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00695-5872-7BCB-C498-B1E829EBF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31F4-F815-7FEF-06EC-A35019F1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45AA-B531-33AE-55DF-9E489710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88C17-A066-4DC0-8764-3DC6C706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81D37-AE25-1E67-FEFF-385A30E3E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72F20-0626-453A-6F8A-88FA966C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EC0D-5AC2-568F-88B7-FF3315FD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3CB0-859D-F2DA-A73B-403752D0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0DDC-15CF-818F-F987-65E68921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4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61FA-DC37-4B91-A894-8772610C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7CF-CCCB-645D-559B-8478BE25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B8EC-5FD3-58D8-2CFA-229EF150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6E5A-F706-1CD6-CA3D-D7DF0F9C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542B-11D7-E20D-82F4-677F4CEE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92F8-3C94-F472-A525-22A8C80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1A0AE-197F-A8D1-F3F4-CDBCB8B8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EAF8-786A-E9EF-6EF2-12A63F6D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DF35-EF93-1CD7-22F7-65D26FE5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CBA8-6FFE-D5BA-B787-C7C0C9A0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F29A-69CE-9D58-86E3-8855DF19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440F-6286-2005-8EA1-BBBC457EB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57CF-4CAD-40A4-1D93-DFE93899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C58FB-3937-F51B-B839-FCE013ED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6F336-D789-D6E4-3715-965F93FD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8B82-CB3E-79CC-317D-0C4EACF4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DC53-E4F8-A0AC-8437-A205E930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C8F00-2419-083D-FD4F-00AA8CD9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E3B9-1728-14A9-5172-6C9D6863F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85C15-32BA-F846-CCB6-2A018D640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B3120-E2D6-C1A3-A1E4-86FF27C33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E4808-6D79-706B-37DA-F9B87E14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D161F-7118-DDAE-7039-A3E46CDB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0968B-1BF7-2169-3762-CAAA513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4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2234-41A2-238B-51C5-33326639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DFB9A-236F-E1C8-C340-87E5B1DD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4A2B5-3DF6-4C9C-85F2-7DA3586B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87C51-DF94-209E-101F-3A2D24E1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E8476-5403-96F6-5418-A1C3259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D5A54-0E61-98AA-52BE-E2A7D419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03D00-C94C-77DC-9566-4684E9CF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24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4F3F-5775-D889-A787-2A669E5B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2A36-9BE2-4367-B673-9CB27B2B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FA64-670E-AD63-502D-303947C5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E0AEF-BAB2-628D-54D8-39DE573E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8EEA-A752-C35B-D0D5-907753DC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4524-81DB-FA0D-DDB0-D7648A0F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7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C20E-F7E3-A742-1F51-BF33255A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EA2BC-9A54-8D0B-00E2-C6DBFDAB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7866-EB6E-C278-3045-EF76674A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11BE5-7795-4B75-304C-3EB56CC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EAEE3-8699-956A-5D1D-7EA74CB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2F58-EB21-88EF-7210-00F999A5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24A32-42C2-054E-35CD-3E717606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393B1-D235-CE8F-6F54-5D4E4665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4AB0-8664-D9CE-9BE2-A57F764B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5277-4FB1-42C6-8979-8603C8D1EFE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AB88-B5DB-FA76-B0EA-EF941804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75B-6135-BC3E-7390-67D9FCEC4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25E8-A0C0-403C-BB68-B17D3BC9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gu.edu/" TargetMode="External"/><Relationship Id="rId7" Type="http://schemas.openxmlformats.org/officeDocument/2006/relationships/hyperlink" Target="mailto:mohd.chaus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://www.afdb.org/" TargetMode="External"/><Relationship Id="rId4" Type="http://schemas.openxmlformats.org/officeDocument/2006/relationships/hyperlink" Target="http://www.vtu.ac.i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eraldsolutions.in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://www.ebiztechnolabs.com/" TargetMode="External"/><Relationship Id="rId12" Type="http://schemas.openxmlformats.org/officeDocument/2006/relationships/hyperlink" Target="mailto:mohd.cha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codesolutions.com/" TargetMode="External"/><Relationship Id="rId11" Type="http://schemas.openxmlformats.org/officeDocument/2006/relationships/hyperlink" Target="http://www.icmr.nic.in/" TargetMode="External"/><Relationship Id="rId5" Type="http://schemas.openxmlformats.org/officeDocument/2006/relationships/hyperlink" Target="http://www.ltimindtree.com/" TargetMode="External"/><Relationship Id="rId10" Type="http://schemas.openxmlformats.org/officeDocument/2006/relationships/hyperlink" Target="mailto:yadavpc@icmr.org.in" TargetMode="External"/><Relationship Id="rId4" Type="http://schemas.openxmlformats.org/officeDocument/2006/relationships/hyperlink" Target="http://www.wipro.com/" TargetMode="External"/><Relationship Id="rId9" Type="http://schemas.openxmlformats.org/officeDocument/2006/relationships/hyperlink" Target="http://www.uandvtec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>
            <a:extLst>
              <a:ext uri="{FF2B5EF4-FFF2-40B4-BE49-F238E27FC236}">
                <a16:creationId xmlns:a16="http://schemas.microsoft.com/office/drawing/2014/main" id="{5E1FC7F9-DCC2-624A-ABBE-1EA35B6C2F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" y="3878868"/>
            <a:ext cx="42627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6038" rIns="45720" bIns="46038" anchor="b"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EE2D30"/>
                </a:solidFill>
                <a:cs typeface="Arial" pitchFamily="34" charset="0"/>
              </a:rPr>
              <a:t>Worked with Clients</a:t>
            </a:r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36108E8A-3897-FC42-C56D-2BC221CC30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55987" y="719425"/>
            <a:ext cx="4435999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6038" rIns="45720" bIns="46038" anchor="b"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555555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endParaRPr lang="en-US" sz="1200" b="1" dirty="0">
              <a:solidFill>
                <a:srgbClr val="555555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endParaRPr lang="en-US" sz="1200" b="1" dirty="0">
              <a:solidFill>
                <a:srgbClr val="EE2D30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EE2D30"/>
                </a:solidFill>
                <a:cs typeface="Arial" pitchFamily="34" charset="0"/>
              </a:rPr>
              <a:t>Technical Skills</a:t>
            </a:r>
          </a:p>
        </p:txBody>
      </p:sp>
      <p:pic>
        <p:nvPicPr>
          <p:cNvPr id="10" name="Picture 9" descr="http://marketing.wiprodigital.com/apps/wipro-esig/assets/images/logo-01.jpg">
            <a:extLst>
              <a:ext uri="{FF2B5EF4-FFF2-40B4-BE49-F238E27FC236}">
                <a16:creationId xmlns:a16="http://schemas.microsoft.com/office/drawing/2014/main" id="{5D4E16E2-D660-0875-71F8-B61EF880AE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078" y="0"/>
            <a:ext cx="8953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31">
            <a:extLst>
              <a:ext uri="{FF2B5EF4-FFF2-40B4-BE49-F238E27FC236}">
                <a16:creationId xmlns:a16="http://schemas.microsoft.com/office/drawing/2014/main" id="{8BF16358-80F4-01C1-7781-7A82101793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979" y="2484495"/>
            <a:ext cx="4435999" cy="34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6038" rIns="45720" bIns="46038" anchor="b"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EE2D30"/>
                </a:solidFill>
                <a:cs typeface="Arial" pitchFamily="34" charset="0"/>
              </a:rPr>
              <a:t>Education Details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6D36F8CE-0B6F-0D2A-DD01-3219552231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966" y="2825659"/>
            <a:ext cx="5930935" cy="92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</a:rPr>
              <a:t>Pursuing</a:t>
            </a:r>
            <a:r>
              <a:rPr lang="en-IN" sz="1200" b="1" dirty="0">
                <a:latin typeface="Calibri"/>
                <a:ea typeface="Calibri" panose="020F0502020204030204" pitchFamily="34" charset="0"/>
                <a:cs typeface="Times New Roman"/>
              </a:rPr>
              <a:t> DOCTORATE</a:t>
            </a: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</a:rPr>
              <a:t> in Business Administration, California, </a:t>
            </a:r>
            <a:r>
              <a:rPr lang="en-IN" sz="1200" b="1" dirty="0">
                <a:latin typeface="Calibri"/>
                <a:ea typeface="Calibri" panose="020F0502020204030204" pitchFamily="34" charset="0"/>
                <a:cs typeface="Times New Roman"/>
              </a:rPr>
              <a:t>USA</a:t>
            </a: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</a:rPr>
              <a:t>.   (</a:t>
            </a: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  <a:hlinkClick r:id="rId3"/>
              </a:rPr>
              <a:t>www.ggu.edu</a:t>
            </a: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</a:rPr>
              <a:t>)</a:t>
            </a:r>
          </a:p>
          <a:p>
            <a:pPr marL="628650" lvl="1" indent="-17145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200" b="1" dirty="0">
                <a:latin typeface="Calibri"/>
                <a:ea typeface="Calibri" panose="020F0502020204030204" pitchFamily="34" charset="0"/>
                <a:cs typeface="Times New Roman"/>
              </a:rPr>
              <a:t>Subject</a:t>
            </a: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</a:rPr>
              <a:t>: Business Analytics &amp; AI 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200" b="1" dirty="0">
                <a:latin typeface="Calibri"/>
                <a:ea typeface="Calibri" panose="020F0502020204030204" pitchFamily="34" charset="0"/>
                <a:cs typeface="Times New Roman"/>
              </a:rPr>
              <a:t>BACHELOR OF ENGINEERING</a:t>
            </a: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</a:rPr>
              <a:t>, Bangalore, </a:t>
            </a:r>
            <a:r>
              <a:rPr lang="en-IN" sz="1200" b="1" dirty="0">
                <a:latin typeface="Calibri"/>
                <a:ea typeface="Calibri" panose="020F0502020204030204" pitchFamily="34" charset="0"/>
                <a:cs typeface="Times New Roman"/>
              </a:rPr>
              <a:t>INDIA</a:t>
            </a: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</a:rPr>
              <a:t>.             	                   (</a:t>
            </a: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  <a:hlinkClick r:id="rId4"/>
              </a:rPr>
              <a:t>www.vtu.ac.in</a:t>
            </a:r>
            <a:r>
              <a:rPr lang="en-IN" sz="1200" dirty="0">
                <a:latin typeface="Calibri"/>
                <a:ea typeface="Calibri" panose="020F0502020204030204" pitchFamily="34" charset="0"/>
                <a:cs typeface="Times New Roman"/>
              </a:rPr>
              <a:t>)</a:t>
            </a:r>
          </a:p>
          <a:p>
            <a:pPr marL="628650" lvl="1" indent="-17145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200" b="1" dirty="0"/>
              <a:t>Branch:</a:t>
            </a:r>
            <a:r>
              <a:rPr lang="en-US" sz="1200" dirty="0"/>
              <a:t> Computer Science &amp; Engineering</a:t>
            </a: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54150889-4E09-D232-17CF-5095961A16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16158" y="1011783"/>
            <a:ext cx="5575841" cy="66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b="1" dirty="0">
                <a:cs typeface="Calibri"/>
              </a:rPr>
              <a:t>Azure DevOps, CI/CD Automation, AWS ECS </a:t>
            </a:r>
            <a:r>
              <a:rPr lang="en-US" sz="1200" b="1" dirty="0" err="1">
                <a:cs typeface="Calibri"/>
              </a:rPr>
              <a:t>Fargate</a:t>
            </a:r>
            <a:r>
              <a:rPr lang="en-US" sz="1200" b="1" dirty="0">
                <a:cs typeface="Calibri"/>
              </a:rPr>
              <a:t>, AKS Orchestration, AWS (EC2, S2, Lambda, EKS), GitLab, Jenkins, Ansible, Docker, Terraform, ASP.NET, C#, MVC, SQL SERVER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endParaRPr lang="en-US" sz="12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endParaRPr lang="en-US" sz="12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endParaRPr lang="en-US" sz="1200" dirty="0">
              <a:cs typeface="Calibri"/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A1C48BF9-94AC-F036-9EF4-000B9614C0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09" y="777932"/>
            <a:ext cx="4435999" cy="26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6038" rIns="45720" bIns="46038" anchor="b"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EE2D30"/>
                </a:solidFill>
                <a:cs typeface="Arial" pitchFamily="34" charset="0"/>
              </a:rPr>
              <a:t>Background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21296D-D926-98E4-8274-178CA2C92802}"/>
              </a:ext>
            </a:extLst>
          </p:cNvPr>
          <p:cNvCxnSpPr>
            <a:cxnSpLocks/>
          </p:cNvCxnSpPr>
          <p:nvPr/>
        </p:nvCxnSpPr>
        <p:spPr>
          <a:xfrm>
            <a:off x="6707128" y="1011472"/>
            <a:ext cx="5430845" cy="14097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1">
            <a:extLst>
              <a:ext uri="{FF2B5EF4-FFF2-40B4-BE49-F238E27FC236}">
                <a16:creationId xmlns:a16="http://schemas.microsoft.com/office/drawing/2014/main" id="{6847C6AF-3CBD-FFEB-AF8E-728C0D1B6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934" y="1023277"/>
            <a:ext cx="41599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1200" dirty="0"/>
              <a:t>Certified &amp; Experienced </a:t>
            </a:r>
            <a:r>
              <a:rPr lang="en-IN" sz="1200" b="1" dirty="0"/>
              <a:t>DevOps Manager</a:t>
            </a:r>
            <a:r>
              <a:rPr lang="en-IN" sz="1200" dirty="0"/>
              <a:t> with </a:t>
            </a:r>
            <a:r>
              <a:rPr lang="en-IN" sz="1200" b="1" dirty="0"/>
              <a:t>17+ years</a:t>
            </a:r>
            <a:r>
              <a:rPr lang="en-IN" sz="1200" dirty="0"/>
              <a:t> in CI/CD pipeline automation, Kubernetes and cloud computing (Azure/AWS). Proven expertise in optimizing infrastructure, reducing deployment time, and leading cross-functional DevOps teams to ensure seamless software delivery. Passionate about cloud automation, security, and scaling enterprise applications.</a:t>
            </a:r>
            <a:endParaRPr lang="en-IN" sz="12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B3841-B4B0-79B6-C5DE-A1DB478A89EA}"/>
              </a:ext>
            </a:extLst>
          </p:cNvPr>
          <p:cNvSpPr txBox="1"/>
          <p:nvPr/>
        </p:nvSpPr>
        <p:spPr>
          <a:xfrm>
            <a:off x="152400" y="1066800"/>
            <a:ext cx="12055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7F16154C-A187-4DFE-9775-755A8C93B4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523" y="5851632"/>
            <a:ext cx="4195683" cy="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6038" rIns="45720" bIns="46038" anchor="b"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endParaRPr lang="en-US" sz="1200" b="1" dirty="0">
              <a:solidFill>
                <a:srgbClr val="EE2D30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EE2D30"/>
                </a:solidFill>
                <a:cs typeface="Arial" pitchFamily="34" charset="0"/>
              </a:rPr>
              <a:t>Certifications</a:t>
            </a: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C9D6251D-C73B-475A-495D-EF9A3899E0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967" y="5899183"/>
            <a:ext cx="54706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Experienced as </a:t>
            </a: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Liaising Officer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with Prime Minister of Republic of TCHAD (Africa) at AfDB (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www.afdb.org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71450" indent="-171450" algn="just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PMP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Certified professional</a:t>
            </a:r>
          </a:p>
          <a:p>
            <a:pPr marL="171450" indent="-171450" algn="just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Cisco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Certified Network Associate</a:t>
            </a:r>
          </a:p>
          <a:p>
            <a:pPr marL="171450" indent="-171450" algn="just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Certification</a:t>
            </a:r>
          </a:p>
          <a:p>
            <a:pPr marL="231775" indent="-231775" algn="just">
              <a:buFontTx/>
              <a:buChar char="•"/>
              <a:tabLst>
                <a:tab pos="166688" algn="l"/>
              </a:tabLst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78528B-5A2C-7EDF-EFC5-86ED9A5849D3}"/>
              </a:ext>
            </a:extLst>
          </p:cNvPr>
          <p:cNvCxnSpPr>
            <a:cxnSpLocks/>
          </p:cNvCxnSpPr>
          <p:nvPr/>
        </p:nvCxnSpPr>
        <p:spPr>
          <a:xfrm>
            <a:off x="71816" y="2799520"/>
            <a:ext cx="5477300" cy="14097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id="{CE926D9F-5A87-CCB5-CE4E-043926A2E3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929261"/>
            <a:ext cx="5502565" cy="169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US Bank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Forward Air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Hewlett Packard 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Microsoft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Novartis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Outset Medical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National General Insurance System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Japanese Tobacco International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Federation of Indian Export Organization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AD284-655A-7D29-7611-C1362563A468}"/>
              </a:ext>
            </a:extLst>
          </p:cNvPr>
          <p:cNvCxnSpPr>
            <a:cxnSpLocks/>
          </p:cNvCxnSpPr>
          <p:nvPr/>
        </p:nvCxnSpPr>
        <p:spPr>
          <a:xfrm>
            <a:off x="39799" y="3911308"/>
            <a:ext cx="5477300" cy="14097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1944AC-CF4D-0A3A-98E8-680EEFF6EDC2}"/>
              </a:ext>
            </a:extLst>
          </p:cNvPr>
          <p:cNvCxnSpPr>
            <a:cxnSpLocks/>
          </p:cNvCxnSpPr>
          <p:nvPr/>
        </p:nvCxnSpPr>
        <p:spPr>
          <a:xfrm>
            <a:off x="50950" y="5874797"/>
            <a:ext cx="5477300" cy="14097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C8E6679-69B5-7865-9921-F61658DC0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" y="1015612"/>
            <a:ext cx="1306800" cy="1563035"/>
          </a:xfrm>
          <a:prstGeom prst="rect">
            <a:avLst/>
          </a:prstGeom>
        </p:spPr>
      </p:pic>
      <p:sp>
        <p:nvSpPr>
          <p:cNvPr id="2" name="Rectangle 38">
            <a:extLst>
              <a:ext uri="{FF2B5EF4-FFF2-40B4-BE49-F238E27FC236}">
                <a16:creationId xmlns:a16="http://schemas.microsoft.com/office/drawing/2014/main" id="{491BAAED-47B8-72CB-DB03-2DB930EA64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55987" y="1531683"/>
            <a:ext cx="4435999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6038" rIns="45720" bIns="46038" anchor="b"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555555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endParaRPr lang="en-US" sz="1200" b="1" dirty="0">
              <a:solidFill>
                <a:srgbClr val="EE2D30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EE2D30"/>
                </a:solidFill>
                <a:cs typeface="Arial" pitchFamily="34" charset="0"/>
              </a:rPr>
              <a:t>Experience Summary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29FA19D3-6C0E-0BCE-9F0C-61C5A6AA85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19584" y="1835949"/>
            <a:ext cx="5572415" cy="50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b="1" dirty="0">
                <a:cs typeface="Calibri"/>
              </a:rPr>
              <a:t>17+</a:t>
            </a:r>
            <a:r>
              <a:rPr lang="en-US" sz="1200" dirty="0">
                <a:cs typeface="Calibri"/>
              </a:rPr>
              <a:t> years of total </a:t>
            </a:r>
            <a:r>
              <a:rPr lang="en-US" sz="1200" b="1" dirty="0">
                <a:cs typeface="Calibri"/>
              </a:rPr>
              <a:t>IT Experience</a:t>
            </a:r>
            <a:endParaRPr lang="en-IN" sz="12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PROFILE KEY HIGHLIGHTS:- </a:t>
            </a:r>
            <a:r>
              <a:rPr lang="en-US" sz="1200" b="1" dirty="0">
                <a:cs typeface="Calibri"/>
              </a:rPr>
              <a:t>DevOps Manager @ WIPRO</a:t>
            </a:r>
            <a:r>
              <a:rPr lang="en-US" sz="1200" dirty="0">
                <a:cs typeface="Calibri"/>
              </a:rPr>
              <a:t> | PROJECT PLAN | EFFORT &amp; COST ESTIMATION | DESIGN ARCHITECTURE | IMPLEMENTATION | DELIVERY MANAGEMENT</a:t>
            </a:r>
          </a:p>
          <a:p>
            <a:pPr>
              <a:tabLst>
                <a:tab pos="166688" algn="l"/>
              </a:tabLst>
            </a:pPr>
            <a:endParaRPr lang="en-US" sz="1200" b="1" u="sng" dirty="0">
              <a:cs typeface="Calibri"/>
            </a:endParaRPr>
          </a:p>
          <a:p>
            <a:pPr>
              <a:tabLst>
                <a:tab pos="166688" algn="l"/>
              </a:tabLst>
            </a:pPr>
            <a:r>
              <a:rPr lang="en-US" sz="1200" b="1" u="sng" dirty="0">
                <a:cs typeface="Calibri"/>
              </a:rPr>
              <a:t>DEVOPS ENGINEERING EXPERIENCE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Currently working independently with </a:t>
            </a:r>
            <a:r>
              <a:rPr lang="en-US" sz="1200" b="1" dirty="0">
                <a:cs typeface="Calibri"/>
              </a:rPr>
              <a:t>US Bank customer</a:t>
            </a:r>
            <a:r>
              <a:rPr lang="en-US" sz="1200" dirty="0">
                <a:cs typeface="Calibri"/>
              </a:rPr>
              <a:t> in </a:t>
            </a:r>
            <a:r>
              <a:rPr lang="en-US" sz="1200" b="1" dirty="0">
                <a:cs typeface="Calibri"/>
              </a:rPr>
              <a:t>migration project</a:t>
            </a:r>
            <a:r>
              <a:rPr lang="en-US" sz="1200" dirty="0">
                <a:cs typeface="Calibri"/>
              </a:rPr>
              <a:t> from </a:t>
            </a:r>
            <a:r>
              <a:rPr lang="en-US" sz="1200" b="1" dirty="0">
                <a:cs typeface="Calibri"/>
              </a:rPr>
              <a:t>on premise to Azure Cloud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Build and enhance </a:t>
            </a:r>
            <a:r>
              <a:rPr lang="en-US" sz="1200" b="1" dirty="0">
                <a:cs typeface="Calibri"/>
              </a:rPr>
              <a:t>CI/CD pipelines</a:t>
            </a:r>
            <a:r>
              <a:rPr lang="en-US" sz="1200" dirty="0">
                <a:cs typeface="Calibri"/>
              </a:rPr>
              <a:t> using </a:t>
            </a:r>
            <a:r>
              <a:rPr lang="en-US" sz="1200" b="1" dirty="0">
                <a:cs typeface="Calibri"/>
              </a:rPr>
              <a:t>Jenkins, Azure DevOps, GitLab CI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Developed &amp; Deployed </a:t>
            </a:r>
            <a:r>
              <a:rPr lang="en-US" sz="1200" b="1" dirty="0">
                <a:cs typeface="Calibri"/>
              </a:rPr>
              <a:t>Java and Spring Boot Maven </a:t>
            </a:r>
            <a:r>
              <a:rPr lang="en-US" sz="1200" dirty="0">
                <a:cs typeface="Calibri"/>
              </a:rPr>
              <a:t>Microservices in </a:t>
            </a:r>
            <a:r>
              <a:rPr lang="en-US" sz="1200" b="1" dirty="0">
                <a:cs typeface="Calibri"/>
              </a:rPr>
              <a:t>Azure Kubernetes cluster </a:t>
            </a:r>
            <a:r>
              <a:rPr lang="en-US" sz="1200" dirty="0">
                <a:cs typeface="Calibri"/>
              </a:rPr>
              <a:t>using</a:t>
            </a:r>
            <a:r>
              <a:rPr lang="en-US" sz="1200" b="1" dirty="0">
                <a:cs typeface="Calibri"/>
              </a:rPr>
              <a:t> Helm Charts </a:t>
            </a:r>
            <a:r>
              <a:rPr lang="en-US" sz="1200" dirty="0">
                <a:cs typeface="Calibri"/>
              </a:rPr>
              <a:t>deployment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Deployed microservices in </a:t>
            </a:r>
            <a:r>
              <a:rPr lang="en-US" sz="1200" b="1" dirty="0">
                <a:cs typeface="Calibri"/>
              </a:rPr>
              <a:t>ECS </a:t>
            </a:r>
            <a:r>
              <a:rPr lang="en-US" sz="1200" b="1" dirty="0" err="1">
                <a:cs typeface="Calibri"/>
              </a:rPr>
              <a:t>Fargate</a:t>
            </a:r>
            <a:r>
              <a:rPr lang="en-US" sz="1200" dirty="0">
                <a:cs typeface="Calibri"/>
              </a:rPr>
              <a:t> cluster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Deployed applications in </a:t>
            </a:r>
            <a:r>
              <a:rPr lang="en-US" sz="1200" b="1" dirty="0">
                <a:cs typeface="Calibri"/>
              </a:rPr>
              <a:t>AWS (EC2, S3, Lambda, CloudFormation, EKS)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Created and successfully deployed </a:t>
            </a:r>
            <a:r>
              <a:rPr lang="en-US" sz="1200" b="1" dirty="0">
                <a:cs typeface="Calibri"/>
              </a:rPr>
              <a:t>Ansible Roles</a:t>
            </a:r>
            <a:r>
              <a:rPr lang="en-US" sz="1200" dirty="0">
                <a:cs typeface="Calibri"/>
              </a:rPr>
              <a:t> for Automation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Integrated </a:t>
            </a:r>
            <a:r>
              <a:rPr lang="en-US" sz="1200" b="1" dirty="0">
                <a:cs typeface="Calibri"/>
              </a:rPr>
              <a:t>SonarQube, </a:t>
            </a:r>
            <a:r>
              <a:rPr lang="en-US" sz="1200" b="1" dirty="0" err="1">
                <a:cs typeface="Calibri"/>
              </a:rPr>
              <a:t>SynopSys</a:t>
            </a:r>
            <a:r>
              <a:rPr lang="en-US" sz="1200" b="1" dirty="0">
                <a:cs typeface="Calibri"/>
              </a:rPr>
              <a:t> Scan, Image Build </a:t>
            </a:r>
            <a:r>
              <a:rPr lang="en-US" sz="1200" b="1" dirty="0" err="1">
                <a:cs typeface="Calibri"/>
              </a:rPr>
              <a:t>Kaniko</a:t>
            </a:r>
            <a:r>
              <a:rPr lang="en-US" sz="1200" dirty="0">
                <a:cs typeface="Calibri"/>
              </a:rPr>
              <a:t> using </a:t>
            </a:r>
            <a:r>
              <a:rPr lang="en-US" sz="1200" b="1" dirty="0">
                <a:cs typeface="Calibri"/>
              </a:rPr>
              <a:t>GitLab CI/CD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Created </a:t>
            </a:r>
            <a:r>
              <a:rPr lang="en-US" sz="1200" b="1" dirty="0" err="1">
                <a:cs typeface="Calibri"/>
              </a:rPr>
              <a:t>IaC</a:t>
            </a:r>
            <a:r>
              <a:rPr lang="en-US" sz="1200" b="1" dirty="0">
                <a:cs typeface="Calibri"/>
              </a:rPr>
              <a:t> pipeline</a:t>
            </a:r>
            <a:r>
              <a:rPr lang="en-US" sz="1200" dirty="0">
                <a:cs typeface="Calibri"/>
              </a:rPr>
              <a:t> and deployed </a:t>
            </a:r>
            <a:r>
              <a:rPr lang="en-US" sz="1200" b="1" dirty="0">
                <a:cs typeface="Calibri"/>
              </a:rPr>
              <a:t>AZURE &amp; AWS</a:t>
            </a:r>
            <a:r>
              <a:rPr lang="en-US" sz="1200" dirty="0">
                <a:cs typeface="Calibri"/>
              </a:rPr>
              <a:t> infrastructures such as </a:t>
            </a:r>
            <a:r>
              <a:rPr lang="en-US" sz="1200" b="1" dirty="0">
                <a:cs typeface="Calibri"/>
              </a:rPr>
              <a:t>load balancer, VM, Azure file share, </a:t>
            </a:r>
            <a:r>
              <a:rPr lang="en-US" sz="1200" b="1" dirty="0" err="1">
                <a:cs typeface="Calibri"/>
              </a:rPr>
              <a:t>PostGres</a:t>
            </a:r>
            <a:r>
              <a:rPr lang="en-US" sz="1200" b="1" dirty="0">
                <a:cs typeface="Calibri"/>
              </a:rPr>
              <a:t> SQL</a:t>
            </a:r>
            <a:r>
              <a:rPr lang="en-US" sz="1200" dirty="0">
                <a:cs typeface="Calibri"/>
              </a:rPr>
              <a:t> using </a:t>
            </a:r>
            <a:r>
              <a:rPr lang="en-US" sz="1200" b="1" dirty="0">
                <a:cs typeface="Calibri"/>
              </a:rPr>
              <a:t>Terraform </a:t>
            </a:r>
            <a:r>
              <a:rPr lang="en-US" sz="1200" dirty="0">
                <a:cs typeface="Calibri"/>
              </a:rPr>
              <a:t>and</a:t>
            </a:r>
            <a:r>
              <a:rPr lang="en-US" sz="1200" b="1" dirty="0">
                <a:cs typeface="Calibri"/>
              </a:rPr>
              <a:t> YAML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Hands on experience in using </a:t>
            </a: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Azure DevOps 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implementation (Kubernetes cluster, pods, services, ingress and API Management) and Azure </a:t>
            </a: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Infrastructure Operations</a:t>
            </a:r>
            <a:endParaRPr lang="en-US" sz="1200" b="1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66688" algn="l"/>
              </a:tabLst>
            </a:pPr>
            <a:endParaRPr lang="en-US" sz="1200" b="1" dirty="0">
              <a:cs typeface="Calibri"/>
            </a:endParaRPr>
          </a:p>
          <a:p>
            <a:pPr>
              <a:tabLst>
                <a:tab pos="166688" algn="l"/>
              </a:tabLst>
            </a:pPr>
            <a:r>
              <a:rPr lang="en-US" sz="1200" b="1" u="sng" dirty="0">
                <a:cs typeface="Calibri"/>
              </a:rPr>
              <a:t>AZURE ARCHITECT EXPERIENCE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Designed and successfully implemented </a:t>
            </a:r>
            <a:r>
              <a:rPr lang="en-US" sz="1200" b="1" dirty="0">
                <a:cs typeface="Calibri"/>
              </a:rPr>
              <a:t>Azure </a:t>
            </a:r>
            <a:r>
              <a:rPr lang="en-US" sz="1200" dirty="0">
                <a:cs typeface="Calibri"/>
              </a:rPr>
              <a:t>Architect Solutions to developed in </a:t>
            </a:r>
            <a:r>
              <a:rPr lang="en-US" sz="1200" b="1" dirty="0">
                <a:cs typeface="Calibri"/>
              </a:rPr>
              <a:t>VM based solutions</a:t>
            </a:r>
            <a:r>
              <a:rPr lang="en-US" sz="1200" dirty="0">
                <a:cs typeface="Calibri"/>
              </a:rPr>
              <a:t>, </a:t>
            </a:r>
            <a:r>
              <a:rPr lang="en-US" sz="1200" b="1" dirty="0">
                <a:cs typeface="Calibri"/>
              </a:rPr>
              <a:t>AKS Orchestration</a:t>
            </a:r>
            <a:r>
              <a:rPr lang="en-US" sz="1200" dirty="0">
                <a:cs typeface="Calibri"/>
              </a:rPr>
              <a:t> and </a:t>
            </a:r>
            <a:r>
              <a:rPr lang="en-US" sz="1200" b="1" dirty="0">
                <a:cs typeface="Calibri"/>
              </a:rPr>
              <a:t>AutoSys Solutions</a:t>
            </a:r>
            <a:endParaRPr lang="en-IN" sz="12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Provide technical leadership to development teams, guiding them in choosing the right </a:t>
            </a:r>
            <a:r>
              <a:rPr lang="en-US" sz="1200" b="1" dirty="0">
                <a:cs typeface="Calibri"/>
              </a:rPr>
              <a:t>Azure services</a:t>
            </a:r>
            <a:r>
              <a:rPr lang="en-US" sz="1200" dirty="0">
                <a:cs typeface="Calibri"/>
              </a:rPr>
              <a:t> and </a:t>
            </a:r>
            <a:r>
              <a:rPr lang="en-US" sz="1200" b="1" dirty="0">
                <a:cs typeface="Calibri"/>
              </a:rPr>
              <a:t>components</a:t>
            </a:r>
            <a:endParaRPr lang="en-IN" sz="12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Experience in designing </a:t>
            </a:r>
            <a:r>
              <a:rPr lang="en-US" sz="1200" b="1" dirty="0">
                <a:cs typeface="Calibri"/>
              </a:rPr>
              <a:t>architecture</a:t>
            </a:r>
            <a:r>
              <a:rPr lang="en-US" sz="1200" dirty="0">
                <a:cs typeface="Calibri"/>
              </a:rPr>
              <a:t> and </a:t>
            </a:r>
            <a:r>
              <a:rPr lang="en-US" sz="1200" b="1" dirty="0">
                <a:cs typeface="Calibri"/>
              </a:rPr>
              <a:t>high level</a:t>
            </a:r>
            <a:r>
              <a:rPr lang="en-US" sz="1200" dirty="0">
                <a:cs typeface="Calibri"/>
              </a:rPr>
              <a:t> &amp; </a:t>
            </a:r>
            <a:r>
              <a:rPr lang="en-US" sz="1200" b="1" dirty="0">
                <a:cs typeface="Calibri"/>
              </a:rPr>
              <a:t>low level</a:t>
            </a:r>
            <a:r>
              <a:rPr lang="en-US" sz="1200" dirty="0">
                <a:cs typeface="Calibri"/>
              </a:rPr>
              <a:t> design document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Regularly optimized cloud resource utilization to ensure</a:t>
            </a:r>
            <a:r>
              <a:rPr lang="en-IN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cost effectiveness solutions</a:t>
            </a:r>
            <a:endParaRPr lang="en-IN" sz="12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1346A-492F-39ED-1529-5542CFFB8990}"/>
              </a:ext>
            </a:extLst>
          </p:cNvPr>
          <p:cNvCxnSpPr>
            <a:cxnSpLocks/>
          </p:cNvCxnSpPr>
          <p:nvPr/>
        </p:nvCxnSpPr>
        <p:spPr>
          <a:xfrm>
            <a:off x="6707128" y="1819633"/>
            <a:ext cx="5381851" cy="25414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2786E-AD74-B237-F4F8-C586AEAF02B1}"/>
              </a:ext>
            </a:extLst>
          </p:cNvPr>
          <p:cNvCxnSpPr>
            <a:cxnSpLocks/>
          </p:cNvCxnSpPr>
          <p:nvPr/>
        </p:nvCxnSpPr>
        <p:spPr>
          <a:xfrm>
            <a:off x="58387" y="1008279"/>
            <a:ext cx="5477300" cy="14097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2">
            <a:extLst>
              <a:ext uri="{FF2B5EF4-FFF2-40B4-BE49-F238E27FC236}">
                <a16:creationId xmlns:a16="http://schemas.microsoft.com/office/drawing/2014/main" id="{32381A7D-637B-0677-3125-FD5D7C49E0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08587" y="1930888"/>
            <a:ext cx="5575841" cy="494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noAutofit/>
          </a:bodyPr>
          <a:lstStyle/>
          <a:p>
            <a:pPr>
              <a:tabLst>
                <a:tab pos="166688" algn="l"/>
              </a:tabLst>
            </a:pPr>
            <a:endParaRPr lang="en-IN" sz="12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9912E8A0-40CB-5540-AB69-6D49B7B098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6189" y="2271058"/>
            <a:ext cx="5575841" cy="66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166688" algn="l"/>
              </a:tabLst>
            </a:pPr>
            <a:endParaRPr lang="en-IN" sz="12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1B81BE6D-605E-41D9-6B42-9F33CD2358EC}"/>
              </a:ext>
            </a:extLst>
          </p:cNvPr>
          <p:cNvSpPr txBox="1">
            <a:spLocks/>
          </p:cNvSpPr>
          <p:nvPr/>
        </p:nvSpPr>
        <p:spPr>
          <a:xfrm>
            <a:off x="-3578" y="4957"/>
            <a:ext cx="11281506" cy="816100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>
            <a:normAutofit fontScale="47500" lnSpcReduction="20000"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N" sz="4500" b="1" dirty="0">
                <a:latin typeface="Calibri"/>
                <a:ea typeface="Calibri" panose="020F0502020204030204" pitchFamily="34" charset="0"/>
                <a:cs typeface="Times New Roman"/>
              </a:rPr>
              <a:t>MOHAMMAD CHAUS</a:t>
            </a:r>
            <a:r>
              <a:rPr lang="en-IN" sz="2800" b="1" dirty="0">
                <a:latin typeface="Calibri"/>
                <a:ea typeface="Calibri" panose="020F0502020204030204" pitchFamily="34" charset="0"/>
                <a:cs typeface="Times New Roman"/>
              </a:rPr>
              <a:t>                                                                                                               </a:t>
            </a:r>
            <a:r>
              <a:rPr lang="en-IN" sz="4500" b="1" dirty="0">
                <a:latin typeface="Calibri"/>
                <a:ea typeface="Calibri" panose="020F0502020204030204" pitchFamily="34" charset="0"/>
                <a:cs typeface="Times New Roman"/>
              </a:rPr>
              <a:t>WIPRO LTD., Pune, India.</a:t>
            </a:r>
            <a:endParaRPr lang="en-IN" sz="45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                              	</a:t>
            </a:r>
            <a:endParaRPr lang="en-US" sz="2800" dirty="0">
              <a:solidFill>
                <a:schemeClr val="accent1"/>
              </a:solidFill>
              <a:latin typeface="American Typewriter"/>
              <a:cs typeface="American Typewrit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accent1"/>
                </a:solidFill>
                <a:latin typeface="Verdana Pro"/>
              </a:rPr>
              <a:t>Role: DevOps Manager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Verdana Pro"/>
              </a:rPr>
              <a:t>                                                                                                              </a:t>
            </a:r>
            <a:r>
              <a:rPr lang="en-US" sz="2500" b="1" dirty="0">
                <a:solidFill>
                  <a:schemeClr val="accent1"/>
                </a:solidFill>
                <a:latin typeface="Verdana Pro" panose="020B0604030504040204" pitchFamily="34" charset="0"/>
              </a:rPr>
              <a:t>Contact No :  +91-9824886204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accent1"/>
                </a:solidFill>
                <a:latin typeface="Verdana Pro" panose="020B0604030504040204" pitchFamily="34" charset="0"/>
                <a:cs typeface="Calibri"/>
              </a:rPr>
              <a:t>Total Exp: 17+ Years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Verdana Pro" panose="020B0604030504040204" pitchFamily="34" charset="0"/>
                <a:cs typeface="+mn-cs"/>
              </a:rPr>
              <a:t>  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                                                                                                                                                                                           </a:t>
            </a:r>
            <a:r>
              <a:rPr lang="en-US" sz="2500" b="1" dirty="0">
                <a:solidFill>
                  <a:schemeClr val="accent1"/>
                </a:solidFill>
                <a:latin typeface="Verdana Pro"/>
                <a:cs typeface="+mn-cs"/>
              </a:rPr>
              <a:t>Email:            </a:t>
            </a:r>
            <a:r>
              <a:rPr lang="en-US" sz="2500" b="1" dirty="0">
                <a:solidFill>
                  <a:srgbClr val="0563C1"/>
                </a:solidFill>
                <a:latin typeface="Verdana Pro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mohd.chaus@gmail.</a:t>
            </a:r>
            <a:r>
              <a:rPr lang="en-US" sz="2500" b="1" dirty="0">
                <a:solidFill>
                  <a:schemeClr val="accent1"/>
                </a:solidFill>
                <a:latin typeface="Verdana Pro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sz="2500" dirty="0">
              <a:solidFill>
                <a:schemeClr val="accent1"/>
              </a:solidFill>
              <a:latin typeface="Verdana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http://marketing.wiprodigital.com/apps/wipro-esig/assets/images/logo-0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786" y="0"/>
            <a:ext cx="8953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76400" y="1066800"/>
            <a:ext cx="12055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5A90C72-F2D1-4DC4-87A7-0818CD4347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05" y="4472939"/>
            <a:ext cx="6082047" cy="232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Presently working with </a:t>
            </a:r>
            <a:r>
              <a:rPr lang="en-IN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WIPRO LTD. 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from Mar’21 to till date          (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www.wipro.com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)                </a:t>
            </a:r>
          </a:p>
          <a:p>
            <a:pPr marL="628650" lvl="1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Role: DevOps Manager 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Worked with </a:t>
            </a:r>
            <a:r>
              <a:rPr lang="en-IN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L&amp;T INFOTECH LTD. 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from Jun’17 to Sep’20                 (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www.ltimindtree.com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Role: Senior DevOps Engineer 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Worked with </a:t>
            </a:r>
            <a:r>
              <a:rPr lang="en-IN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(n)CODE SOLUTIONS 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from Mar’13 to till Jun’17        (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  <a:hlinkClick r:id="rId6"/>
              </a:rPr>
              <a:t>www.ncodesolutions.com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Role: Senior DevOps Engineer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Worked with </a:t>
            </a:r>
            <a:r>
              <a:rPr lang="en-IN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EBIZ TECHNOLABS 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from Apr’12 to Mar’13                 (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  <a:hlinkClick r:id="rId7"/>
              </a:rPr>
              <a:t>www.ebiztechnolabs.com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Role:  DevOps Engineer 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Worked with </a:t>
            </a:r>
            <a:r>
              <a:rPr lang="en-IN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HERALD SOLUTIONS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from Oct’09 to Mar’12              (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  <a:hlinkClick r:id="rId8"/>
              </a:rPr>
              <a:t>www.heraldsolutions.in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Role: Software Engineer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Worked with </a:t>
            </a:r>
            <a:r>
              <a:rPr lang="en-IN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U&amp;V TECHNOLOGIES 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from Sep’02 to Aug’04             (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  <a:hlinkClick r:id="rId9"/>
              </a:rPr>
              <a:t>www.uandvtech.com</a:t>
            </a: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Role: Jr. Software Engineer			</a:t>
            </a:r>
          </a:p>
          <a:p>
            <a:pPr marL="628650" lvl="1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CA686FA6-2829-4B3C-A972-D0BCD52D5F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35310" y="822188"/>
            <a:ext cx="4339374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6038" rIns="45720" bIns="46038" anchor="b"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tabLst>
                <a:tab pos="2400300" algn="l"/>
              </a:tabLst>
            </a:pPr>
            <a:r>
              <a:rPr lang="en-US" sz="1200" b="1" dirty="0">
                <a:solidFill>
                  <a:srgbClr val="EE2D30"/>
                </a:solidFill>
                <a:cs typeface="Arial" pitchFamily="34" charset="0"/>
              </a:rPr>
              <a:t>Personal Details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AFD74FA4-D9E3-4DB3-B87D-E44BA550D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24937" y="1138050"/>
            <a:ext cx="5493237" cy="240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Gender: Male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Languages Known : English, Hindi, Gujarati, Urdu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Passport Number : 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Z2732709 (Exp.: 2033)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Reference : Mr. P. C.  Yadav (M. Sc., Physics)</a:t>
            </a:r>
            <a:endParaRPr lang="en-IN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 algn="just"/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Deputy Director</a:t>
            </a:r>
          </a:p>
          <a:p>
            <a:pPr marL="172800" indent="-172800" algn="just"/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		Email: 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yadavpc@icmr.org.in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2800" indent="-172800" algn="just"/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Contact Number: +91-79-22686279</a:t>
            </a:r>
            <a:endParaRPr lang="en-IN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2800" indent="-172800" algn="just"/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NIOH - Indian Council of Medical Research, Ahmedabad, India.</a:t>
            </a:r>
          </a:p>
          <a:p>
            <a:pPr marL="172800" indent="-172800" algn="just"/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(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  <a:hlinkClick r:id="rId11"/>
              </a:rPr>
              <a:t>www.icmr.nic.in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2800" indent="-172800" algn="just"/>
            <a:r>
              <a:rPr lang="en-IN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pPr marL="628650" lvl="1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2D5428-77EE-4BE1-192F-14523E3F294F}"/>
              </a:ext>
            </a:extLst>
          </p:cNvPr>
          <p:cNvCxnSpPr>
            <a:cxnSpLocks/>
          </p:cNvCxnSpPr>
          <p:nvPr/>
        </p:nvCxnSpPr>
        <p:spPr>
          <a:xfrm>
            <a:off x="68515" y="4437774"/>
            <a:ext cx="6063888" cy="2113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1AE22A-C761-FD7C-0486-6226ED0F53F2}"/>
              </a:ext>
            </a:extLst>
          </p:cNvPr>
          <p:cNvCxnSpPr>
            <a:cxnSpLocks/>
          </p:cNvCxnSpPr>
          <p:nvPr/>
        </p:nvCxnSpPr>
        <p:spPr>
          <a:xfrm>
            <a:off x="6753845" y="1138413"/>
            <a:ext cx="5330979" cy="0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9BAA1F3-4844-66B2-98EA-D1CF07CF23C4}"/>
              </a:ext>
            </a:extLst>
          </p:cNvPr>
          <p:cNvSpPr txBox="1">
            <a:spLocks/>
          </p:cNvSpPr>
          <p:nvPr/>
        </p:nvSpPr>
        <p:spPr>
          <a:xfrm>
            <a:off x="-3578" y="4957"/>
            <a:ext cx="11281506" cy="816100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>
            <a:normAutofit fontScale="47500" lnSpcReduction="20000"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N" sz="4500" b="1" dirty="0">
                <a:latin typeface="Calibri"/>
                <a:ea typeface="Calibri" panose="020F0502020204030204" pitchFamily="34" charset="0"/>
                <a:cs typeface="Times New Roman"/>
              </a:rPr>
              <a:t>MOHAMMAD CHAUS</a:t>
            </a:r>
            <a:r>
              <a:rPr lang="en-IN" sz="2800" b="1" dirty="0">
                <a:latin typeface="Calibri"/>
                <a:ea typeface="Calibri" panose="020F0502020204030204" pitchFamily="34" charset="0"/>
                <a:cs typeface="Times New Roman"/>
              </a:rPr>
              <a:t>                                                                                                               </a:t>
            </a:r>
            <a:r>
              <a:rPr lang="en-IN" sz="4500" b="1" dirty="0">
                <a:latin typeface="Calibri"/>
                <a:ea typeface="Calibri" panose="020F0502020204030204" pitchFamily="34" charset="0"/>
                <a:cs typeface="Times New Roman"/>
              </a:rPr>
              <a:t>WIPRO LTD., Pune, India.</a:t>
            </a:r>
            <a:endParaRPr lang="en-IN" sz="45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                              	</a:t>
            </a:r>
            <a:endParaRPr lang="en-US" sz="2800" dirty="0">
              <a:solidFill>
                <a:schemeClr val="accent1"/>
              </a:solidFill>
              <a:latin typeface="American Typewriter"/>
              <a:cs typeface="American Typewrit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accent1"/>
                </a:solidFill>
                <a:latin typeface="Verdana Pro"/>
              </a:rPr>
              <a:t>Role: DevOps Manager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Verdana Pro"/>
              </a:rPr>
              <a:t>                                                                                                              </a:t>
            </a:r>
            <a:r>
              <a:rPr lang="en-US" sz="2500" b="1" dirty="0">
                <a:solidFill>
                  <a:schemeClr val="accent1"/>
                </a:solidFill>
                <a:latin typeface="Verdana Pro" panose="020B0604030504040204" pitchFamily="34" charset="0"/>
              </a:rPr>
              <a:t>Contact No :  +91-9824886204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accent1"/>
                </a:solidFill>
                <a:latin typeface="Verdana Pro" panose="020B0604030504040204" pitchFamily="34" charset="0"/>
                <a:cs typeface="Calibri"/>
              </a:rPr>
              <a:t>Total Exp: 17+ Years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Verdana Pro" panose="020B0604030504040204" pitchFamily="34" charset="0"/>
                <a:cs typeface="+mn-cs"/>
              </a:rPr>
              <a:t>   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                                                                                                                                                                                           </a:t>
            </a:r>
            <a:r>
              <a:rPr lang="en-US" sz="2500" b="1" dirty="0">
                <a:solidFill>
                  <a:schemeClr val="accent1"/>
                </a:solidFill>
                <a:latin typeface="Verdana Pro"/>
                <a:cs typeface="+mn-cs"/>
              </a:rPr>
              <a:t>Email:            </a:t>
            </a:r>
            <a:r>
              <a:rPr lang="en-US" sz="2500" b="1" dirty="0">
                <a:solidFill>
                  <a:srgbClr val="0563C1"/>
                </a:solidFill>
                <a:latin typeface="Verdana Pro"/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mohd.chaus@gmail.</a:t>
            </a:r>
            <a:r>
              <a:rPr lang="en-US" sz="2500" b="1" dirty="0">
                <a:solidFill>
                  <a:schemeClr val="accent1"/>
                </a:solidFill>
                <a:latin typeface="Verdana Pro"/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sz="2500" dirty="0">
              <a:solidFill>
                <a:schemeClr val="accent1"/>
              </a:solidFill>
              <a:latin typeface="Verdana Pro"/>
              <a:cs typeface="Calibri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E546E1BC-5EFF-C6CF-C963-E4378F8269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15" y="809438"/>
            <a:ext cx="4435999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6038" rIns="45720" bIns="46038" anchor="b"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555555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endParaRPr lang="en-US" sz="1200" b="1" dirty="0">
              <a:solidFill>
                <a:srgbClr val="EE2D30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EE2D30"/>
                </a:solidFill>
                <a:cs typeface="Arial" pitchFamily="34" charset="0"/>
              </a:rPr>
              <a:t>Experience Summary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AC6115DF-1E06-CBAF-4B20-908E1BD61F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112" y="1129289"/>
            <a:ext cx="6052737" cy="15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noAutofit/>
          </a:bodyPr>
          <a:lstStyle/>
          <a:p>
            <a:pPr>
              <a:tabLst>
                <a:tab pos="166688" algn="l"/>
              </a:tabLst>
            </a:pPr>
            <a:r>
              <a:rPr lang="en-US" sz="1200" b="1" u="sng" dirty="0">
                <a:cs typeface="Calibri"/>
              </a:rPr>
              <a:t>PROJECT MANAGEMENT EXPERIENCE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Hands on Experience in </a:t>
            </a:r>
            <a:r>
              <a:rPr lang="en-US" sz="1200" b="1" dirty="0">
                <a:cs typeface="Calibri"/>
              </a:rPr>
              <a:t>SOW Management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Developed Comprehensive 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Project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Plan</a:t>
            </a:r>
            <a:endParaRPr lang="en-US" sz="1200" b="1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Monitored project progress through regular status </a:t>
            </a:r>
            <a:r>
              <a:rPr lang="en-US" sz="1200" b="1" dirty="0">
                <a:cs typeface="Calibri"/>
              </a:rPr>
              <a:t>Meetings</a:t>
            </a:r>
            <a:r>
              <a:rPr lang="en-US" sz="1200" dirty="0">
                <a:cs typeface="Calibri"/>
              </a:rPr>
              <a:t>, Progress </a:t>
            </a:r>
            <a:r>
              <a:rPr lang="en-US" sz="1200" b="1" dirty="0">
                <a:cs typeface="Calibri"/>
              </a:rPr>
              <a:t>Reports</a:t>
            </a:r>
            <a:r>
              <a:rPr lang="en-US" sz="1200" dirty="0">
                <a:cs typeface="Calibri"/>
              </a:rPr>
              <a:t>, And </a:t>
            </a:r>
            <a:r>
              <a:rPr lang="en-US" sz="1200" b="1" dirty="0">
                <a:cs typeface="Calibri"/>
              </a:rPr>
              <a:t>Performance Metrics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Business Requirement Gathering and Scoping (</a:t>
            </a:r>
            <a:r>
              <a:rPr lang="en-US" sz="1200" b="1" dirty="0">
                <a:cs typeface="Calibri"/>
              </a:rPr>
              <a:t>JIRA/Azure Board/Confluence</a:t>
            </a:r>
            <a:r>
              <a:rPr lang="en-US" sz="1200" dirty="0">
                <a:cs typeface="Calibri"/>
              </a:rPr>
              <a:t>)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cs typeface="Calibri"/>
              </a:rPr>
              <a:t>Ensuring the regular delivery of projects with </a:t>
            </a:r>
            <a:r>
              <a:rPr lang="en-US" sz="1200" b="1" dirty="0">
                <a:cs typeface="Calibri"/>
              </a:rPr>
              <a:t>Agile/Scrum methodologies</a:t>
            </a: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Experience in performing analysis, consulting, and providing </a:t>
            </a:r>
            <a:r>
              <a:rPr lang="en-US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recommendations to clients</a:t>
            </a:r>
            <a:r>
              <a:rPr lang="en-US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on </a:t>
            </a:r>
            <a:r>
              <a:rPr lang="en-US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business use cases.</a:t>
            </a:r>
            <a:endParaRPr lang="en-US" sz="12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endParaRPr lang="en-US" sz="1200" dirty="0">
              <a:cs typeface="Calibri"/>
            </a:endParaRPr>
          </a:p>
          <a:p>
            <a:pPr>
              <a:tabLst>
                <a:tab pos="166688" algn="l"/>
              </a:tabLst>
            </a:pPr>
            <a:r>
              <a:rPr lang="en-US" sz="1200" b="1" u="sng" dirty="0">
                <a:cs typeface="Calibri"/>
              </a:rPr>
              <a:t>.NET EXPERIENCE</a:t>
            </a:r>
            <a:endParaRPr lang="en-IN" sz="12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/>
              <a:t>Hands on Experience in Microsoft Skills such as </a:t>
            </a:r>
            <a:r>
              <a:rPr lang="en-IN" sz="1200" b="1" dirty="0"/>
              <a:t>.NET, C#, SQL SERVER, MVC</a:t>
            </a: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r>
              <a:rPr lang="en-US" sz="1200" dirty="0"/>
              <a:t>Experience in design patterns such as </a:t>
            </a:r>
            <a:r>
              <a:rPr lang="en-US" sz="1200" b="1" dirty="0">
                <a:cs typeface="Calibri"/>
              </a:rPr>
              <a:t>Singleton, Abstract Factory</a:t>
            </a:r>
            <a:r>
              <a:rPr lang="en-US" sz="1200" dirty="0">
                <a:cs typeface="Calibri"/>
              </a:rPr>
              <a:t> and </a:t>
            </a:r>
            <a:r>
              <a:rPr lang="en-US" sz="1200" b="1" dirty="0">
                <a:cs typeface="Calibri"/>
              </a:rPr>
              <a:t>SOLID principles</a:t>
            </a:r>
            <a:r>
              <a:rPr lang="en-US" sz="1200" dirty="0">
                <a:cs typeface="Calibri"/>
              </a:rPr>
              <a:t>  </a:t>
            </a:r>
            <a:endParaRPr lang="en-IN" sz="1200" b="1" dirty="0">
              <a:cs typeface="Calibri"/>
            </a:endParaRPr>
          </a:p>
          <a:p>
            <a:pPr>
              <a:tabLst>
                <a:tab pos="166688" algn="l"/>
              </a:tabLst>
            </a:pPr>
            <a:endParaRPr lang="en-IN" sz="1200" dirty="0"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ü"/>
              <a:tabLst>
                <a:tab pos="166688" algn="l"/>
              </a:tabLst>
            </a:pPr>
            <a:endParaRPr lang="en-IN" sz="1200" dirty="0"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DE0A74-1EEB-D8FA-8218-D4804089A337}"/>
              </a:ext>
            </a:extLst>
          </p:cNvPr>
          <p:cNvCxnSpPr>
            <a:cxnSpLocks/>
          </p:cNvCxnSpPr>
          <p:nvPr/>
        </p:nvCxnSpPr>
        <p:spPr>
          <a:xfrm>
            <a:off x="68515" y="1109077"/>
            <a:ext cx="6063888" cy="2113"/>
          </a:xfrm>
          <a:prstGeom prst="line">
            <a:avLst/>
          </a:prstGeom>
          <a:ln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8">
            <a:extLst>
              <a:ext uri="{FF2B5EF4-FFF2-40B4-BE49-F238E27FC236}">
                <a16:creationId xmlns:a16="http://schemas.microsoft.com/office/drawing/2014/main" id="{D065E4AC-6012-2D09-0B71-4015F362DD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497" y="4118312"/>
            <a:ext cx="4435999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tIns="46038" rIns="45720" bIns="46038" anchor="b"/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555555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endParaRPr lang="en-US" sz="1200" b="1" dirty="0">
              <a:solidFill>
                <a:srgbClr val="EE2D30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3C3D48"/>
              </a:buClr>
              <a:buSzPct val="50000"/>
              <a:buFont typeface="Wingdings" pitchFamily="2" charset="2"/>
              <a:buNone/>
              <a:tabLst>
                <a:tab pos="2400300" algn="l"/>
              </a:tabLst>
            </a:pPr>
            <a:r>
              <a:rPr lang="en-US" sz="1200" b="1" dirty="0">
                <a:solidFill>
                  <a:srgbClr val="EE2D30"/>
                </a:solidFill>
                <a:cs typeface="Arial" pitchFamily="34" charset="0"/>
              </a:rPr>
              <a:t>Employment Details</a:t>
            </a:r>
          </a:p>
        </p:txBody>
      </p:sp>
    </p:spTree>
    <p:extLst>
      <p:ext uri="{BB962C8B-B14F-4D97-AF65-F5344CB8AC3E}">
        <p14:creationId xmlns:p14="http://schemas.microsoft.com/office/powerpoint/2010/main" val="234746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857</Words>
  <Application>Microsoft Office PowerPoint</Application>
  <PresentationFormat>Widescreen</PresentationFormat>
  <Paragraphs>103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Times New Roman</vt:lpstr>
      <vt:lpstr>Verdana Pro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Mohammad Chaus</cp:lastModifiedBy>
  <cp:revision>250</cp:revision>
  <dcterms:created xsi:type="dcterms:W3CDTF">2023-04-29T07:21:54Z</dcterms:created>
  <dcterms:modified xsi:type="dcterms:W3CDTF">2025-03-23T07:04:52Z</dcterms:modified>
</cp:coreProperties>
</file>