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italic.fntdata"/><Relationship Id="rId6" Type="http://schemas.openxmlformats.org/officeDocument/2006/relationships/slide" Target="slides/slide2.xml"/><Relationship Id="rId18" Type="http://schemas.openxmlformats.org/officeDocument/2006/relationships/font" Target="fonts/Corb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6b9c3d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5c6b9c3da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c70100b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5c70100b4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70100b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5c70100b4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70100b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5c70100b4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70100b4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5c70100b4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70100b4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5c70100b4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70100b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5c70100b4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194550" y="380675"/>
            <a:ext cx="93084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bg-BG" sz="5000"/>
              <a:t>Разработване на уеб система за достъп до информация по стандарт за информационната сигурност ISO27001:2013</a:t>
            </a:r>
            <a:endParaRPr sz="5000"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4515378" y="440774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bg-BG"/>
              <a:t>Михаил Дамянов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bg-BG"/>
              <a:t>Фак. № 121215064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1484300" y="120375"/>
            <a:ext cx="100188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Приложение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1484300" y="1234800"/>
            <a:ext cx="10707600" cy="48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71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Char char="•"/>
            </a:pPr>
            <a:r>
              <a:rPr lang="bg-BG">
                <a:solidFill>
                  <a:srgbClr val="000000"/>
                </a:solidFill>
              </a:rPr>
              <a:t>за определяне на изискванията и целите на сигурност;</a:t>
            </a:r>
            <a:endParaRPr>
              <a:solidFill>
                <a:srgbClr val="000000"/>
              </a:solidFill>
            </a:endParaRPr>
          </a:p>
          <a:p>
            <a:pPr indent="-2171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Char char="•"/>
            </a:pPr>
            <a:r>
              <a:rPr lang="bg-BG">
                <a:solidFill>
                  <a:srgbClr val="000000"/>
                </a:solidFill>
              </a:rPr>
              <a:t>за гарантиране, че информационният риск се управлява ефективно, от гледна точка на средства; </a:t>
            </a:r>
            <a:endParaRPr>
              <a:solidFill>
                <a:srgbClr val="000000"/>
              </a:solidFill>
            </a:endParaRPr>
          </a:p>
          <a:p>
            <a:pPr indent="-2171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Char char="•"/>
            </a:pPr>
            <a:r>
              <a:rPr lang="bg-BG">
                <a:solidFill>
                  <a:srgbClr val="000000"/>
                </a:solidFill>
              </a:rPr>
              <a:t>за определяне на процесите по управление на сигурността на информацията;</a:t>
            </a:r>
            <a:endParaRPr>
              <a:solidFill>
                <a:srgbClr val="000000"/>
              </a:solidFill>
            </a:endParaRPr>
          </a:p>
          <a:p>
            <a:pPr indent="-2171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Char char="•"/>
            </a:pPr>
            <a:r>
              <a:rPr lang="bg-BG">
                <a:solidFill>
                  <a:srgbClr val="000000"/>
                </a:solidFill>
              </a:rPr>
              <a:t>за оценяване на съществуващите процеси за управление на сигурността на информацията;</a:t>
            </a:r>
            <a:endParaRPr>
              <a:solidFill>
                <a:srgbClr val="000000"/>
              </a:solidFill>
            </a:endParaRPr>
          </a:p>
          <a:p>
            <a:pPr indent="-2171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Char char="•"/>
            </a:pPr>
            <a:r>
              <a:rPr lang="bg-BG">
                <a:solidFill>
                  <a:srgbClr val="000000"/>
                </a:solidFill>
              </a:rPr>
              <a:t>за управление на непрекъсваемостта на процесите;</a:t>
            </a:r>
            <a:endParaRPr>
              <a:solidFill>
                <a:srgbClr val="000000"/>
              </a:solidFill>
            </a:endParaRPr>
          </a:p>
          <a:p>
            <a:pPr indent="-2171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Char char="•"/>
            </a:pPr>
            <a:r>
              <a:rPr lang="bg-BG">
                <a:solidFill>
                  <a:srgbClr val="000000"/>
                </a:solidFill>
              </a:rPr>
              <a:t>за определяне на вътрешните и външните въпроси по отношение на сигурността на информацията;</a:t>
            </a:r>
            <a:endParaRPr>
              <a:solidFill>
                <a:srgbClr val="000000"/>
              </a:solidFill>
            </a:endParaRPr>
          </a:p>
          <a:p>
            <a:pPr indent="-2171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•"/>
            </a:pPr>
            <a:r>
              <a:rPr lang="bg-BG">
                <a:solidFill>
                  <a:srgbClr val="000000"/>
                </a:solidFill>
              </a:rPr>
              <a:t>за предоставяне на клиентите на съответната информация за информационната сигурност</a:t>
            </a:r>
            <a:r>
              <a:rPr lang="bg-BG">
                <a:solidFill>
                  <a:srgbClr val="494949"/>
                </a:solidFill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Бъдещо развитие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Допълнителна страница за регистрация на външни потребители;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Добавяне на функционалност за заплащане или даряване на определена сума при желание за регистрация и бъдещо развитие на системата с цел по-голям обхват от потребители;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Информация за допълнителни ISO стандарти;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Заключение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1484300" y="2091925"/>
            <a:ext cx="100188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За разработката на настоящата дипломна работа са подробно разгледани следните технологии за изграждане на уеб приложения и бази данни: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PHP - връзка и верификация с базата данни</a:t>
            </a:r>
            <a:r>
              <a:rPr lang="bg-BG"/>
              <a:t>;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HTML5 - запознаване с добавените елементи на най-новата версия;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CSS3 - употреба на различни стилове;</a:t>
            </a:r>
            <a:endParaRPr/>
          </a:p>
          <a:p>
            <a:pPr indent="-230505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610"/>
              <a:buChar char="•"/>
            </a:pPr>
            <a:r>
              <a:rPr lang="bg-BG"/>
              <a:t>JavaScript - запознаване с технологията;</a:t>
            </a:r>
            <a:endParaRPr/>
          </a:p>
          <a:p>
            <a:pPr indent="-230505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610"/>
              <a:buChar char="•"/>
            </a:pPr>
            <a:r>
              <a:rPr lang="bg-BG"/>
              <a:t>MySQL - структура и управление на базата данни;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Цел на дипломната разработка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325880" y="2666999"/>
            <a:ext cx="1017714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bg-BG"/>
              <a:t>Да се разработи уеб система за достъп до информация по стандарт за </a:t>
            </a:r>
            <a:r>
              <a:rPr lang="bg-BG">
                <a:solidFill>
                  <a:srgbClr val="000000"/>
                </a:solidFill>
              </a:rPr>
              <a:t>информационната сигурност ISO27001:2013.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bg-BG">
                <a:solidFill>
                  <a:srgbClr val="000000"/>
                </a:solidFill>
              </a:rPr>
              <a:t>Международният стандарт ISO 27001 поставя изисквания към Системите за управление на сигурността на информацията (ISMS)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2000250" y="385775"/>
            <a:ext cx="29535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Реализация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1528775" y="1785950"/>
            <a:ext cx="102726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>
                <a:latin typeface="Corbel"/>
                <a:ea typeface="Corbel"/>
                <a:cs typeface="Corbel"/>
                <a:sym typeface="Corbel"/>
              </a:rPr>
              <a:t>Приложението е онлайн базирано и има само потребителски достъп.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>
                <a:latin typeface="Corbel"/>
                <a:ea typeface="Corbel"/>
                <a:cs typeface="Corbel"/>
                <a:sym typeface="Corbel"/>
              </a:rPr>
              <a:t>Ползвателя има възможност да достъпи следните функционалности: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>
                <a:latin typeface="Corbel"/>
                <a:ea typeface="Corbel"/>
                <a:cs typeface="Corbel"/>
                <a:sym typeface="Corbel"/>
              </a:rPr>
              <a:t>- Начало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>
                <a:latin typeface="Corbel"/>
                <a:ea typeface="Corbel"/>
                <a:cs typeface="Corbel"/>
                <a:sym typeface="Corbel"/>
              </a:rPr>
              <a:t>- Методи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>
                <a:latin typeface="Corbel"/>
                <a:ea typeface="Corbel"/>
                <a:cs typeface="Corbel"/>
                <a:sym typeface="Corbel"/>
              </a:rPr>
              <a:t>- Сертификация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>
                <a:latin typeface="Corbel"/>
                <a:ea typeface="Corbel"/>
                <a:cs typeface="Corbel"/>
                <a:sym typeface="Corbel"/>
              </a:rPr>
              <a:t>- Въпроси и отговори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ISO9001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Контакти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2000250" y="385775"/>
            <a:ext cx="29535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Уеб среда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1469575" y="1219425"/>
            <a:ext cx="105789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Уеб приложение може да се нарече всяко приложение, което използва уеб браузър като клиент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„Уеб клиент“ е програмата, чрез която потребителят стартира и използва приложението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Клиент-сървър среда е тази среда, в която множество компютри споделят информация, като я въвеждат в база от данни;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Уеб приложението подпомага процеса на разработка, като изключва нуждата от създаване на клиент за конкретна компютърна конфигурация или операционна система;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Необходимо е продуктът да бъде максимално гъвкав, позволявайки на потребителя да го достъпи единствено чрез уеб браузър;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2000250" y="385775"/>
            <a:ext cx="29535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HTML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1469575" y="1219425"/>
            <a:ext cx="105789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„Hypertext Markup Language”, или 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накратко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HTML, е стандартен език за създаване на уеб страници и потребителски интерфейси за мобилни и уеб приложения;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”. HTML елементите формират изграждащите блокове на HTML страниците, като самите елементи представляват тагове – отварящи („&lt;“) и затварящи („/&gt;“)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Таговете могат да са вложени, а вложените елементи от своя страна създават йерархичния модел на уеб документа (Document Object Model)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2000250" y="385775"/>
            <a:ext cx="29535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CSS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469575" y="1219425"/>
            <a:ext cx="105789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 помощта на CSS се обработва презентационната рамка, включвайки аспекти като оформление, цветове, шрифтове;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Добра практика е CSS стиловете да се задават в отделен файл, защото така се намалява сложността и повтарянето на едни и същи елементи в структурата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Обогатяването на уеб документа чрез стилове, прави възможно представянето на една и съща страница по различен начин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2000250" y="385775"/>
            <a:ext cx="29535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JavaScript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469575" y="1219425"/>
            <a:ext cx="105789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Заедно с HTML и CSS, той е един от трите основни технологии на World Wide Web;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JavaScript е базиран на прототипи с функции, поддържа обектно-ориентирани и функционални програмни стилове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Като скриптов програмен език, той управлява поведението на уеб страниците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Използва даден HTML елемент, върху който оперира и му придава функционалности и свойства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2000250" y="385775"/>
            <a:ext cx="29535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PHP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1469575" y="1628150"/>
            <a:ext cx="105789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PHP (hypertext preprocessor) е сървърен скрипт език, проектиран специално за уеб нужди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Написаният код се интерпретира от уеб сървъра и генерира HTML или други изходни данни, които потребителят вижда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PHP е скриптов език със синтаксис базиран на C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Самият език е преносим на много изчислителни архитектури и  операционни системи като Windows, GNU/Linux, UNIX, Mac OS X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2000250" y="385775"/>
            <a:ext cx="29535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MySql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1469575" y="1219425"/>
            <a:ext cx="105789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Системата за управление на релационна база данни се характеризира с редица предимствата пред използването на плоски файлове;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Ключовите моменти са, че те разрешават произволния достъп, едновременния достъп, заявките за извличане на данни по даден критерий, осигурявайки по този начин по-бърз достъп до масивите от данни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Честите промени на базовите параметри водят до загуба на функционалност и проблеми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7170" lvl="0" marL="28575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Corbel"/>
              <a:buChar char="•"/>
            </a:pP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Поддръжката на базата включва проверка за грешки в индексирането, премахване на дубликати, проблемни области, злонамерени достъпи и т.н. </a:t>
            </a:r>
            <a:r>
              <a:rPr lang="bg-BG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