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1" r:id="rId8"/>
    <p:sldId id="320" r:id="rId9"/>
    <p:sldId id="322" r:id="rId10"/>
  </p:sldIdLst>
  <p:sldSz cx="9144000" cy="5143500" type="screen16x9"/>
  <p:notesSz cx="6858000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102" y="54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21.02.2021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21.02.2021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56EE-3CDC-4596-94D5-C08EE6D5484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BF5FDE9-5EAF-4615-84F1-C5D82BBF9BEC}" type="datetime1">
              <a:rPr lang="de-DE" smtClean="0"/>
              <a:t>22.02.2021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998828" y="1539166"/>
            <a:ext cx="6687972" cy="13144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7013AF9E-49DC-4140-9BBB-9DF458F542B2}" type="datetime1">
              <a:rPr lang="de-DE" smtClean="0"/>
              <a:t>22.02.2021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998828" y="1551633"/>
            <a:ext cx="6687972" cy="269960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PT Sans" panose="020B05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0C05DC20-4497-4D4D-920C-FAD84044656B}" type="datetime1">
              <a:rPr lang="de-DE" smtClean="0"/>
              <a:t>22.02.2021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98828" y="1539167"/>
            <a:ext cx="6687972" cy="305545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000">
                <a:latin typeface="PT Sans" panose="020B0503020203020204" pitchFamily="34" charset="0"/>
              </a:defRPr>
            </a:lvl1pPr>
            <a:lvl2pPr>
              <a:spcBef>
                <a:spcPts val="0"/>
              </a:spcBef>
              <a:defRPr sz="1800">
                <a:latin typeface="PT Sans" panose="020B0503020203020204" pitchFamily="34" charset="0"/>
              </a:defRPr>
            </a:lvl2pPr>
            <a:lvl3pPr>
              <a:spcBef>
                <a:spcPts val="0"/>
              </a:spcBef>
              <a:defRPr sz="1600">
                <a:latin typeface="PT Sans" panose="020B0503020203020204" pitchFamily="34" charset="0"/>
              </a:defRPr>
            </a:lvl3pPr>
            <a:lvl4pPr>
              <a:spcBef>
                <a:spcPts val="0"/>
              </a:spcBef>
              <a:defRPr sz="1400">
                <a:latin typeface="PT Sans" panose="020B0503020203020204" pitchFamily="34" charset="0"/>
              </a:defRPr>
            </a:lvl4pPr>
            <a:lvl5pPr>
              <a:spcBef>
                <a:spcPts val="0"/>
              </a:spcBef>
              <a:defRPr sz="1200">
                <a:latin typeface="PT Sans" panose="020B0503020203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998828" y="685957"/>
            <a:ext cx="6687972" cy="8532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BA3A4249-6444-4E75-83F1-E5B649FC5FE2}" type="datetime1">
              <a:rPr lang="de-DE" smtClean="0"/>
              <a:t>22.02.2021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13" y="1199436"/>
            <a:ext cx="6707187" cy="4397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9613" y="1700616"/>
            <a:ext cx="6707187" cy="2754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E962-2D04-4CB2-8995-ACD5C7313498}" type="datetime1">
              <a:rPr lang="de-DE" smtClean="0"/>
              <a:t>22.02.2021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926806"/>
            <a:ext cx="802432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C065-2E75-409E-950B-4639BDD730C2}" type="datetime1">
              <a:rPr lang="de-DE" smtClean="0"/>
              <a:t>22.02.2021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259632" y="4926806"/>
            <a:ext cx="5760640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20272" y="4926806"/>
            <a:ext cx="625128" cy="114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B361-7266-41AF-9EA7-D0F5242D63C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88000" y="702000"/>
            <a:ext cx="8568000" cy="3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3"/>
          </p:nvPr>
        </p:nvSpPr>
        <p:spPr>
          <a:xfrm>
            <a:off x="287339" y="1188000"/>
            <a:ext cx="8569325" cy="365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0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13506CF9-092F-47EB-9E0E-4F01F138BE55}" type="datetime1">
              <a:rPr lang="de-DE" smtClean="0"/>
              <a:t>22.02.2021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PT Sans" panose="020B0503020203020204" pitchFamily="34" charset="0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90592"/>
            <a:ext cx="1752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  <p:sldLayoutId id="2147483664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28014" y="1685017"/>
            <a:ext cx="6687972" cy="12105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de-DE" dirty="0">
                <a:ea typeface="ＭＳ Ｐゴシック" panose="020B0600070205080204" pitchFamily="34" charset="-128"/>
              </a:rPr>
              <a:t>Artificial Neural Networks - Auto-Encoders</a:t>
            </a:r>
            <a:endParaRPr lang="de-DE" dirty="0"/>
          </a:p>
        </p:txBody>
      </p:sp>
      <p:sp>
        <p:nvSpPr>
          <p:cNvPr id="7" name="Untertitel 1">
            <a:extLst>
              <a:ext uri="{FF2B5EF4-FFF2-40B4-BE49-F238E27FC236}">
                <a16:creationId xmlns:a16="http://schemas.microsoft.com/office/drawing/2014/main" id="{A4377B8A-FB39-4858-8CD7-C017AA43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000" y="3728029"/>
            <a:ext cx="6444000" cy="1161471"/>
          </a:xfrm>
        </p:spPr>
        <p:txBody>
          <a:bodyPr>
            <a:normAutofit/>
          </a:bodyPr>
          <a:lstStyle/>
          <a:p>
            <a:pPr algn="r">
              <a:spcBef>
                <a:spcPts val="360"/>
              </a:spcBef>
            </a:pPr>
            <a:r>
              <a:rPr lang="en-US" sz="1400" dirty="0">
                <a:solidFill>
                  <a:srgbClr val="828C96"/>
                </a:solidFill>
              </a:rPr>
              <a:t>Sourajyoti Datta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Project – Collaborative Intelligence (DFKI)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Department of Computer Science</a:t>
            </a:r>
          </a:p>
          <a:p>
            <a:pPr algn="r">
              <a:spcBef>
                <a:spcPts val="360"/>
              </a:spcBef>
            </a:pPr>
            <a:r>
              <a:rPr lang="en-US" sz="1400" b="0" dirty="0">
                <a:solidFill>
                  <a:srgbClr val="828C96"/>
                </a:solidFill>
              </a:rPr>
              <a:t>Technische Universität Kaiserslautern, Germany</a:t>
            </a:r>
          </a:p>
          <a:p>
            <a:pPr algn="r">
              <a:spcBef>
                <a:spcPts val="360"/>
              </a:spcBef>
            </a:pPr>
            <a:endParaRPr lang="de-DE" sz="1400" b="0" dirty="0">
              <a:solidFill>
                <a:srgbClr val="828C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Autoencoders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Artificial Neural Networks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Trained to reconstruct it’s input in an unsupervised manner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Learns efficient data encodings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Generalization of Principal Component Analysis: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Learns a non-linear manifold</a:t>
            </a: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Tasks undertaken</a:t>
            </a:r>
            <a:r>
              <a:rPr lang="en-US" sz="2300" dirty="0"/>
              <a:t>: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A reduction network, that encodes the data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A reconstruction network, that generates the original information from the encoding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500" dirty="0">
              <a:solidFill>
                <a:srgbClr val="005F8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CA979-BF78-47AC-9D98-EBA31EBE7B3D}"/>
              </a:ext>
            </a:extLst>
          </p:cNvPr>
          <p:cNvSpPr txBox="1"/>
          <p:nvPr/>
        </p:nvSpPr>
        <p:spPr>
          <a:xfrm>
            <a:off x="5490134" y="3737460"/>
            <a:ext cx="21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+mn-lt"/>
              </a:rPr>
              <a:t>Fig: Autoencoder example *</a:t>
            </a:r>
            <a:endParaRPr lang="en-IN" sz="1000" i="1" dirty="0" err="1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DB1D7-A0C3-47DF-9CA4-204E4DF3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78" y="2280751"/>
            <a:ext cx="4726112" cy="15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Types of Autoencoders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Regularized Autoencoders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Encoders can simply learn the identity function 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Given enough capacity of the encoder and the decoder, overfitting can occur (to the point where the network encodes input to an index)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Hence, the overfitting issue needs to be tackled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Traditionally, a </a:t>
            </a:r>
            <a:r>
              <a:rPr lang="en-US" sz="1300" i="1" dirty="0">
                <a:solidFill>
                  <a:srgbClr val="005F8C"/>
                </a:solidFill>
              </a:rPr>
              <a:t>bottleneck</a:t>
            </a:r>
            <a:r>
              <a:rPr lang="en-US" sz="1300" b="0" dirty="0">
                <a:solidFill>
                  <a:srgbClr val="005F8C"/>
                </a:solidFill>
              </a:rPr>
              <a:t> is imposed, which also provides low dimensional representation of the data. However, it can still cause overfitting. 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Tackles the bias-variance tradeoff: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Reducing the reconstruction error vs. Generalizing the lower dimensional representation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Variational Autoencoders</a:t>
            </a:r>
            <a:endParaRPr lang="en-US" sz="2300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Generative models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Describes the generation of the data using probabilistic distributions.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Reflects the underlying causal relations, that have the potential for good generalization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Directed probabilistic graphical models (DPGM)</a:t>
            </a:r>
            <a:r>
              <a:rPr lang="en-US" sz="1300" b="0" dirty="0">
                <a:solidFill>
                  <a:srgbClr val="005F8C"/>
                </a:solidFill>
              </a:rPr>
              <a:t> 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Whose posterior is approximated by a neural network, forming an autoencoder-like architecture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endParaRPr lang="en-US" sz="150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2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844FF-0D4A-4895-B77C-D7788662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77" y="3602324"/>
            <a:ext cx="3240000" cy="1538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Regularized Autoencoders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Sparse Autoencoders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Enforces sparsity on the hidden activation layers to deal with overfitting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Can be combined with bottleneck enforcement as well, of required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Similar to ordinary regularization, where they are applied on the activations instead of the weights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Two primary strategies: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i="1" dirty="0">
                <a:solidFill>
                  <a:srgbClr val="005F8C"/>
                </a:solidFill>
              </a:rPr>
              <a:t>L1 Regularization</a:t>
            </a:r>
            <a:r>
              <a:rPr lang="en-US" sz="1300" b="0" dirty="0">
                <a:solidFill>
                  <a:srgbClr val="005F8C"/>
                </a:solidFill>
              </a:rPr>
              <a:t>, which induces sparseness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i="1" dirty="0">
                <a:solidFill>
                  <a:srgbClr val="005F8C"/>
                </a:solidFill>
              </a:rPr>
              <a:t>KL-Divergence,</a:t>
            </a:r>
            <a:r>
              <a:rPr lang="en-US" sz="1300" b="0" dirty="0">
                <a:solidFill>
                  <a:srgbClr val="005F8C"/>
                </a:solidFill>
              </a:rPr>
              <a:t> which is a measure of the distance between two probability distributions</a:t>
            </a:r>
          </a:p>
          <a:p>
            <a:pPr marL="0" indent="-280350" algn="just">
              <a:spcBef>
                <a:spcPts val="360"/>
              </a:spcBef>
            </a:pPr>
            <a:endParaRPr lang="en-US" sz="10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Denoising Autoencoders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Can be either a regularization option, or a robust autoencoders for error correction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Input is disrupted by some noise 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300" dirty="0">
                <a:solidFill>
                  <a:srgbClr val="005F8C"/>
                </a:solidFill>
              </a:rPr>
              <a:t>Using </a:t>
            </a:r>
            <a:r>
              <a:rPr lang="en-US" sz="1300" b="0" dirty="0">
                <a:solidFill>
                  <a:srgbClr val="005F8C"/>
                </a:solidFill>
              </a:rPr>
              <a:t>additive white Gaussian noise or Dropout</a:t>
            </a:r>
            <a:r>
              <a:rPr lang="en-US" sz="1300" dirty="0">
                <a:solidFill>
                  <a:srgbClr val="005F8C"/>
                </a:solidFill>
              </a:rPr>
              <a:t>s</a:t>
            </a: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Autoencoder is trained to reconstruct the clean version of the input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150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86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Regularized Autoencoders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Contractive Autoencoders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Maps a neighborhood of input points to a smaller neighborhood of output points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Conditions the encoder be resistant to perturbations of the input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Emphasis on making the feature extraction less sensitive to small perturbations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Forces the encoder to disregard perturbations that are not important for reconstruction by the decoder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The </a:t>
            </a:r>
            <a:r>
              <a:rPr lang="en-US" sz="1500" b="0" dirty="0" err="1">
                <a:solidFill>
                  <a:srgbClr val="005F8C"/>
                </a:solidFill>
              </a:rPr>
              <a:t>regularizer</a:t>
            </a:r>
            <a:r>
              <a:rPr lang="en-US" sz="1500" b="0" dirty="0">
                <a:solidFill>
                  <a:srgbClr val="005F8C"/>
                </a:solidFill>
              </a:rPr>
              <a:t> corresponds to the L2-norm minimization of the Jacobian matrix of the network’s activations with respect to the input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Penalty imposed on the Jacobian of the network, forces the model to learn useful information about the training distribution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The latent representations of the input tend to be similar, thus making reconstruction difficult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Variations in the latent representation not important for reconstruction would be diminished by the regularization, while important variations would remain due to their impact on reconstruction error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Variational Autoencoders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495300" lvl="1" indent="-266700" algn="just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VAEs are generative models that follow Variational Bayes (VB) Inference 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Describe data generation through a probabilistic distribution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Equivalent to a probabilistic decoder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500" b="0" dirty="0">
              <a:solidFill>
                <a:srgbClr val="005F8C"/>
              </a:solidFill>
            </a:endParaRP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A </a:t>
            </a:r>
            <a:r>
              <a:rPr lang="en-US" sz="1500" i="1" dirty="0">
                <a:solidFill>
                  <a:srgbClr val="005F8C"/>
                </a:solidFill>
              </a:rPr>
              <a:t>Reparameterization Trick</a:t>
            </a:r>
            <a:r>
              <a:rPr lang="en-US" sz="1500" b="0" dirty="0">
                <a:solidFill>
                  <a:srgbClr val="005F8C"/>
                </a:solidFill>
              </a:rPr>
              <a:t> is applied to estimate the variational lower bound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Results in an additional loss component and the Stochastic Gradient Variational Bayes (SGVB) estimator for the training algorithm 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1000" dirty="0"/>
          </a:p>
          <a:p>
            <a:pPr marL="0" indent="-280350" algn="just">
              <a:spcBef>
                <a:spcPts val="360"/>
              </a:spcBef>
            </a:pPr>
            <a:endParaRPr lang="en-US" sz="150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50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Advanced autoencoder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Autoencoders can suffer from low reconstruction quality (For e.g., blurry reconstructed images)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Based on the loss function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Does not account for realism of the result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300" dirty="0">
                <a:solidFill>
                  <a:srgbClr val="005F8C"/>
                </a:solidFill>
              </a:rPr>
              <a:t>For e.g., d</a:t>
            </a:r>
            <a:r>
              <a:rPr lang="en-US" sz="1300" b="0" dirty="0">
                <a:solidFill>
                  <a:srgbClr val="005F8C"/>
                </a:solidFill>
              </a:rPr>
              <a:t>oes not use the prior knowledge of the input images’ sharpness resulting in blurry output.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Hence, advanced techniques have been developed for the 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 err="1"/>
              <a:t>Adversarially</a:t>
            </a:r>
            <a:r>
              <a:rPr lang="en-US" sz="1700" dirty="0"/>
              <a:t> learned inference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Generative Adversarial Networks (GANs) 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The generator generates new samples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The discriminator distinguishes between real and generated samples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Suffers from mode collapse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Latent space represents only a part of the data, and drops modes from the distributions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0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Advanced autoencoder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29734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Deep feature consistent variational autoencoder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Instead of measuring norm, a measure is used that also considers correlation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Instead of measuring the difference between the input/output directly, difference between their representation in the network layers is measured</a:t>
            </a: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Measuring difference at different layers imposes a more realistic difference measure for the autoencoder</a:t>
            </a:r>
          </a:p>
          <a:p>
            <a:pPr marL="495300" lvl="1" indent="-266700" algn="just">
              <a:spcBef>
                <a:spcPts val="360"/>
              </a:spcBef>
            </a:pPr>
            <a:endParaRPr lang="en-US" sz="1300" b="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1000" dirty="0"/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Conditional image generation with </a:t>
            </a:r>
            <a:r>
              <a:rPr lang="en-US" sz="1700" dirty="0" err="1"/>
              <a:t>PixelCNN</a:t>
            </a:r>
            <a:r>
              <a:rPr lang="en-US" sz="1700" dirty="0"/>
              <a:t> decoders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500" b="0" dirty="0">
                <a:solidFill>
                  <a:srgbClr val="005F8C"/>
                </a:solidFill>
              </a:rPr>
              <a:t>Another alternative proposes a composition between autoencoders and </a:t>
            </a:r>
            <a:r>
              <a:rPr lang="en-US" sz="1500" b="0" dirty="0" err="1">
                <a:solidFill>
                  <a:srgbClr val="005F8C"/>
                </a:solidFill>
              </a:rPr>
              <a:t>PixelCNN</a:t>
            </a:r>
            <a:endParaRPr lang="en-US" sz="15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Considers the local spatial statistics of the image</a:t>
            </a:r>
          </a:p>
          <a:p>
            <a:pPr marL="1352550" lvl="3" indent="-266700" algn="just">
              <a:spcBef>
                <a:spcPts val="360"/>
              </a:spcBef>
            </a:pPr>
            <a:r>
              <a:rPr lang="en-US" sz="1300" dirty="0">
                <a:solidFill>
                  <a:srgbClr val="005F8C"/>
                </a:solidFill>
              </a:rPr>
              <a:t>Using </a:t>
            </a:r>
            <a:r>
              <a:rPr lang="en-US" sz="1300" b="0" dirty="0">
                <a:solidFill>
                  <a:srgbClr val="005F8C"/>
                </a:solidFill>
              </a:rPr>
              <a:t>additive white Gaussian noise or Dropout</a:t>
            </a:r>
            <a:r>
              <a:rPr lang="en-US" sz="1300" dirty="0">
                <a:solidFill>
                  <a:srgbClr val="005F8C"/>
                </a:solidFill>
              </a:rPr>
              <a:t>s</a:t>
            </a:r>
            <a:endParaRPr lang="en-US" sz="1300" b="0" dirty="0">
              <a:solidFill>
                <a:srgbClr val="005F8C"/>
              </a:solidFill>
            </a:endParaRPr>
          </a:p>
          <a:p>
            <a:pPr marL="895350" lvl="2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Local statistics are replaced by the usage of an RNN, with the same concept in later developments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150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8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25C-F338-4989-B380-BBE32B7E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0204"/>
            <a:ext cx="6989100" cy="351000"/>
          </a:xfrm>
        </p:spPr>
        <p:txBody>
          <a:bodyPr/>
          <a:lstStyle/>
          <a:p>
            <a:r>
              <a:rPr lang="en-US" dirty="0"/>
              <a:t>Applications of autoencoder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907-52E3-4162-8AB7-DFC3A62C9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846666"/>
            <a:ext cx="8640959" cy="4016766"/>
          </a:xfrm>
        </p:spPr>
        <p:txBody>
          <a:bodyPr/>
          <a:lstStyle/>
          <a:p>
            <a:pPr marL="0" indent="-280350" algn="just">
              <a:spcBef>
                <a:spcPts val="360"/>
              </a:spcBef>
            </a:pPr>
            <a:r>
              <a:rPr lang="en-US" sz="1700" dirty="0"/>
              <a:t>Generative Modelling</a:t>
            </a:r>
            <a:endParaRPr lang="en-IN" sz="1700" i="1" dirty="0"/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VAEs are generative models that describe data generation through a probabilistic distribution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Classification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Can be used in the semi-supervised setting for improving classification results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Clustering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The latent representation serves as the input for any given clustering algorithm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Anomaly detection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Follows the assumption that a trained autoencoder would learn the latent subspace of normal samples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Would result in a low reconstruction error for normal samples, and high reconstruction error for anomalies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Recommender Systems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The latent representation serves as the input for Collaborative Filtering approaches</a:t>
            </a:r>
          </a:p>
          <a:p>
            <a:pPr marL="0" indent="-280350" algn="just">
              <a:spcBef>
                <a:spcPts val="360"/>
              </a:spcBef>
            </a:pPr>
            <a:r>
              <a:rPr lang="en-US" sz="1700" dirty="0"/>
              <a:t>Dimensionality Reduction</a:t>
            </a:r>
          </a:p>
          <a:p>
            <a:pPr marL="495300" lvl="1" indent="-266700" algn="just">
              <a:spcBef>
                <a:spcPts val="360"/>
              </a:spcBef>
            </a:pPr>
            <a:r>
              <a:rPr lang="en-US" sz="1300" b="0" dirty="0">
                <a:solidFill>
                  <a:srgbClr val="005F8C"/>
                </a:solidFill>
              </a:rPr>
              <a:t>Learn a lower dimensional manifold based on the latent space structure</a:t>
            </a:r>
          </a:p>
          <a:p>
            <a:pPr marL="0" indent="-280350" algn="just">
              <a:spcBef>
                <a:spcPts val="360"/>
              </a:spcBef>
            </a:pPr>
            <a:endParaRPr lang="en-US" sz="1700" dirty="0">
              <a:solidFill>
                <a:srgbClr val="005F8C"/>
              </a:solidFill>
            </a:endParaRPr>
          </a:p>
          <a:p>
            <a:pPr marL="0" indent="-280350" algn="just">
              <a:spcBef>
                <a:spcPts val="360"/>
              </a:spcBef>
            </a:pPr>
            <a:endParaRPr lang="en-US" sz="1500" dirty="0">
              <a:solidFill>
                <a:srgbClr val="005F8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A333-3A85-4EA5-8F18-B7A66E7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4633" y="4940730"/>
            <a:ext cx="625128" cy="114300"/>
          </a:xfrm>
        </p:spPr>
        <p:txBody>
          <a:bodyPr/>
          <a:lstStyle/>
          <a:p>
            <a:pPr>
              <a:defRPr/>
            </a:pPr>
            <a:fld id="{B7D6B361-7266-41AF-9EA7-D0F5242D63C1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0241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840</Words>
  <Application>Microsoft Office PowerPoint</Application>
  <PresentationFormat>On-screen Show (16:9)</PresentationFormat>
  <Paragraphs>121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PT Sans</vt:lpstr>
      <vt:lpstr>Wingdings</vt:lpstr>
      <vt:lpstr>1_Office-Design</vt:lpstr>
      <vt:lpstr>Artificial Neural Networks - Auto-Encoders</vt:lpstr>
      <vt:lpstr>Autoencoders</vt:lpstr>
      <vt:lpstr>Types of Autoencoders</vt:lpstr>
      <vt:lpstr>Regularized Autoencoders</vt:lpstr>
      <vt:lpstr>Regularized Autoencoders</vt:lpstr>
      <vt:lpstr>Variational Autoencoders</vt:lpstr>
      <vt:lpstr>Advanced autoencoder techniques</vt:lpstr>
      <vt:lpstr>Advanced autoencoder techniques</vt:lpstr>
      <vt:lpstr>Applications of autoencoder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Sourajyoti Datta</cp:lastModifiedBy>
  <cp:revision>251</cp:revision>
  <cp:lastPrinted>2016-06-23T09:59:00Z</cp:lastPrinted>
  <dcterms:created xsi:type="dcterms:W3CDTF">2014-06-30T10:01:41Z</dcterms:created>
  <dcterms:modified xsi:type="dcterms:W3CDTF">2021-02-23T02:15:22Z</dcterms:modified>
</cp:coreProperties>
</file>