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5" r:id="rId3"/>
    <p:sldId id="316" r:id="rId4"/>
    <p:sldId id="323" r:id="rId5"/>
    <p:sldId id="324" r:id="rId6"/>
    <p:sldId id="326" r:id="rId7"/>
    <p:sldId id="327" r:id="rId8"/>
    <p:sldId id="328" r:id="rId9"/>
    <p:sldId id="329" r:id="rId10"/>
    <p:sldId id="330" r:id="rId11"/>
    <p:sldId id="331" r:id="rId12"/>
    <p:sldId id="333" r:id="rId13"/>
    <p:sldId id="334" r:id="rId14"/>
    <p:sldId id="335" r:id="rId15"/>
    <p:sldId id="337" r:id="rId16"/>
    <p:sldId id="336" r:id="rId17"/>
  </p:sldIdLst>
  <p:sldSz cx="9144000" cy="5143500" type="screen16x9"/>
  <p:notesSz cx="6858000" cy="9926638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6">
          <p15:clr>
            <a:srgbClr val="A4A3A4"/>
          </p15:clr>
        </p15:guide>
        <p15:guide id="2" orient="horz" pos="1567">
          <p15:clr>
            <a:srgbClr val="A4A3A4"/>
          </p15:clr>
        </p15:guide>
        <p15:guide id="3" orient="horz" pos="234">
          <p15:clr>
            <a:srgbClr val="A4A3A4"/>
          </p15:clr>
        </p15:guide>
        <p15:guide id="4" orient="horz" pos="658">
          <p15:clr>
            <a:srgbClr val="A4A3A4"/>
          </p15:clr>
        </p15:guide>
        <p15:guide id="5" orient="horz" pos="201">
          <p15:clr>
            <a:srgbClr val="A4A3A4"/>
          </p15:clr>
        </p15:guide>
        <p15:guide id="6" orient="horz" pos="1206">
          <p15:clr>
            <a:srgbClr val="A4A3A4"/>
          </p15:clr>
        </p15:guide>
        <p15:guide id="7" pos="4314">
          <p15:clr>
            <a:srgbClr val="A4A3A4"/>
          </p15:clr>
        </p15:guide>
        <p15:guide id="8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3" d="100"/>
          <a:sy n="113" d="100"/>
        </p:scale>
        <p:origin x="102" y="63"/>
      </p:cViewPr>
      <p:guideLst>
        <p:guide orient="horz" pos="1106"/>
        <p:guide orient="horz" pos="1567"/>
        <p:guide orient="horz" pos="234"/>
        <p:guide orient="horz" pos="658"/>
        <p:guide orient="horz" pos="201"/>
        <p:guide orient="horz" pos="1206"/>
        <p:guide pos="4314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A522-022A-DE42-AE0F-3F297654DEB1}" type="datetime1">
              <a:rPr lang="de-DE" smtClean="0"/>
              <a:t>10.03.2021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674F-4B0E-DA42-8186-0A7D4E7C2C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0995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9775B-D8D0-A847-ABC6-465B2BAD3F7E}" type="datetime1">
              <a:rPr lang="de-DE" smtClean="0"/>
              <a:t>10.03.2021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650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266EF-51AE-2C40-8C95-8EB2C49369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466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526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526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526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526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254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526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526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52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526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526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526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526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526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526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52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</a:defRPr>
            </a:lvl1pPr>
          </a:lstStyle>
          <a:p>
            <a:fld id="{0BF5FDE9-5EAF-4615-84F1-C5D82BBF9BEC}" type="datetime1">
              <a:rPr lang="de-DE" smtClean="0"/>
              <a:t>10.03.2021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</a:defRPr>
            </a:lvl1pPr>
          </a:lstStyle>
          <a:p>
            <a:fld id="{8271DC61-FD4F-6F42-810D-876D2F91EC3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1998828" y="1539166"/>
            <a:ext cx="6687972" cy="131445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PT Sans" panose="020B05030202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998828" y="685957"/>
            <a:ext cx="6687972" cy="85321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  <a:latin typeface="PT Sans" panose="020B0503020203020204" pitchFamily="34" charset="0"/>
              </a:defRPr>
            </a:lvl1pPr>
          </a:lstStyle>
          <a:p>
            <a:r>
              <a:rPr lang="de-DE" dirty="0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18608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</a:defRPr>
            </a:lvl1pPr>
          </a:lstStyle>
          <a:p>
            <a:fld id="{7013AF9E-49DC-4140-9BBB-9DF458F542B2}" type="datetime1">
              <a:rPr lang="de-DE" smtClean="0"/>
              <a:t>10.03.2021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</a:defRPr>
            </a:lvl1pPr>
          </a:lstStyle>
          <a:p>
            <a:fld id="{8271DC61-FD4F-6F42-810D-876D2F91EC3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998828" y="1551633"/>
            <a:ext cx="6687972" cy="269960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600" b="0" i="0">
                <a:solidFill>
                  <a:schemeClr val="tx1"/>
                </a:solidFill>
                <a:latin typeface="PT Sans" panose="020B05030202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Textfeld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1998828" y="685957"/>
            <a:ext cx="6687972" cy="85321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  <a:latin typeface="PT Sans" panose="020B0503020203020204" pitchFamily="34" charset="0"/>
              </a:defRPr>
            </a:lvl1pPr>
          </a:lstStyle>
          <a:p>
            <a:r>
              <a:rPr lang="de-DE" dirty="0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418646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</a:defRPr>
            </a:lvl1pPr>
          </a:lstStyle>
          <a:p>
            <a:fld id="{0C05DC20-4497-4D4D-920C-FAD84044656B}" type="datetime1">
              <a:rPr lang="de-DE" smtClean="0"/>
              <a:t>10.03.2021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</a:defRPr>
            </a:lvl1pPr>
          </a:lstStyle>
          <a:p>
            <a:fld id="{8271DC61-FD4F-6F42-810D-876D2F91EC3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998828" y="1539167"/>
            <a:ext cx="6687972" cy="305545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000">
                <a:latin typeface="PT Sans" panose="020B0503020203020204" pitchFamily="34" charset="0"/>
              </a:defRPr>
            </a:lvl1pPr>
            <a:lvl2pPr>
              <a:spcBef>
                <a:spcPts val="0"/>
              </a:spcBef>
              <a:defRPr sz="1800">
                <a:latin typeface="PT Sans" panose="020B0503020203020204" pitchFamily="34" charset="0"/>
              </a:defRPr>
            </a:lvl2pPr>
            <a:lvl3pPr>
              <a:spcBef>
                <a:spcPts val="0"/>
              </a:spcBef>
              <a:defRPr sz="1600">
                <a:latin typeface="PT Sans" panose="020B0503020203020204" pitchFamily="34" charset="0"/>
              </a:defRPr>
            </a:lvl3pPr>
            <a:lvl4pPr>
              <a:spcBef>
                <a:spcPts val="0"/>
              </a:spcBef>
              <a:defRPr sz="1400">
                <a:latin typeface="PT Sans" panose="020B0503020203020204" pitchFamily="34" charset="0"/>
              </a:defRPr>
            </a:lvl4pPr>
            <a:lvl5pPr>
              <a:spcBef>
                <a:spcPts val="0"/>
              </a:spcBef>
              <a:defRPr sz="1200">
                <a:latin typeface="PT Sans" panose="020B0503020203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998828" y="685957"/>
            <a:ext cx="6687972" cy="85321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000" b="1">
                <a:solidFill>
                  <a:schemeClr val="tx2"/>
                </a:solidFill>
                <a:latin typeface="PT Sans" panose="020B0503020203020204" pitchFamily="34" charset="0"/>
              </a:defRPr>
            </a:lvl1pPr>
          </a:lstStyle>
          <a:p>
            <a:r>
              <a:rPr lang="de-DE" dirty="0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41222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</a:defRPr>
            </a:lvl1pPr>
          </a:lstStyle>
          <a:p>
            <a:fld id="{BA3A4249-6444-4E75-83F1-E5B649FC5FE2}" type="datetime1">
              <a:rPr lang="de-DE" smtClean="0"/>
              <a:t>10.03.2021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</a:defRPr>
            </a:lvl1pPr>
          </a:lstStyle>
          <a:p>
            <a:fld id="{8271DC61-FD4F-6F42-810D-876D2F91EC3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979613" y="1199436"/>
            <a:ext cx="6707187" cy="4397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latin typeface="PT Sans" panose="020B0503020203020204" pitchFamily="34" charset="0"/>
              </a:defRPr>
            </a:lvl1pPr>
          </a:lstStyle>
          <a:p>
            <a:pPr lvl="0"/>
            <a:r>
              <a:rPr lang="de-DE" dirty="0"/>
              <a:t>Abschnittsüberschrift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979613" y="1700616"/>
            <a:ext cx="6707187" cy="27541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0" baseline="0">
                <a:latin typeface="PT Sans" panose="020B0503020203020204" pitchFamily="34" charset="0"/>
              </a:defRPr>
            </a:lvl1pPr>
          </a:lstStyle>
          <a:p>
            <a:pPr lvl="0"/>
            <a:r>
              <a:rPr lang="de-DE" dirty="0"/>
              <a:t>Fließtext </a:t>
            </a:r>
          </a:p>
        </p:txBody>
      </p:sp>
    </p:spTree>
    <p:extLst>
      <p:ext uri="{BB962C8B-B14F-4D97-AF65-F5344CB8AC3E}">
        <p14:creationId xmlns:p14="http://schemas.microsoft.com/office/powerpoint/2010/main" val="8659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E962-2D04-4CB2-8995-ACD5C7313498}" type="datetime1">
              <a:rPr lang="de-DE" smtClean="0"/>
              <a:t>10.03.2021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26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4926806"/>
            <a:ext cx="802432" cy="114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1C065-2E75-409E-950B-4639BDD730C2}" type="datetime1">
              <a:rPr lang="de-DE" smtClean="0"/>
              <a:t>10.03.2021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259632" y="4926806"/>
            <a:ext cx="5760640" cy="114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20272" y="4926806"/>
            <a:ext cx="625128" cy="114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6B361-7266-41AF-9EA7-D0F5242D63C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 bwMode="auto">
          <a:xfrm>
            <a:off x="288000" y="702000"/>
            <a:ext cx="8568000" cy="3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3"/>
          </p:nvPr>
        </p:nvSpPr>
        <p:spPr>
          <a:xfrm>
            <a:off x="287339" y="1188000"/>
            <a:ext cx="8569325" cy="3658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80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998828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PT Sans" panose="020B0503020203020204" pitchFamily="34" charset="0"/>
              </a:defRPr>
            </a:lvl1pPr>
          </a:lstStyle>
          <a:p>
            <a:fld id="{13506CF9-092F-47EB-9E0E-4F01F138BE55}" type="datetime1">
              <a:rPr lang="de-DE" smtClean="0"/>
              <a:t>10.03.2021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PT Sans" panose="020B0503020203020204" pitchFamily="34" charset="0"/>
              </a:defRPr>
            </a:lvl1pPr>
          </a:lstStyle>
          <a:p>
            <a:fld id="{8271DC61-FD4F-6F42-810D-876D2F91EC3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190592"/>
            <a:ext cx="1752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9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3" r:id="rId2"/>
    <p:sldLayoutId id="2147483658" r:id="rId3"/>
    <p:sldLayoutId id="2147483659" r:id="rId4"/>
    <p:sldLayoutId id="2147483660" r:id="rId5"/>
    <p:sldLayoutId id="2147483664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4000" indent="-234000" algn="l" defTabSz="457200" rtl="0" eaLnBrk="1" latinLnBrk="0" hangingPunct="1">
        <a:spcBef>
          <a:spcPts val="1200"/>
        </a:spcBef>
        <a:buClrTx/>
        <a:buSzPct val="100000"/>
        <a:buFont typeface="Wingdings" charset="2"/>
        <a:buChar char="§"/>
        <a:defRPr lang="de-DE" sz="2400" b="1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1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1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0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kern="1200" baseline="0" dirty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228014" y="1685017"/>
            <a:ext cx="6687972" cy="1210576"/>
          </a:xfrm>
        </p:spPr>
        <p:txBody>
          <a:bodyPr>
            <a:normAutofit/>
          </a:bodyPr>
          <a:lstStyle/>
          <a:p>
            <a:pPr algn="ctr"/>
            <a:r>
              <a:rPr lang="en-US" altLang="de-DE" dirty="0">
                <a:ea typeface="ＭＳ Ｐゴシック" panose="020B0600070205080204" pitchFamily="34" charset="-128"/>
              </a:rPr>
              <a:t>Math Feature Encodings</a:t>
            </a:r>
            <a:endParaRPr lang="de-DE" dirty="0"/>
          </a:p>
        </p:txBody>
      </p:sp>
      <p:sp>
        <p:nvSpPr>
          <p:cNvPr id="7" name="Untertitel 1">
            <a:extLst>
              <a:ext uri="{FF2B5EF4-FFF2-40B4-BE49-F238E27FC236}">
                <a16:creationId xmlns:a16="http://schemas.microsoft.com/office/drawing/2014/main" id="{A4377B8A-FB39-4858-8CD7-C017AA433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2000" y="3728029"/>
            <a:ext cx="6444000" cy="1161471"/>
          </a:xfrm>
        </p:spPr>
        <p:txBody>
          <a:bodyPr>
            <a:normAutofit/>
          </a:bodyPr>
          <a:lstStyle/>
          <a:p>
            <a:pPr algn="r">
              <a:spcBef>
                <a:spcPts val="360"/>
              </a:spcBef>
            </a:pPr>
            <a:r>
              <a:rPr lang="en-US" sz="1400" dirty="0">
                <a:solidFill>
                  <a:srgbClr val="828C96"/>
                </a:solidFill>
              </a:rPr>
              <a:t>Sourajyoti Datta</a:t>
            </a:r>
          </a:p>
          <a:p>
            <a:pPr algn="r">
              <a:spcBef>
                <a:spcPts val="360"/>
              </a:spcBef>
            </a:pPr>
            <a:r>
              <a:rPr lang="en-US" sz="1400" b="0" dirty="0">
                <a:solidFill>
                  <a:srgbClr val="828C96"/>
                </a:solidFill>
              </a:rPr>
              <a:t>Project – Collaborative Intelligence (DFKI)</a:t>
            </a:r>
          </a:p>
          <a:p>
            <a:pPr algn="r">
              <a:spcBef>
                <a:spcPts val="360"/>
              </a:spcBef>
            </a:pPr>
            <a:r>
              <a:rPr lang="en-US" sz="1400" b="0" dirty="0">
                <a:solidFill>
                  <a:srgbClr val="828C96"/>
                </a:solidFill>
              </a:rPr>
              <a:t>Department of Computer Science</a:t>
            </a:r>
          </a:p>
          <a:p>
            <a:pPr algn="r">
              <a:spcBef>
                <a:spcPts val="360"/>
              </a:spcBef>
            </a:pPr>
            <a:r>
              <a:rPr lang="en-US" sz="1400" b="0" dirty="0">
                <a:solidFill>
                  <a:srgbClr val="828C96"/>
                </a:solidFill>
              </a:rPr>
              <a:t>Technische Universität Kaiserslautern, Germany</a:t>
            </a:r>
          </a:p>
          <a:p>
            <a:pPr algn="r">
              <a:spcBef>
                <a:spcPts val="360"/>
              </a:spcBef>
            </a:pPr>
            <a:endParaRPr lang="de-DE" sz="1400" b="0" dirty="0">
              <a:solidFill>
                <a:srgbClr val="828C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836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Graphs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016766"/>
          </a:xfrm>
        </p:spPr>
        <p:txBody>
          <a:bodyPr/>
          <a:lstStyle/>
          <a:p>
            <a:pPr marL="495300" lvl="1" indent="-266700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Feature extraction model based on complex networks</a:t>
            </a:r>
          </a:p>
          <a:p>
            <a:pPr marL="495300" lvl="1" indent="-266700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Each sequence is mapped in the frequency of neighboring bases k (k = 3) </a:t>
            </a:r>
          </a:p>
          <a:p>
            <a:pPr marL="495300" lvl="1" indent="-266700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This mapping is converted to an undirected graph represented by an adjacency matrix</a:t>
            </a:r>
          </a:p>
          <a:p>
            <a:pPr marL="495300" lvl="1" indent="-266700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Feature extraction is performed using a threshold scheme</a:t>
            </a:r>
          </a:p>
          <a:p>
            <a:pPr marL="0" indent="-280350">
              <a:spcBef>
                <a:spcPts val="360"/>
              </a:spcBef>
            </a:pPr>
            <a:endParaRPr lang="en-US" sz="1700" dirty="0"/>
          </a:p>
          <a:p>
            <a:pPr marL="0" indent="-280350">
              <a:spcBef>
                <a:spcPts val="360"/>
              </a:spcBef>
            </a:pPr>
            <a:r>
              <a:rPr lang="en-US" sz="1700" dirty="0"/>
              <a:t>Complex Networks (with threshold)</a:t>
            </a:r>
          </a:p>
          <a:p>
            <a:pPr marL="909000" lvl="2" indent="-280350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Dimension: </a:t>
            </a:r>
            <a:r>
              <a:rPr lang="en-US" sz="1300" i="1" dirty="0">
                <a:solidFill>
                  <a:srgbClr val="005F8C"/>
                </a:solidFill>
              </a:rPr>
              <a:t>12 * t</a:t>
            </a:r>
            <a:r>
              <a:rPr lang="en-US" sz="1300" b="0" dirty="0">
                <a:solidFill>
                  <a:srgbClr val="005F8C"/>
                </a:solidFill>
              </a:rPr>
              <a:t>	(t is the threshold i.e., </a:t>
            </a:r>
          </a:p>
          <a:p>
            <a:pPr marL="628650" lvl="2" indent="0">
              <a:spcBef>
                <a:spcPts val="360"/>
              </a:spcBef>
              <a:buNone/>
            </a:pPr>
            <a:r>
              <a:rPr lang="en-US" sz="1300" b="0" dirty="0">
                <a:solidFill>
                  <a:srgbClr val="005F8C"/>
                </a:solidFill>
              </a:rPr>
              <a:t>				  the number of subgraphs)</a:t>
            </a:r>
            <a:endParaRPr lang="en-US" sz="1300" i="1" dirty="0">
              <a:solidFill>
                <a:srgbClr val="005F8C"/>
              </a:solidFill>
            </a:endParaRPr>
          </a:p>
          <a:p>
            <a:pPr marL="0" indent="-280350">
              <a:spcBef>
                <a:spcPts val="360"/>
              </a:spcBef>
            </a:pPr>
            <a:endParaRPr lang="en-US" sz="1700" dirty="0"/>
          </a:p>
          <a:p>
            <a:pPr marL="0" indent="-280350">
              <a:spcBef>
                <a:spcPts val="360"/>
              </a:spcBef>
            </a:pPr>
            <a:r>
              <a:rPr lang="en-US" sz="1700" dirty="0"/>
              <a:t>Complex Networks (without threshold - v2)</a:t>
            </a:r>
          </a:p>
          <a:p>
            <a:pPr marL="909000" lvl="2" indent="-280350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Dimension: </a:t>
            </a:r>
            <a:r>
              <a:rPr lang="en-US" sz="1300" i="1" dirty="0">
                <a:solidFill>
                  <a:srgbClr val="005F8C"/>
                </a:solidFill>
              </a:rPr>
              <a:t>27 * k</a:t>
            </a:r>
            <a:r>
              <a:rPr lang="en-US" sz="1300" b="0" dirty="0">
                <a:solidFill>
                  <a:srgbClr val="005F8C"/>
                </a:solidFill>
              </a:rPr>
              <a:t>	(k in k-</a:t>
            </a:r>
            <a:r>
              <a:rPr lang="en-US" sz="1300" b="0" dirty="0" err="1">
                <a:solidFill>
                  <a:srgbClr val="005F8C"/>
                </a:solidFill>
              </a:rPr>
              <a:t>mers</a:t>
            </a:r>
            <a:r>
              <a:rPr lang="en-US" sz="1300" b="0" dirty="0">
                <a:solidFill>
                  <a:srgbClr val="005F8C"/>
                </a:solidFill>
              </a:rPr>
              <a:t>)</a:t>
            </a:r>
            <a:endParaRPr lang="en-US" sz="1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AA18FC-F47E-4A02-AF78-93CB1C4DE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767" y="2491293"/>
            <a:ext cx="4322233" cy="266490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1898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mer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01676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Basic K-</a:t>
            </a:r>
            <a:r>
              <a:rPr lang="en-US" sz="1700" dirty="0" err="1"/>
              <a:t>mer</a:t>
            </a:r>
            <a:endParaRPr lang="en-IN" sz="1700" i="1" dirty="0"/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Generate all k-</a:t>
            </a:r>
            <a:r>
              <a:rPr lang="en-US" sz="1500" b="0" dirty="0" err="1">
                <a:solidFill>
                  <a:srgbClr val="005F8C"/>
                </a:solidFill>
              </a:rPr>
              <a:t>mers</a:t>
            </a:r>
            <a:r>
              <a:rPr lang="en-US" sz="1500" b="0" dirty="0">
                <a:solidFill>
                  <a:srgbClr val="005F8C"/>
                </a:solidFill>
              </a:rPr>
              <a:t> (for k = 1 .. k), for all sequences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Calculate their probabilities (i.e., </a:t>
            </a:r>
            <a:r>
              <a:rPr lang="en-US" sz="1500" b="0" dirty="0" err="1">
                <a:solidFill>
                  <a:srgbClr val="005F8C"/>
                </a:solidFill>
              </a:rPr>
              <a:t>count_of_kmers</a:t>
            </a:r>
            <a:r>
              <a:rPr lang="en-US" sz="1500" b="0" dirty="0">
                <a:solidFill>
                  <a:srgbClr val="005F8C"/>
                </a:solidFill>
              </a:rPr>
              <a:t>/</a:t>
            </a:r>
            <a:r>
              <a:rPr lang="en-US" sz="1500" b="0" dirty="0" err="1">
                <a:solidFill>
                  <a:srgbClr val="005F8C"/>
                </a:solidFill>
              </a:rPr>
              <a:t>windows_in_sequence</a:t>
            </a:r>
            <a:r>
              <a:rPr lang="en-US" sz="1500" b="0" dirty="0">
                <a:solidFill>
                  <a:srgbClr val="005F8C"/>
                </a:solidFill>
              </a:rPr>
              <a:t>)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Dimensions: </a:t>
            </a:r>
            <a:r>
              <a:rPr lang="en-US" sz="1300" i="1" dirty="0">
                <a:solidFill>
                  <a:srgbClr val="005F8C"/>
                </a:solidFill>
              </a:rPr>
              <a:t>4^k</a:t>
            </a:r>
            <a:r>
              <a:rPr lang="en-US" sz="1300" b="0" dirty="0">
                <a:solidFill>
                  <a:srgbClr val="005F8C"/>
                </a:solidFill>
              </a:rPr>
              <a:t> 	(k is the maximum length of k-</a:t>
            </a:r>
            <a:r>
              <a:rPr lang="en-US" sz="1300" b="0" dirty="0" err="1">
                <a:solidFill>
                  <a:srgbClr val="005F8C"/>
                </a:solidFill>
              </a:rPr>
              <a:t>mers</a:t>
            </a:r>
            <a:r>
              <a:rPr lang="en-US" sz="1300" b="0" dirty="0">
                <a:solidFill>
                  <a:srgbClr val="005F8C"/>
                </a:solidFill>
              </a:rPr>
              <a:t>)</a:t>
            </a:r>
          </a:p>
          <a:p>
            <a:pPr marL="895350" lvl="2" indent="-266700" algn="just">
              <a:spcBef>
                <a:spcPts val="360"/>
              </a:spcBef>
            </a:pPr>
            <a:endParaRPr lang="en-US" sz="1300" b="0" dirty="0">
              <a:solidFill>
                <a:srgbClr val="005F8C"/>
              </a:solidFill>
            </a:endParaRPr>
          </a:p>
          <a:p>
            <a:pPr marL="895350" lvl="2" indent="-266700" algn="just">
              <a:spcBef>
                <a:spcPts val="360"/>
              </a:spcBef>
            </a:pPr>
            <a:endParaRPr lang="en-US" sz="1300" b="0" dirty="0">
              <a:solidFill>
                <a:srgbClr val="005F8C"/>
              </a:solidFill>
            </a:endParaRPr>
          </a:p>
          <a:p>
            <a:pPr marL="0" indent="-280350" algn="just">
              <a:spcBef>
                <a:spcPts val="360"/>
              </a:spcBef>
            </a:pPr>
            <a:r>
              <a:rPr lang="en-US" sz="1700" dirty="0"/>
              <a:t>Reverse Complement K-</a:t>
            </a:r>
            <a:r>
              <a:rPr lang="en-US" sz="1700" dirty="0" err="1"/>
              <a:t>mer</a:t>
            </a:r>
            <a:endParaRPr lang="en-US" sz="1700" dirty="0"/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Generate all (complement of) k-</a:t>
            </a:r>
            <a:r>
              <a:rPr lang="en-US" sz="1500" b="0" dirty="0" err="1">
                <a:solidFill>
                  <a:srgbClr val="005F8C"/>
                </a:solidFill>
              </a:rPr>
              <a:t>mers</a:t>
            </a:r>
            <a:r>
              <a:rPr lang="en-US" sz="1500" b="0" dirty="0">
                <a:solidFill>
                  <a:srgbClr val="005F8C"/>
                </a:solidFill>
              </a:rPr>
              <a:t> (for k = 1 .. k), for all sequences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Complements are:</a:t>
            </a:r>
          </a:p>
          <a:p>
            <a:pPr marL="1352550" lvl="3" indent="-266700" algn="just">
              <a:spcBef>
                <a:spcPts val="360"/>
              </a:spcBef>
            </a:pPr>
            <a:r>
              <a:rPr lang="en-US" sz="1100" b="0" dirty="0">
                <a:solidFill>
                  <a:srgbClr val="005F8C"/>
                </a:solidFill>
              </a:rPr>
              <a:t>A &lt;-&gt; T</a:t>
            </a:r>
          </a:p>
          <a:p>
            <a:pPr marL="1352550" lvl="3" indent="-266700" algn="just">
              <a:spcBef>
                <a:spcPts val="360"/>
              </a:spcBef>
            </a:pPr>
            <a:r>
              <a:rPr lang="en-US" sz="1100" b="0" dirty="0">
                <a:solidFill>
                  <a:srgbClr val="005F8C"/>
                </a:solidFill>
              </a:rPr>
              <a:t>C &lt;-&gt; G</a:t>
            </a:r>
          </a:p>
          <a:p>
            <a:pPr marL="1352550" lvl="3" indent="-266700" algn="just">
              <a:spcBef>
                <a:spcPts val="360"/>
              </a:spcBef>
            </a:pPr>
            <a:r>
              <a:rPr lang="en-US" sz="1100" b="0" dirty="0">
                <a:solidFill>
                  <a:srgbClr val="005F8C"/>
                </a:solidFill>
              </a:rPr>
              <a:t>G &lt;-&gt; C</a:t>
            </a:r>
          </a:p>
          <a:p>
            <a:pPr marL="1352550" lvl="3" indent="-266700" algn="just">
              <a:spcBef>
                <a:spcPts val="360"/>
              </a:spcBef>
            </a:pPr>
            <a:r>
              <a:rPr lang="en-US" sz="1100" dirty="0">
                <a:solidFill>
                  <a:srgbClr val="005F8C"/>
                </a:solidFill>
              </a:rPr>
              <a:t>T</a:t>
            </a:r>
            <a:r>
              <a:rPr lang="en-US" sz="1100" b="0" dirty="0">
                <a:solidFill>
                  <a:srgbClr val="005F8C"/>
                </a:solidFill>
              </a:rPr>
              <a:t> &lt;-&gt; A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Calculate their probabilities (i.e., </a:t>
            </a:r>
            <a:r>
              <a:rPr lang="en-US" sz="1500" b="0" dirty="0" err="1">
                <a:solidFill>
                  <a:srgbClr val="005F8C"/>
                </a:solidFill>
              </a:rPr>
              <a:t>count_of_kmers</a:t>
            </a:r>
            <a:r>
              <a:rPr lang="en-US" sz="1500" b="0" dirty="0">
                <a:solidFill>
                  <a:srgbClr val="005F8C"/>
                </a:solidFill>
              </a:rPr>
              <a:t>/</a:t>
            </a:r>
            <a:r>
              <a:rPr lang="en-US" sz="1500" b="0" dirty="0" err="1">
                <a:solidFill>
                  <a:srgbClr val="005F8C"/>
                </a:solidFill>
              </a:rPr>
              <a:t>windows_in_sequence</a:t>
            </a:r>
            <a:r>
              <a:rPr lang="en-US" sz="1500" b="0" dirty="0">
                <a:solidFill>
                  <a:srgbClr val="005F8C"/>
                </a:solidFill>
              </a:rPr>
              <a:t>)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Dimensions: </a:t>
            </a:r>
            <a:r>
              <a:rPr lang="en-US" sz="1300" i="1" dirty="0">
                <a:solidFill>
                  <a:srgbClr val="005F8C"/>
                </a:solidFill>
              </a:rPr>
              <a:t>4^k</a:t>
            </a:r>
            <a:r>
              <a:rPr lang="en-US" sz="1300" b="0" dirty="0">
                <a:solidFill>
                  <a:srgbClr val="005F8C"/>
                </a:solidFill>
              </a:rPr>
              <a:t> 	(k is the maximum length of k-</a:t>
            </a:r>
            <a:r>
              <a:rPr lang="en-US" sz="1300" b="0" dirty="0" err="1">
                <a:solidFill>
                  <a:srgbClr val="005F8C"/>
                </a:solidFill>
              </a:rPr>
              <a:t>mers</a:t>
            </a:r>
            <a:r>
              <a:rPr lang="en-US" sz="1300" b="0" dirty="0">
                <a:solidFill>
                  <a:srgbClr val="005F8C"/>
                </a:solidFill>
              </a:rPr>
              <a:t>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5133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mer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01676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Nucleic Acid Composition (NAC)</a:t>
            </a:r>
            <a:endParaRPr lang="en-IN" sz="1700" i="1" dirty="0"/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Generate all 1-mers, for all sequences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Calculate their probabilities (i.e., </a:t>
            </a:r>
            <a:r>
              <a:rPr lang="en-US" sz="1500" b="0" dirty="0" err="1">
                <a:solidFill>
                  <a:srgbClr val="005F8C"/>
                </a:solidFill>
              </a:rPr>
              <a:t>count_of_kmers</a:t>
            </a:r>
            <a:r>
              <a:rPr lang="en-US" sz="1500" b="0" dirty="0">
                <a:solidFill>
                  <a:srgbClr val="005F8C"/>
                </a:solidFill>
              </a:rPr>
              <a:t>/</a:t>
            </a:r>
            <a:r>
              <a:rPr lang="en-US" sz="1500" b="0" dirty="0" err="1">
                <a:solidFill>
                  <a:srgbClr val="005F8C"/>
                </a:solidFill>
              </a:rPr>
              <a:t>windows_in_sequence</a:t>
            </a:r>
            <a:r>
              <a:rPr lang="en-US" sz="1500" b="0" dirty="0">
                <a:solidFill>
                  <a:srgbClr val="005F8C"/>
                </a:solidFill>
              </a:rPr>
              <a:t>)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Dimensions: </a:t>
            </a:r>
            <a:r>
              <a:rPr lang="en-US" sz="1300" i="1" dirty="0">
                <a:solidFill>
                  <a:srgbClr val="005F8C"/>
                </a:solidFill>
              </a:rPr>
              <a:t>4</a:t>
            </a:r>
            <a:endParaRPr lang="en-US" sz="1300" b="0" i="1" dirty="0">
              <a:solidFill>
                <a:srgbClr val="005F8C"/>
              </a:solidFill>
            </a:endParaRPr>
          </a:p>
          <a:p>
            <a:pPr marL="0" indent="-280350" algn="just">
              <a:spcBef>
                <a:spcPts val="360"/>
              </a:spcBef>
            </a:pPr>
            <a:endParaRPr lang="en-US" sz="1700" b="0" dirty="0">
              <a:solidFill>
                <a:srgbClr val="005F8C"/>
              </a:solidFill>
            </a:endParaRPr>
          </a:p>
          <a:p>
            <a:pPr marL="0" indent="-280350" algn="just">
              <a:spcBef>
                <a:spcPts val="360"/>
              </a:spcBef>
            </a:pPr>
            <a:r>
              <a:rPr lang="en-US" sz="1700" dirty="0"/>
              <a:t>Di-nucleotide Composition (DNC)</a:t>
            </a:r>
            <a:endParaRPr lang="en-IN" sz="1700" i="1" dirty="0"/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Generate all 2-mers (for k = 2), for all sequences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Calculate their probabilities (i.e., </a:t>
            </a:r>
            <a:r>
              <a:rPr lang="en-US" sz="1500" b="0" dirty="0" err="1">
                <a:solidFill>
                  <a:srgbClr val="005F8C"/>
                </a:solidFill>
              </a:rPr>
              <a:t>count_of_kmers</a:t>
            </a:r>
            <a:r>
              <a:rPr lang="en-US" sz="1500" b="0" dirty="0">
                <a:solidFill>
                  <a:srgbClr val="005F8C"/>
                </a:solidFill>
              </a:rPr>
              <a:t>/</a:t>
            </a:r>
            <a:r>
              <a:rPr lang="en-US" sz="1500" b="0" dirty="0" err="1">
                <a:solidFill>
                  <a:srgbClr val="005F8C"/>
                </a:solidFill>
              </a:rPr>
              <a:t>windows_in_sequence</a:t>
            </a:r>
            <a:r>
              <a:rPr lang="en-US" sz="1500" b="0" dirty="0">
                <a:solidFill>
                  <a:srgbClr val="005F8C"/>
                </a:solidFill>
              </a:rPr>
              <a:t>)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Dimensions: </a:t>
            </a:r>
            <a:r>
              <a:rPr lang="en-US" sz="1300" i="1" dirty="0">
                <a:solidFill>
                  <a:srgbClr val="005F8C"/>
                </a:solidFill>
              </a:rPr>
              <a:t>16</a:t>
            </a:r>
            <a:endParaRPr lang="en-US" sz="1700" b="0" i="1" dirty="0">
              <a:solidFill>
                <a:srgbClr val="005F8C"/>
              </a:solidFill>
            </a:endParaRPr>
          </a:p>
          <a:p>
            <a:pPr marL="0" indent="-280350" algn="just">
              <a:spcBef>
                <a:spcPts val="360"/>
              </a:spcBef>
            </a:pPr>
            <a:endParaRPr lang="en-US" sz="2100" b="0" dirty="0">
              <a:solidFill>
                <a:srgbClr val="005F8C"/>
              </a:solidFill>
            </a:endParaRPr>
          </a:p>
          <a:p>
            <a:pPr marL="0" indent="-280350" algn="just">
              <a:spcBef>
                <a:spcPts val="360"/>
              </a:spcBef>
            </a:pPr>
            <a:r>
              <a:rPr lang="en-US" sz="1700" dirty="0"/>
              <a:t>Tri-nucleotide Composition (TNC)</a:t>
            </a:r>
            <a:endParaRPr lang="en-IN" sz="1700" i="1" dirty="0"/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Generate all 3-mers (for k = 3), for all sequences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Calculate their probabilities (i.e., </a:t>
            </a:r>
            <a:r>
              <a:rPr lang="en-US" sz="1500" b="0" dirty="0" err="1">
                <a:solidFill>
                  <a:srgbClr val="005F8C"/>
                </a:solidFill>
              </a:rPr>
              <a:t>count_of_kmers</a:t>
            </a:r>
            <a:r>
              <a:rPr lang="en-US" sz="1500" b="0" dirty="0">
                <a:solidFill>
                  <a:srgbClr val="005F8C"/>
                </a:solidFill>
              </a:rPr>
              <a:t>/</a:t>
            </a:r>
            <a:r>
              <a:rPr lang="en-US" sz="1500" b="0" dirty="0" err="1">
                <a:solidFill>
                  <a:srgbClr val="005F8C"/>
                </a:solidFill>
              </a:rPr>
              <a:t>windows_in_sequence</a:t>
            </a:r>
            <a:r>
              <a:rPr lang="en-US" sz="1500" b="0" dirty="0">
                <a:solidFill>
                  <a:srgbClr val="005F8C"/>
                </a:solidFill>
              </a:rPr>
              <a:t>)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Dimensions: </a:t>
            </a:r>
            <a:r>
              <a:rPr lang="en-US" sz="1300" i="1" dirty="0">
                <a:solidFill>
                  <a:srgbClr val="005F8C"/>
                </a:solidFill>
              </a:rPr>
              <a:t>64</a:t>
            </a:r>
            <a:endParaRPr lang="en-US" sz="1300" b="0" i="1" dirty="0">
              <a:solidFill>
                <a:srgbClr val="005F8C"/>
              </a:solidFill>
            </a:endParaRPr>
          </a:p>
          <a:p>
            <a:pPr marL="895350" lvl="2" indent="-266700" algn="just">
              <a:spcBef>
                <a:spcPts val="360"/>
              </a:spcBef>
            </a:pPr>
            <a:endParaRPr lang="en-US" sz="1300" b="0" dirty="0">
              <a:solidFill>
                <a:srgbClr val="005F8C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6685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Accumulated Nucleotide Frequency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01676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Accumulated Nucleotide Frequency (ANF)</a:t>
            </a:r>
            <a:endParaRPr lang="en-IN" sz="1700" i="1" dirty="0"/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For each nucleotide in the sequence, their cumulative frequency (nucleotide-wise) is calculated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The frequency is standardized by dividing by their individual position in the sequence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Dimensions: </a:t>
            </a:r>
            <a:r>
              <a:rPr lang="en-US" sz="1300" i="1" dirty="0">
                <a:solidFill>
                  <a:srgbClr val="005F8C"/>
                </a:solidFill>
              </a:rPr>
              <a:t>L</a:t>
            </a:r>
            <a:r>
              <a:rPr lang="en-US" sz="1300" b="0" dirty="0">
                <a:solidFill>
                  <a:srgbClr val="005F8C"/>
                </a:solidFill>
              </a:rPr>
              <a:t>	(L is the length of longest sequence, k is length of </a:t>
            </a:r>
            <a:r>
              <a:rPr lang="en-US" sz="1300" b="0" dirty="0" err="1">
                <a:solidFill>
                  <a:srgbClr val="005F8C"/>
                </a:solidFill>
              </a:rPr>
              <a:t>kmer</a:t>
            </a:r>
            <a:r>
              <a:rPr lang="en-US" sz="1300" b="0" dirty="0">
                <a:solidFill>
                  <a:srgbClr val="005F8C"/>
                </a:solidFill>
              </a:rPr>
              <a:t>)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Example:</a:t>
            </a:r>
          </a:p>
          <a:p>
            <a:pPr marL="1352550" lvl="3" indent="-266700" algn="just">
              <a:spcBef>
                <a:spcPts val="360"/>
              </a:spcBef>
            </a:pPr>
            <a:r>
              <a:rPr lang="en-US" sz="1300" dirty="0">
                <a:solidFill>
                  <a:srgbClr val="005F8C"/>
                </a:solidFill>
              </a:rPr>
              <a:t>Seq: “AAGTAC”</a:t>
            </a:r>
          </a:p>
          <a:p>
            <a:pPr marL="1352550" lvl="3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Mapping: [1/1, 2/2, 1/3, 1/4, 3/5, 1/6] = [1, 1, 0.333, 0.25, 0.6, 0.167]</a:t>
            </a:r>
          </a:p>
          <a:p>
            <a:pPr marL="1352550" lvl="3" indent="-266700" algn="just">
              <a:spcBef>
                <a:spcPts val="360"/>
              </a:spcBef>
            </a:pPr>
            <a:endParaRPr lang="en-US" sz="1300" b="0" dirty="0">
              <a:solidFill>
                <a:srgbClr val="005F8C"/>
              </a:solidFill>
            </a:endParaRPr>
          </a:p>
          <a:p>
            <a:pPr marL="0" indent="-280350" algn="just">
              <a:spcBef>
                <a:spcPts val="360"/>
              </a:spcBef>
            </a:pPr>
            <a:r>
              <a:rPr lang="en-US" sz="1700" dirty="0"/>
              <a:t>Accumulated Nucleotide Frequency with Fourier (ANFF)</a:t>
            </a:r>
            <a:endParaRPr lang="en-IN" sz="1700" i="1" dirty="0"/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First, the ANF is generated.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Then, Discreet Fourier Transform (DFT) is applied using Fast Fourier Transform (FFT)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Reveals hidden periodicities after transformation of time domain (sequence) data to frequency domain space.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Statistical features are then extracted to generate the dimensions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Dimensions: </a:t>
            </a:r>
            <a:r>
              <a:rPr lang="en-US" sz="1300" i="1" dirty="0">
                <a:solidFill>
                  <a:srgbClr val="005F8C"/>
                </a:solidFill>
              </a:rPr>
              <a:t>19</a:t>
            </a:r>
            <a:r>
              <a:rPr lang="en-US" sz="1300" b="0" dirty="0">
                <a:solidFill>
                  <a:srgbClr val="005F8C"/>
                </a:solidFill>
              </a:rPr>
              <a:t>	(Similar to the numerical-mapping Fourier transformed dimensions)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1136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ECBD1A1-5707-4032-A9AA-AF04E7A45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45" y="2122350"/>
            <a:ext cx="6957108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Open Reading Frame (ORF)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2235199"/>
          </a:xfrm>
        </p:spPr>
        <p:txBody>
          <a:bodyPr/>
          <a:lstStyle/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Features for discovering coding sequences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An ORF is a continuous stretch of codons that begins with a start codon (usually AUG/ATG) and ends at a stop codon (usually UAA/TAA, UAG/TAG or UGA/TGA)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For each sequence, the first codon is extracted for the lengths (k = 1,2,3), and moving forward, all non-overlapping 3-mers are extracted, for each of the start codons as follows:</a:t>
            </a:r>
          </a:p>
          <a:p>
            <a:pPr marL="495300" lvl="1" indent="-266700" algn="just">
              <a:spcBef>
                <a:spcPts val="360"/>
              </a:spcBef>
            </a:pPr>
            <a:endParaRPr lang="en-US" sz="1000" b="0" dirty="0">
              <a:solidFill>
                <a:srgbClr val="005F8C"/>
              </a:solidFill>
            </a:endParaRPr>
          </a:p>
          <a:p>
            <a:pPr marL="495300" lvl="1" indent="-266700" algn="just">
              <a:spcBef>
                <a:spcPts val="360"/>
              </a:spcBef>
            </a:pPr>
            <a:endParaRPr lang="en-US" sz="1000" b="0" dirty="0">
              <a:solidFill>
                <a:srgbClr val="005F8C"/>
              </a:solidFill>
            </a:endParaRPr>
          </a:p>
          <a:p>
            <a:pPr marL="495300" lvl="1" indent="-266700" algn="just">
              <a:spcBef>
                <a:spcPts val="360"/>
              </a:spcBef>
            </a:pPr>
            <a:endParaRPr lang="en-US" sz="1000" b="0" dirty="0">
              <a:solidFill>
                <a:srgbClr val="005F8C"/>
              </a:solidFill>
            </a:endParaRPr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Then, the metrics are generated per sequence. Dimensions: </a:t>
            </a:r>
            <a:r>
              <a:rPr lang="en-US" sz="1500" i="1" dirty="0">
                <a:solidFill>
                  <a:srgbClr val="005F8C"/>
                </a:solidFill>
              </a:rPr>
              <a:t>10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231909-728C-40B0-A58B-56C8815B840B}"/>
              </a:ext>
            </a:extLst>
          </p:cNvPr>
          <p:cNvSpPr txBox="1">
            <a:spLocks/>
          </p:cNvSpPr>
          <p:nvPr/>
        </p:nvSpPr>
        <p:spPr>
          <a:xfrm>
            <a:off x="251520" y="3025139"/>
            <a:ext cx="8640959" cy="1288628"/>
          </a:xfrm>
        </p:spPr>
        <p:txBody>
          <a:bodyPr numCol="2"/>
          <a:lstStyle>
            <a:lvl1pPr marL="234000" indent="-234000" algn="l" defTabSz="45720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defRPr lang="de-DE" sz="24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1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1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0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kern="1200" baseline="0" dirty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lvl="1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Maximum ORF Length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Minimum ORF Length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Mean of ORF Length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Standard deviation of ORF Lengths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Coefficient of variation of ORF Lengths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Maximum GC Measure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Minimum GC Measure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Mean of GC Measures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Standard deviation of GC Measures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Coefficient of variation of GC Measures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59F2E4E-93F6-428A-B61A-696001E3CB96}"/>
              </a:ext>
            </a:extLst>
          </p:cNvPr>
          <p:cNvSpPr txBox="1">
            <a:spLocks/>
          </p:cNvSpPr>
          <p:nvPr/>
        </p:nvSpPr>
        <p:spPr>
          <a:xfrm>
            <a:off x="251519" y="4291751"/>
            <a:ext cx="8640959" cy="453814"/>
          </a:xfrm>
        </p:spPr>
        <p:txBody>
          <a:bodyPr numCol="1"/>
          <a:lstStyle>
            <a:lvl1pPr marL="234000" indent="-234000" algn="l" defTabSz="45720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defRPr lang="de-DE" sz="24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1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1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0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kern="1200" baseline="0" dirty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 algn="just">
              <a:spcBef>
                <a:spcPts val="360"/>
              </a:spcBef>
              <a:buNone/>
            </a:pPr>
            <a:r>
              <a:rPr lang="en-US" sz="1000" b="0" dirty="0">
                <a:solidFill>
                  <a:srgbClr val="005F8C"/>
                </a:solidFill>
              </a:rPr>
              <a:t>* Where, ORF is each possible start/end combination as shown above</a:t>
            </a:r>
          </a:p>
          <a:p>
            <a:pPr marL="228600" lvl="1" indent="0" algn="just">
              <a:spcBef>
                <a:spcPts val="360"/>
              </a:spcBef>
              <a:buNone/>
            </a:pPr>
            <a:r>
              <a:rPr lang="en-US" sz="1000" b="0" dirty="0">
                <a:solidFill>
                  <a:srgbClr val="005F8C"/>
                </a:solidFill>
              </a:rPr>
              <a:t>* Where, GC Measure is the percentage of G and C nucleotides in each of the ORFs</a:t>
            </a:r>
          </a:p>
        </p:txBody>
      </p:sp>
    </p:spTree>
    <p:extLst>
      <p:ext uri="{BB962C8B-B14F-4D97-AF65-F5344CB8AC3E}">
        <p14:creationId xmlns:p14="http://schemas.microsoft.com/office/powerpoint/2010/main" val="341354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 err="1"/>
              <a:t>Fickett</a:t>
            </a:r>
            <a:r>
              <a:rPr lang="en-US" dirty="0"/>
              <a:t> score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016766"/>
          </a:xfrm>
        </p:spPr>
        <p:txBody>
          <a:bodyPr/>
          <a:lstStyle/>
          <a:p>
            <a:pPr marL="495300" lvl="1" indent="-266700" algn="just">
              <a:spcBef>
                <a:spcPts val="360"/>
              </a:spcBef>
            </a:pPr>
            <a:endParaRPr lang="en-US" sz="1500" b="0" dirty="0">
              <a:solidFill>
                <a:srgbClr val="005F8C"/>
              </a:solidFill>
            </a:endParaRPr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Measures the coding potential based on compositional bias between codon positions by estimating how asymmetric is the distribution of nucleotides at the three triplet positions in the sequence</a:t>
            </a:r>
          </a:p>
          <a:p>
            <a:pPr marL="495300" lvl="1" indent="-266700" algn="just">
              <a:spcBef>
                <a:spcPts val="360"/>
              </a:spcBef>
            </a:pPr>
            <a:endParaRPr lang="en-US" sz="1500" b="0" dirty="0">
              <a:solidFill>
                <a:srgbClr val="005F8C"/>
              </a:solidFill>
            </a:endParaRPr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Used to evaluate each base’s unequal content frequency and asymmetrical distribution in the positions of codons in one sequence</a:t>
            </a:r>
          </a:p>
          <a:p>
            <a:pPr marL="495300" lvl="1" indent="-266700" algn="just">
              <a:spcBef>
                <a:spcPts val="360"/>
              </a:spcBef>
            </a:pPr>
            <a:endParaRPr lang="en-US" sz="1500" b="0" dirty="0">
              <a:solidFill>
                <a:srgbClr val="005F8C"/>
              </a:solidFill>
            </a:endParaRPr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The </a:t>
            </a:r>
            <a:r>
              <a:rPr lang="en-US" sz="1500" b="0" dirty="0" err="1">
                <a:solidFill>
                  <a:srgbClr val="005F8C"/>
                </a:solidFill>
              </a:rPr>
              <a:t>Fickett</a:t>
            </a:r>
            <a:r>
              <a:rPr lang="en-US" sz="1500" b="0" dirty="0">
                <a:solidFill>
                  <a:srgbClr val="005F8C"/>
                </a:solidFill>
              </a:rPr>
              <a:t> score is computed for both the ORF’s and the complete sequence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Dimensions: </a:t>
            </a:r>
            <a:r>
              <a:rPr lang="en-US" sz="1300" i="1" dirty="0">
                <a:solidFill>
                  <a:srgbClr val="005F8C"/>
                </a:solidFill>
              </a:rPr>
              <a:t>2</a:t>
            </a:r>
            <a:endParaRPr lang="en-US" sz="1300" b="0" dirty="0">
              <a:solidFill>
                <a:srgbClr val="005F8C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444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sz="2400" dirty="0" err="1"/>
              <a:t>Xmer</a:t>
            </a:r>
            <a:r>
              <a:rPr lang="en-US" sz="2400" dirty="0"/>
              <a:t> k-Spaced </a:t>
            </a:r>
            <a:r>
              <a:rPr lang="en-US" sz="2400" dirty="0" err="1"/>
              <a:t>Ymer</a:t>
            </a:r>
            <a:r>
              <a:rPr lang="en-US" sz="2400" dirty="0"/>
              <a:t> Composition Frequency (</a:t>
            </a:r>
            <a:r>
              <a:rPr lang="en-US" sz="2400" dirty="0" err="1"/>
              <a:t>kGap</a:t>
            </a:r>
            <a:r>
              <a:rPr lang="en-US" sz="2400" dirty="0"/>
              <a:t>)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016766"/>
          </a:xfrm>
        </p:spPr>
        <p:txBody>
          <a:bodyPr/>
          <a:lstStyle/>
          <a:p>
            <a:pPr marL="495300" lvl="1" indent="-266700">
              <a:spcBef>
                <a:spcPts val="360"/>
              </a:spcBef>
            </a:pPr>
            <a:endParaRPr lang="en-US" sz="1500" b="0" dirty="0">
              <a:solidFill>
                <a:srgbClr val="005F8C"/>
              </a:solidFill>
            </a:endParaRPr>
          </a:p>
          <a:p>
            <a:pPr marL="495300" lvl="1" indent="-266700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For every sequence, generates features as the frequency of k-gapped </a:t>
            </a:r>
            <a:r>
              <a:rPr lang="en-US" sz="1500" b="0" dirty="0" err="1">
                <a:solidFill>
                  <a:srgbClr val="005F8C"/>
                </a:solidFill>
              </a:rPr>
              <a:t>mers</a:t>
            </a:r>
            <a:r>
              <a:rPr lang="en-US" sz="1500" b="0" dirty="0">
                <a:solidFill>
                  <a:srgbClr val="005F8C"/>
                </a:solidFill>
              </a:rPr>
              <a:t> characterized by the following parameters:</a:t>
            </a:r>
          </a:p>
          <a:p>
            <a:pPr marL="895350" lvl="2" indent="-266700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Frequency of </a:t>
            </a:r>
            <a:r>
              <a:rPr lang="en-US" sz="1300" i="1" dirty="0" err="1">
                <a:solidFill>
                  <a:srgbClr val="005F8C"/>
                </a:solidFill>
              </a:rPr>
              <a:t>kgap</a:t>
            </a:r>
            <a:r>
              <a:rPr lang="en-US" sz="1300" b="0" i="1" dirty="0">
                <a:solidFill>
                  <a:srgbClr val="005F8C"/>
                </a:solidFill>
              </a:rPr>
              <a:t>		</a:t>
            </a:r>
            <a:r>
              <a:rPr lang="en-US" sz="1300" b="0" dirty="0">
                <a:solidFill>
                  <a:srgbClr val="005F8C"/>
                </a:solidFill>
              </a:rPr>
              <a:t>1 = A_A, 	2 = A__A, 	3 = A___A...</a:t>
            </a:r>
          </a:p>
          <a:p>
            <a:pPr marL="895350" lvl="2" indent="-266700">
              <a:spcBef>
                <a:spcPts val="360"/>
              </a:spcBef>
            </a:pPr>
            <a:r>
              <a:rPr lang="en-US" sz="1300" i="1" dirty="0">
                <a:solidFill>
                  <a:srgbClr val="005F8C"/>
                </a:solidFill>
              </a:rPr>
              <a:t>Before</a:t>
            </a:r>
            <a:r>
              <a:rPr lang="en-US" sz="1300" b="0" dirty="0">
                <a:solidFill>
                  <a:srgbClr val="005F8C"/>
                </a:solidFill>
              </a:rPr>
              <a:t> 			1 = A_A, 	2 = AA_A, 	3 = AAA_A...</a:t>
            </a:r>
          </a:p>
          <a:p>
            <a:pPr marL="895350" lvl="2" indent="-266700">
              <a:spcBef>
                <a:spcPts val="360"/>
              </a:spcBef>
            </a:pPr>
            <a:r>
              <a:rPr lang="en-US" sz="1300" i="1" dirty="0">
                <a:solidFill>
                  <a:srgbClr val="005F8C"/>
                </a:solidFill>
              </a:rPr>
              <a:t>After</a:t>
            </a:r>
            <a:r>
              <a:rPr lang="en-US" sz="1300" b="0" dirty="0">
                <a:solidFill>
                  <a:srgbClr val="005F8C"/>
                </a:solidFill>
              </a:rPr>
              <a:t> 				1 = A_A, 	2 = A_AA, 	3 = A_AAA...</a:t>
            </a:r>
          </a:p>
          <a:p>
            <a:pPr marL="495300" lvl="1" indent="-266700">
              <a:spcBef>
                <a:spcPts val="360"/>
              </a:spcBef>
            </a:pPr>
            <a:endParaRPr lang="en-US" sz="1500" b="0" dirty="0">
              <a:solidFill>
                <a:srgbClr val="005F8C"/>
              </a:solidFill>
            </a:endParaRPr>
          </a:p>
          <a:p>
            <a:pPr marL="495300" lvl="1" indent="-266700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For all sequences, every possible combination of nucleotides is generated with the above parameters, and their counts as value for the dimension.</a:t>
            </a:r>
          </a:p>
          <a:p>
            <a:pPr marL="895350" lvl="2" indent="-266700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Dimensions: </a:t>
            </a:r>
            <a:r>
              <a:rPr lang="en-US" sz="1500" i="1" dirty="0">
                <a:solidFill>
                  <a:srgbClr val="005F8C"/>
                </a:solidFill>
              </a:rPr>
              <a:t>4</a:t>
            </a:r>
            <a:r>
              <a:rPr lang="en-US" sz="1500" i="1" baseline="30000" dirty="0">
                <a:solidFill>
                  <a:srgbClr val="005F8C"/>
                </a:solidFill>
              </a:rPr>
              <a:t>X</a:t>
            </a:r>
            <a:r>
              <a:rPr lang="en-US" sz="1500" i="1" dirty="0">
                <a:solidFill>
                  <a:srgbClr val="005F8C"/>
                </a:solidFill>
              </a:rPr>
              <a:t> * 4</a:t>
            </a:r>
            <a:r>
              <a:rPr lang="en-US" sz="1500" i="1" baseline="30000" dirty="0">
                <a:solidFill>
                  <a:srgbClr val="005F8C"/>
                </a:solidFill>
              </a:rPr>
              <a:t>Y</a:t>
            </a:r>
            <a:r>
              <a:rPr lang="en-US" sz="1300" b="0" dirty="0">
                <a:solidFill>
                  <a:srgbClr val="005F8C"/>
                </a:solidFill>
              </a:rPr>
              <a:t>		[X = before, Y=after]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756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Major encoding techniques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01676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Numerical Mapping</a:t>
            </a:r>
          </a:p>
          <a:p>
            <a:pPr marL="0" indent="-280350" algn="just">
              <a:spcBef>
                <a:spcPts val="360"/>
              </a:spcBef>
            </a:pPr>
            <a:r>
              <a:rPr lang="en-US" sz="1700" dirty="0"/>
              <a:t>Numerical Mapping and Fourier Transform</a:t>
            </a:r>
            <a:endParaRPr lang="en-IN" sz="1700" dirty="0"/>
          </a:p>
          <a:p>
            <a:pPr marL="0" indent="-280350" algn="just">
              <a:spcBef>
                <a:spcPts val="360"/>
              </a:spcBef>
            </a:pPr>
            <a:r>
              <a:rPr lang="en-US" sz="1700" dirty="0"/>
              <a:t>Chaos Game Representation</a:t>
            </a:r>
          </a:p>
          <a:p>
            <a:pPr marL="0" indent="-280350" algn="just">
              <a:spcBef>
                <a:spcPts val="360"/>
              </a:spcBef>
            </a:pPr>
            <a:r>
              <a:rPr lang="en-US" sz="1700" dirty="0"/>
              <a:t>Entropy</a:t>
            </a:r>
          </a:p>
          <a:p>
            <a:pPr marL="0" indent="-280350" algn="just">
              <a:spcBef>
                <a:spcPts val="360"/>
              </a:spcBef>
            </a:pPr>
            <a:r>
              <a:rPr lang="en-US" sz="1700" dirty="0"/>
              <a:t>Graphs</a:t>
            </a:r>
          </a:p>
          <a:p>
            <a:pPr marL="0" indent="-280350" algn="just">
              <a:spcBef>
                <a:spcPts val="360"/>
              </a:spcBef>
            </a:pPr>
            <a:r>
              <a:rPr lang="en-US" sz="1700" dirty="0"/>
              <a:t>K-</a:t>
            </a:r>
            <a:r>
              <a:rPr lang="en-US" sz="1700" dirty="0" err="1"/>
              <a:t>mer</a:t>
            </a:r>
            <a:endParaRPr lang="en-US" sz="1700" dirty="0"/>
          </a:p>
          <a:p>
            <a:pPr marL="0" indent="-280350" algn="just">
              <a:spcBef>
                <a:spcPts val="360"/>
              </a:spcBef>
            </a:pPr>
            <a:r>
              <a:rPr lang="en-US" sz="1700" dirty="0"/>
              <a:t>Accumulated Nucleotide Frequency (ANF)</a:t>
            </a:r>
          </a:p>
          <a:p>
            <a:pPr marL="0" indent="-280350" algn="just">
              <a:spcBef>
                <a:spcPts val="360"/>
              </a:spcBef>
            </a:pPr>
            <a:r>
              <a:rPr lang="en-US" sz="1700" dirty="0"/>
              <a:t>Open Reading Frame (ORF)</a:t>
            </a:r>
          </a:p>
          <a:p>
            <a:pPr marL="0" indent="-280350" algn="just">
              <a:spcBef>
                <a:spcPts val="360"/>
              </a:spcBef>
            </a:pPr>
            <a:r>
              <a:rPr lang="en-US" sz="1700" dirty="0" err="1"/>
              <a:t>Fickett</a:t>
            </a:r>
            <a:r>
              <a:rPr lang="en-US" sz="1700" dirty="0"/>
              <a:t> score</a:t>
            </a:r>
          </a:p>
          <a:p>
            <a:pPr marL="0" indent="-280350" algn="just">
              <a:spcBef>
                <a:spcPts val="360"/>
              </a:spcBef>
            </a:pPr>
            <a:r>
              <a:rPr lang="en-US" sz="1700" dirty="0"/>
              <a:t>Pseudo K-tuple nucleotide composition</a:t>
            </a:r>
          </a:p>
          <a:p>
            <a:pPr marL="0" indent="-280350" algn="just">
              <a:spcBef>
                <a:spcPts val="360"/>
              </a:spcBef>
            </a:pPr>
            <a:r>
              <a:rPr lang="en-US" sz="1700" dirty="0" err="1"/>
              <a:t>Xmer</a:t>
            </a:r>
            <a:r>
              <a:rPr lang="en-US" sz="1700" dirty="0"/>
              <a:t> k-Spaced </a:t>
            </a:r>
            <a:r>
              <a:rPr lang="en-US" sz="1700" dirty="0" err="1"/>
              <a:t>Ymer</a:t>
            </a:r>
            <a:r>
              <a:rPr lang="en-US" sz="1700" dirty="0"/>
              <a:t> Composition Frequency (</a:t>
            </a:r>
            <a:r>
              <a:rPr lang="en-US" sz="1700" dirty="0" err="1"/>
              <a:t>kGap</a:t>
            </a:r>
            <a:r>
              <a:rPr lang="en-US" sz="1700" dirty="0"/>
              <a:t>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674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Numerical Mapping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01676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Binary</a:t>
            </a:r>
            <a:endParaRPr lang="en-IN" sz="1700" i="1" dirty="0"/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Encodes like one-hot encoding, except the dimension is flattened out as (A + C + T + G).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Dimensions: </a:t>
            </a:r>
            <a:r>
              <a:rPr lang="en-US" sz="1300" i="1" dirty="0">
                <a:solidFill>
                  <a:srgbClr val="005F8C"/>
                </a:solidFill>
              </a:rPr>
              <a:t>L*4</a:t>
            </a:r>
            <a:r>
              <a:rPr lang="en-US" sz="1300" b="0" dirty="0">
                <a:solidFill>
                  <a:srgbClr val="005F8C"/>
                </a:solidFill>
              </a:rPr>
              <a:t> 	(L is the length of longest sequence). Zero Padding done at the end, if required.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E.g., AACTGT = [  1,1,0,0,0,0,  0,0,1,0,0,0,  0,0,0,1,0,1,  0,0,0,0,1,0  ]</a:t>
            </a:r>
          </a:p>
          <a:p>
            <a:pPr marL="0" indent="-280350" algn="just">
              <a:spcBef>
                <a:spcPts val="360"/>
              </a:spcBef>
            </a:pPr>
            <a:r>
              <a:rPr lang="en-US" sz="1700" dirty="0"/>
              <a:t>Real</a:t>
            </a:r>
            <a:endParaRPr lang="en-IN" sz="1700" i="1" dirty="0"/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Encodes each nucleotide to a fixed real value, keeping sequence intact.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Mapping: (</a:t>
            </a:r>
            <a:r>
              <a:rPr lang="en-US" sz="1300" dirty="0">
                <a:solidFill>
                  <a:srgbClr val="005F8C"/>
                </a:solidFill>
              </a:rPr>
              <a:t>A :</a:t>
            </a:r>
            <a:r>
              <a:rPr lang="en-US" sz="1300" b="0" dirty="0">
                <a:solidFill>
                  <a:srgbClr val="005F8C"/>
                </a:solidFill>
              </a:rPr>
              <a:t> -1.5</a:t>
            </a:r>
            <a:r>
              <a:rPr lang="en-US" sz="1300" dirty="0">
                <a:solidFill>
                  <a:srgbClr val="005F8C"/>
                </a:solidFill>
              </a:rPr>
              <a:t>, C :</a:t>
            </a:r>
            <a:r>
              <a:rPr lang="en-US" sz="1300" b="0" dirty="0">
                <a:solidFill>
                  <a:srgbClr val="005F8C"/>
                </a:solidFill>
              </a:rPr>
              <a:t> 0.5</a:t>
            </a:r>
            <a:r>
              <a:rPr lang="en-US" sz="1300" dirty="0">
                <a:solidFill>
                  <a:srgbClr val="005F8C"/>
                </a:solidFill>
              </a:rPr>
              <a:t>, G : -</a:t>
            </a:r>
            <a:r>
              <a:rPr lang="en-US" sz="1300" b="0" dirty="0">
                <a:solidFill>
                  <a:srgbClr val="005F8C"/>
                </a:solidFill>
              </a:rPr>
              <a:t>0.5</a:t>
            </a:r>
            <a:r>
              <a:rPr lang="en-US" sz="1300" dirty="0">
                <a:solidFill>
                  <a:srgbClr val="005F8C"/>
                </a:solidFill>
              </a:rPr>
              <a:t>, T : </a:t>
            </a:r>
            <a:r>
              <a:rPr lang="en-US" sz="1300" b="0" dirty="0">
                <a:solidFill>
                  <a:srgbClr val="005F8C"/>
                </a:solidFill>
              </a:rPr>
              <a:t>1.5)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Dimensions: </a:t>
            </a:r>
            <a:r>
              <a:rPr lang="en-US" sz="1300" dirty="0">
                <a:solidFill>
                  <a:srgbClr val="005F8C"/>
                </a:solidFill>
              </a:rPr>
              <a:t>L</a:t>
            </a:r>
            <a:r>
              <a:rPr lang="en-US" sz="1300" b="0" dirty="0">
                <a:solidFill>
                  <a:srgbClr val="005F8C"/>
                </a:solidFill>
              </a:rPr>
              <a:t> 	(L is the length of longest sequence). Zero Padding done at the end, if required.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E.g., AACTGT = [  -1.5, -1.5, 0.5, 1.5, -0.5, 1.5  ]</a:t>
            </a:r>
          </a:p>
          <a:p>
            <a:pPr marL="0" indent="-280350" algn="just">
              <a:spcBef>
                <a:spcPts val="360"/>
              </a:spcBef>
            </a:pPr>
            <a:r>
              <a:rPr lang="en-US" sz="1700" dirty="0"/>
              <a:t>Integer</a:t>
            </a:r>
            <a:endParaRPr lang="en-IN" sz="1700" i="1" dirty="0"/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Encodes each nucleotide to a fixed integer value, keeping sequence intact.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Mapping: (</a:t>
            </a:r>
            <a:r>
              <a:rPr lang="en-US" sz="1300" dirty="0">
                <a:solidFill>
                  <a:srgbClr val="005F8C"/>
                </a:solidFill>
              </a:rPr>
              <a:t>A :</a:t>
            </a:r>
            <a:r>
              <a:rPr lang="en-US" sz="1300" b="0" dirty="0">
                <a:solidFill>
                  <a:srgbClr val="005F8C"/>
                </a:solidFill>
              </a:rPr>
              <a:t> 2</a:t>
            </a:r>
            <a:r>
              <a:rPr lang="en-US" sz="1300" dirty="0">
                <a:solidFill>
                  <a:srgbClr val="005F8C"/>
                </a:solidFill>
              </a:rPr>
              <a:t>, C :</a:t>
            </a:r>
            <a:r>
              <a:rPr lang="en-US" sz="1300" b="0" dirty="0">
                <a:solidFill>
                  <a:srgbClr val="005F8C"/>
                </a:solidFill>
              </a:rPr>
              <a:t> 1</a:t>
            </a:r>
            <a:r>
              <a:rPr lang="en-US" sz="1300" dirty="0">
                <a:solidFill>
                  <a:srgbClr val="005F8C"/>
                </a:solidFill>
              </a:rPr>
              <a:t>, G : </a:t>
            </a:r>
            <a:r>
              <a:rPr lang="en-US" sz="1300" b="0" dirty="0">
                <a:solidFill>
                  <a:srgbClr val="005F8C"/>
                </a:solidFill>
              </a:rPr>
              <a:t>3</a:t>
            </a:r>
            <a:r>
              <a:rPr lang="en-US" sz="1300" dirty="0">
                <a:solidFill>
                  <a:srgbClr val="005F8C"/>
                </a:solidFill>
              </a:rPr>
              <a:t>, T : </a:t>
            </a:r>
            <a:r>
              <a:rPr lang="en-US" sz="1300" b="0" dirty="0">
                <a:solidFill>
                  <a:srgbClr val="005F8C"/>
                </a:solidFill>
              </a:rPr>
              <a:t>0)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Dimensions: </a:t>
            </a:r>
            <a:r>
              <a:rPr lang="en-US" sz="1300" dirty="0">
                <a:solidFill>
                  <a:srgbClr val="005F8C"/>
                </a:solidFill>
              </a:rPr>
              <a:t>L</a:t>
            </a:r>
            <a:r>
              <a:rPr lang="en-US" sz="1300" b="0" dirty="0">
                <a:solidFill>
                  <a:srgbClr val="005F8C"/>
                </a:solidFill>
              </a:rPr>
              <a:t> 	(L is the length of longest sequence). Zero Padding done at the end, if required.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E.g., AACTGT = [  2, 2, 1, 0, 3, 0  ]</a:t>
            </a:r>
          </a:p>
          <a:p>
            <a:pPr marL="895350" lvl="2" indent="-266700" algn="just">
              <a:spcBef>
                <a:spcPts val="360"/>
              </a:spcBef>
            </a:pPr>
            <a:endParaRPr lang="en-US" sz="1300" b="0" dirty="0">
              <a:solidFill>
                <a:srgbClr val="005F8C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426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Numerical Mapping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01676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Electron-Ion Interaction Pseudopotential (EIIP)</a:t>
            </a:r>
            <a:endParaRPr lang="en-IN" sz="1700" i="1" dirty="0"/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Encodes each nucleotide to a fixed real value, keeping sequence intact.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Mapping: (</a:t>
            </a:r>
            <a:r>
              <a:rPr lang="en-US" sz="1300" dirty="0">
                <a:solidFill>
                  <a:srgbClr val="005F8C"/>
                </a:solidFill>
              </a:rPr>
              <a:t>A :</a:t>
            </a:r>
            <a:r>
              <a:rPr lang="en-US" sz="1300" b="0" dirty="0">
                <a:solidFill>
                  <a:srgbClr val="005F8C"/>
                </a:solidFill>
              </a:rPr>
              <a:t> 0.1260</a:t>
            </a:r>
            <a:r>
              <a:rPr lang="en-US" sz="1300" dirty="0">
                <a:solidFill>
                  <a:srgbClr val="005F8C"/>
                </a:solidFill>
              </a:rPr>
              <a:t>, C :</a:t>
            </a:r>
            <a:r>
              <a:rPr lang="en-US" sz="1300" b="0" dirty="0">
                <a:solidFill>
                  <a:srgbClr val="005F8C"/>
                </a:solidFill>
              </a:rPr>
              <a:t> 0.1340</a:t>
            </a:r>
            <a:r>
              <a:rPr lang="en-US" sz="1300" dirty="0">
                <a:solidFill>
                  <a:srgbClr val="005F8C"/>
                </a:solidFill>
              </a:rPr>
              <a:t>, G :</a:t>
            </a:r>
            <a:r>
              <a:rPr lang="en-US" sz="1300" b="0" dirty="0">
                <a:solidFill>
                  <a:srgbClr val="005F8C"/>
                </a:solidFill>
              </a:rPr>
              <a:t> 0.0806</a:t>
            </a:r>
            <a:r>
              <a:rPr lang="en-US" sz="1300" dirty="0">
                <a:solidFill>
                  <a:srgbClr val="005F8C"/>
                </a:solidFill>
              </a:rPr>
              <a:t>, T : </a:t>
            </a:r>
            <a:r>
              <a:rPr lang="en-US" sz="1300" b="0" dirty="0">
                <a:solidFill>
                  <a:srgbClr val="005F8C"/>
                </a:solidFill>
              </a:rPr>
              <a:t>0.1335)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Dimensions: </a:t>
            </a:r>
            <a:r>
              <a:rPr lang="en-US" sz="1300" dirty="0">
                <a:solidFill>
                  <a:srgbClr val="005F8C"/>
                </a:solidFill>
              </a:rPr>
              <a:t>L</a:t>
            </a:r>
            <a:r>
              <a:rPr lang="en-US" sz="1300" b="0" dirty="0">
                <a:solidFill>
                  <a:srgbClr val="005F8C"/>
                </a:solidFill>
              </a:rPr>
              <a:t> 	(L is the length of longest sequence). Zero Padding done at the end, if required.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E.g., AACTGT = [  0.1260, 0.1260, 0.1340, 0.1335, 0.0806, 0.1335  ]</a:t>
            </a:r>
          </a:p>
          <a:p>
            <a:pPr marL="0" indent="-280350" algn="just">
              <a:spcBef>
                <a:spcPts val="360"/>
              </a:spcBef>
            </a:pPr>
            <a:r>
              <a:rPr lang="en-US" sz="1700" dirty="0"/>
              <a:t>Atomic Number</a:t>
            </a:r>
            <a:endParaRPr lang="en-IN" sz="1700" i="1" dirty="0"/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Encodes each nucleotide to a fixed integer value, keeping sequence intact.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Mapping: (</a:t>
            </a:r>
            <a:r>
              <a:rPr lang="en-US" sz="1300" dirty="0">
                <a:solidFill>
                  <a:srgbClr val="005F8C"/>
                </a:solidFill>
              </a:rPr>
              <a:t>A :</a:t>
            </a:r>
            <a:r>
              <a:rPr lang="en-US" sz="1300" b="0" dirty="0">
                <a:solidFill>
                  <a:srgbClr val="005F8C"/>
                </a:solidFill>
              </a:rPr>
              <a:t> 70</a:t>
            </a:r>
            <a:r>
              <a:rPr lang="en-US" sz="1300" dirty="0">
                <a:solidFill>
                  <a:srgbClr val="005F8C"/>
                </a:solidFill>
              </a:rPr>
              <a:t>, C :</a:t>
            </a:r>
            <a:r>
              <a:rPr lang="en-US" sz="1300" b="0" dirty="0">
                <a:solidFill>
                  <a:srgbClr val="005F8C"/>
                </a:solidFill>
              </a:rPr>
              <a:t> 58</a:t>
            </a:r>
            <a:r>
              <a:rPr lang="en-US" sz="1300" dirty="0">
                <a:solidFill>
                  <a:srgbClr val="005F8C"/>
                </a:solidFill>
              </a:rPr>
              <a:t>, G :</a:t>
            </a:r>
            <a:r>
              <a:rPr lang="en-US" sz="1300" b="0" dirty="0">
                <a:solidFill>
                  <a:srgbClr val="005F8C"/>
                </a:solidFill>
              </a:rPr>
              <a:t> 78</a:t>
            </a:r>
            <a:r>
              <a:rPr lang="en-US" sz="1300" dirty="0">
                <a:solidFill>
                  <a:srgbClr val="005F8C"/>
                </a:solidFill>
              </a:rPr>
              <a:t>, T : </a:t>
            </a:r>
            <a:r>
              <a:rPr lang="en-US" sz="1300" b="0" dirty="0">
                <a:solidFill>
                  <a:srgbClr val="005F8C"/>
                </a:solidFill>
              </a:rPr>
              <a:t>66)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Dimensions: </a:t>
            </a:r>
            <a:r>
              <a:rPr lang="en-US" sz="1300" i="1" dirty="0">
                <a:solidFill>
                  <a:srgbClr val="005F8C"/>
                </a:solidFill>
              </a:rPr>
              <a:t>L</a:t>
            </a:r>
            <a:r>
              <a:rPr lang="en-US" sz="1300" b="0" dirty="0">
                <a:solidFill>
                  <a:srgbClr val="005F8C"/>
                </a:solidFill>
              </a:rPr>
              <a:t> 	(L is the length of longest sequence). Zero Padding done at the end, if required.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E.g., AACTGT = [  70, 70, 58, 66, 78, 66  ]</a:t>
            </a:r>
          </a:p>
          <a:p>
            <a:pPr marL="0" indent="-280350" algn="just">
              <a:spcBef>
                <a:spcPts val="360"/>
              </a:spcBef>
            </a:pPr>
            <a:r>
              <a:rPr lang="en-US" sz="1700" dirty="0"/>
              <a:t>Complex Number</a:t>
            </a:r>
            <a:endParaRPr lang="en-IN" sz="1700" i="1" dirty="0"/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Encodes each nucleotide to a fixed complex value, keeping sequence intact.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Mapping: (</a:t>
            </a:r>
            <a:r>
              <a:rPr lang="en-US" sz="1300" dirty="0">
                <a:solidFill>
                  <a:srgbClr val="005F8C"/>
                </a:solidFill>
              </a:rPr>
              <a:t>A :</a:t>
            </a:r>
            <a:r>
              <a:rPr lang="en-US" sz="1300" b="0" dirty="0">
                <a:solidFill>
                  <a:srgbClr val="005F8C"/>
                </a:solidFill>
              </a:rPr>
              <a:t> (1+1j)</a:t>
            </a:r>
            <a:r>
              <a:rPr lang="en-US" sz="1300" dirty="0">
                <a:solidFill>
                  <a:srgbClr val="005F8C"/>
                </a:solidFill>
              </a:rPr>
              <a:t>, C : </a:t>
            </a:r>
            <a:r>
              <a:rPr lang="en-US" sz="1300" b="0" dirty="0">
                <a:solidFill>
                  <a:srgbClr val="005F8C"/>
                </a:solidFill>
              </a:rPr>
              <a:t>(-1+1j)</a:t>
            </a:r>
            <a:r>
              <a:rPr lang="en-US" sz="1300" dirty="0">
                <a:solidFill>
                  <a:srgbClr val="005F8C"/>
                </a:solidFill>
              </a:rPr>
              <a:t>, G :</a:t>
            </a:r>
            <a:r>
              <a:rPr lang="en-US" sz="1300" b="0" dirty="0">
                <a:solidFill>
                  <a:srgbClr val="005F8C"/>
                </a:solidFill>
              </a:rPr>
              <a:t> (-1-1j)</a:t>
            </a:r>
            <a:r>
              <a:rPr lang="en-US" sz="1300" dirty="0">
                <a:solidFill>
                  <a:srgbClr val="005F8C"/>
                </a:solidFill>
              </a:rPr>
              <a:t>, T : </a:t>
            </a:r>
            <a:r>
              <a:rPr lang="en-US" sz="1300" b="0" dirty="0">
                <a:solidFill>
                  <a:srgbClr val="005F8C"/>
                </a:solidFill>
              </a:rPr>
              <a:t>(1-1j))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Dimensions: </a:t>
            </a:r>
            <a:r>
              <a:rPr lang="en-US" sz="1300" i="1" dirty="0">
                <a:solidFill>
                  <a:srgbClr val="005F8C"/>
                </a:solidFill>
              </a:rPr>
              <a:t>L</a:t>
            </a:r>
            <a:r>
              <a:rPr lang="en-US" sz="1300" b="0" dirty="0">
                <a:solidFill>
                  <a:srgbClr val="005F8C"/>
                </a:solidFill>
              </a:rPr>
              <a:t> 	(L is the length of longest sequence). Zero Padding done at the end, if required.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E.g., AACTGT = [  (1+1j), (1+1j), (-1+1j), (1-1j), (-1-1j), (1-1j)  ]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627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Numerical Mapping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01676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Z-curve</a:t>
            </a:r>
            <a:endParaRPr lang="en-IN" sz="1700" i="1" dirty="0"/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Encodes each mol nucleotide </a:t>
            </a:r>
            <a:r>
              <a:rPr lang="en-US" sz="1500" b="0" dirty="0" err="1">
                <a:solidFill>
                  <a:srgbClr val="005F8C"/>
                </a:solidFill>
              </a:rPr>
              <a:t>ecule</a:t>
            </a:r>
            <a:r>
              <a:rPr lang="en-US" sz="1500" b="0" dirty="0">
                <a:solidFill>
                  <a:srgbClr val="005F8C"/>
                </a:solidFill>
              </a:rPr>
              <a:t> to three dimensions, and then flattened out.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Mapping:</a:t>
            </a:r>
          </a:p>
          <a:p>
            <a:pPr marL="895350" lvl="2" indent="-266700" algn="just">
              <a:spcBef>
                <a:spcPts val="360"/>
              </a:spcBef>
            </a:pPr>
            <a:endParaRPr lang="en-US" sz="1300" b="0" dirty="0">
              <a:solidFill>
                <a:srgbClr val="005F8C"/>
              </a:solidFill>
            </a:endParaRPr>
          </a:p>
          <a:p>
            <a:pPr marL="895350" lvl="2" indent="-266700" algn="just">
              <a:spcBef>
                <a:spcPts val="360"/>
              </a:spcBef>
            </a:pPr>
            <a:endParaRPr lang="en-US" sz="1300" b="0" dirty="0">
              <a:solidFill>
                <a:srgbClr val="005F8C"/>
              </a:solidFill>
            </a:endParaRPr>
          </a:p>
          <a:p>
            <a:pPr marL="895350" lvl="2" indent="-266700" algn="just">
              <a:spcBef>
                <a:spcPts val="360"/>
              </a:spcBef>
            </a:pPr>
            <a:endParaRPr lang="en-US" sz="1300" b="0" dirty="0">
              <a:solidFill>
                <a:srgbClr val="005F8C"/>
              </a:solidFill>
            </a:endParaRPr>
          </a:p>
          <a:p>
            <a:pPr marL="895350" lvl="2" indent="-266700" algn="just">
              <a:spcBef>
                <a:spcPts val="360"/>
              </a:spcBef>
            </a:pPr>
            <a:endParaRPr lang="en-US" sz="1300" b="0" dirty="0">
              <a:solidFill>
                <a:srgbClr val="005F8C"/>
              </a:solidFill>
            </a:endParaRPr>
          </a:p>
          <a:p>
            <a:pPr marL="895350" lvl="2" indent="-266700" algn="just">
              <a:spcBef>
                <a:spcPts val="360"/>
              </a:spcBef>
            </a:pPr>
            <a:endParaRPr lang="en-US" sz="1300" b="0" dirty="0">
              <a:solidFill>
                <a:srgbClr val="005F8C"/>
              </a:solidFill>
            </a:endParaRP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Dimensions: </a:t>
            </a:r>
            <a:r>
              <a:rPr lang="en-US" sz="1300" i="1" dirty="0">
                <a:solidFill>
                  <a:srgbClr val="005F8C"/>
                </a:solidFill>
              </a:rPr>
              <a:t>L*3</a:t>
            </a:r>
            <a:r>
              <a:rPr lang="en-US" sz="1300" b="0" dirty="0">
                <a:solidFill>
                  <a:srgbClr val="005F8C"/>
                </a:solidFill>
              </a:rPr>
              <a:t> (L is the length of longest sequence). Zero Padding done at the end, if required.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E.g., AACTGT = [  1,2,1,0,1,0  1,2,3,2,1,0,  1,2,1,2,1,2  ]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5F801-1E98-48BC-969A-972CAF650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028" y="1471083"/>
            <a:ext cx="2206047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7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Numerical Mapping - Fourier Transform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06E0C3-1EFD-4FCC-B1D0-4A8DD77F5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935" y="3832148"/>
            <a:ext cx="4204127" cy="1260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5"/>
            <a:ext cx="8640959" cy="1354666"/>
          </a:xfrm>
        </p:spPr>
        <p:txBody>
          <a:bodyPr/>
          <a:lstStyle/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First, all the numerical mappings are generated as before. 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Then, Discreet Fourier Transform (DFT) is applied using Fast Fourier Transform (FFT)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Reveals hidden periodicities after transformation of time domain (sequence) data to frequency domain space.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Statistical features are then extracted to generate the dimensions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Dimensions: </a:t>
            </a:r>
            <a:r>
              <a:rPr lang="en-US" sz="1500" i="1" dirty="0">
                <a:solidFill>
                  <a:srgbClr val="005F8C"/>
                </a:solidFill>
              </a:rPr>
              <a:t>19</a:t>
            </a:r>
          </a:p>
          <a:p>
            <a:pPr marL="895350" lvl="2" indent="-266700" algn="just">
              <a:spcBef>
                <a:spcPts val="360"/>
              </a:spcBef>
            </a:pPr>
            <a:endParaRPr lang="en-US" sz="1000" b="0" dirty="0">
              <a:solidFill>
                <a:srgbClr val="005F8C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DC5181-B620-4E6A-A7C5-97A9CE7D8A8F}"/>
              </a:ext>
            </a:extLst>
          </p:cNvPr>
          <p:cNvSpPr txBox="1">
            <a:spLocks/>
          </p:cNvSpPr>
          <p:nvPr/>
        </p:nvSpPr>
        <p:spPr>
          <a:xfrm>
            <a:off x="251520" y="2180168"/>
            <a:ext cx="8640959" cy="1693332"/>
          </a:xfrm>
        </p:spPr>
        <p:txBody>
          <a:bodyPr numCol="3"/>
          <a:lstStyle>
            <a:lvl1pPr marL="234000" indent="-234000" algn="l" defTabSz="45720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defRPr lang="de-DE" sz="24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1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1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0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kern="1200" baseline="0" dirty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5350" lvl="2" indent="-266700">
              <a:spcBef>
                <a:spcPts val="360"/>
              </a:spcBef>
            </a:pPr>
            <a:r>
              <a:rPr lang="en-US" sz="1200" b="0" dirty="0">
                <a:solidFill>
                  <a:srgbClr val="005F8C"/>
                </a:solidFill>
              </a:rPr>
              <a:t>Average</a:t>
            </a:r>
          </a:p>
          <a:p>
            <a:pPr marL="895350" lvl="2" indent="-266700">
              <a:spcBef>
                <a:spcPts val="360"/>
              </a:spcBef>
            </a:pPr>
            <a:r>
              <a:rPr lang="en-US" sz="1200" b="0" dirty="0">
                <a:solidFill>
                  <a:srgbClr val="005F8C"/>
                </a:solidFill>
              </a:rPr>
              <a:t>Median</a:t>
            </a:r>
          </a:p>
          <a:p>
            <a:pPr marL="895350" lvl="2" indent="-266700">
              <a:spcBef>
                <a:spcPts val="360"/>
              </a:spcBef>
            </a:pPr>
            <a:r>
              <a:rPr lang="en-US" sz="1200" b="0" dirty="0">
                <a:solidFill>
                  <a:srgbClr val="005F8C"/>
                </a:solidFill>
              </a:rPr>
              <a:t>Maximum</a:t>
            </a:r>
          </a:p>
          <a:p>
            <a:pPr marL="895350" lvl="2" indent="-266700">
              <a:spcBef>
                <a:spcPts val="360"/>
              </a:spcBef>
            </a:pPr>
            <a:r>
              <a:rPr lang="en-US" sz="1200" b="0" dirty="0">
                <a:solidFill>
                  <a:srgbClr val="005F8C"/>
                </a:solidFill>
              </a:rPr>
              <a:t>Minimum</a:t>
            </a:r>
          </a:p>
          <a:p>
            <a:pPr marL="895350" lvl="2" indent="-266700">
              <a:spcBef>
                <a:spcPts val="360"/>
              </a:spcBef>
            </a:pPr>
            <a:r>
              <a:rPr lang="en-US" sz="1200" b="0" dirty="0">
                <a:solidFill>
                  <a:srgbClr val="005F8C"/>
                </a:solidFill>
              </a:rPr>
              <a:t>Peak</a:t>
            </a:r>
          </a:p>
          <a:p>
            <a:pPr marL="895350" lvl="2" indent="-266700">
              <a:spcBef>
                <a:spcPts val="360"/>
              </a:spcBef>
              <a:tabLst>
                <a:tab pos="3136900" algn="l"/>
              </a:tabLst>
            </a:pPr>
            <a:r>
              <a:rPr lang="en-US" sz="1200" b="0" dirty="0">
                <a:solidFill>
                  <a:srgbClr val="005F8C"/>
                </a:solidFill>
              </a:rPr>
              <a:t>Non-Elevated Peak</a:t>
            </a:r>
          </a:p>
          <a:p>
            <a:pPr marL="895350" lvl="2" indent="-266700">
              <a:spcBef>
                <a:spcPts val="360"/>
              </a:spcBef>
            </a:pPr>
            <a:r>
              <a:rPr lang="en-US" sz="1200" b="0" dirty="0">
                <a:solidFill>
                  <a:srgbClr val="005F8C"/>
                </a:solidFill>
              </a:rPr>
              <a:t>Sample Standard Deviation</a:t>
            </a:r>
          </a:p>
          <a:p>
            <a:pPr marL="895350" lvl="2" indent="-266700">
              <a:spcBef>
                <a:spcPts val="360"/>
              </a:spcBef>
            </a:pPr>
            <a:r>
              <a:rPr lang="en-US" sz="1200" b="0" dirty="0">
                <a:solidFill>
                  <a:srgbClr val="005F8C"/>
                </a:solidFill>
              </a:rPr>
              <a:t>Population Standard Deviation</a:t>
            </a:r>
          </a:p>
          <a:p>
            <a:pPr marL="895350" lvl="2" indent="-266700">
              <a:spcBef>
                <a:spcPts val="360"/>
              </a:spcBef>
            </a:pPr>
            <a:r>
              <a:rPr lang="en-US" sz="1200" b="0" dirty="0">
                <a:solidFill>
                  <a:srgbClr val="005F8C"/>
                </a:solidFill>
              </a:rPr>
              <a:t>15</a:t>
            </a:r>
            <a:r>
              <a:rPr lang="en-US" sz="1200" b="0" baseline="30000" dirty="0">
                <a:solidFill>
                  <a:srgbClr val="005F8C"/>
                </a:solidFill>
              </a:rPr>
              <a:t>th</a:t>
            </a:r>
            <a:r>
              <a:rPr lang="en-US" sz="1200" b="0" dirty="0">
                <a:solidFill>
                  <a:srgbClr val="005F8C"/>
                </a:solidFill>
              </a:rPr>
              <a:t> Percentile</a:t>
            </a:r>
          </a:p>
          <a:p>
            <a:pPr marL="895350" lvl="2" indent="-266700">
              <a:spcBef>
                <a:spcPts val="360"/>
              </a:spcBef>
            </a:pPr>
            <a:r>
              <a:rPr lang="en-US" sz="1200" b="0" dirty="0">
                <a:solidFill>
                  <a:srgbClr val="005F8C"/>
                </a:solidFill>
              </a:rPr>
              <a:t>25</a:t>
            </a:r>
            <a:r>
              <a:rPr lang="en-US" sz="1200" b="0" baseline="30000" dirty="0">
                <a:solidFill>
                  <a:srgbClr val="005F8C"/>
                </a:solidFill>
              </a:rPr>
              <a:t>th</a:t>
            </a:r>
            <a:r>
              <a:rPr lang="en-US" sz="1200" b="0" dirty="0">
                <a:solidFill>
                  <a:srgbClr val="005F8C"/>
                </a:solidFill>
              </a:rPr>
              <a:t> Percentile</a:t>
            </a:r>
          </a:p>
          <a:p>
            <a:pPr marL="895350" lvl="2" indent="-266700">
              <a:spcBef>
                <a:spcPts val="360"/>
              </a:spcBef>
            </a:pPr>
            <a:r>
              <a:rPr lang="en-US" sz="1200" b="0" dirty="0">
                <a:solidFill>
                  <a:srgbClr val="005F8C"/>
                </a:solidFill>
              </a:rPr>
              <a:t>50</a:t>
            </a:r>
            <a:r>
              <a:rPr lang="en-US" sz="1200" b="0" baseline="30000" dirty="0">
                <a:solidFill>
                  <a:srgbClr val="005F8C"/>
                </a:solidFill>
              </a:rPr>
              <a:t>th</a:t>
            </a:r>
            <a:r>
              <a:rPr lang="en-US" sz="1200" b="0" dirty="0">
                <a:solidFill>
                  <a:srgbClr val="005F8C"/>
                </a:solidFill>
              </a:rPr>
              <a:t> Percentile</a:t>
            </a:r>
          </a:p>
          <a:p>
            <a:pPr marL="895350" lvl="2" indent="-266700">
              <a:spcBef>
                <a:spcPts val="360"/>
              </a:spcBef>
            </a:pPr>
            <a:r>
              <a:rPr lang="en-US" sz="1200" b="0" dirty="0">
                <a:solidFill>
                  <a:srgbClr val="005F8C"/>
                </a:solidFill>
              </a:rPr>
              <a:t>75</a:t>
            </a:r>
            <a:r>
              <a:rPr lang="en-US" sz="1200" b="0" baseline="30000" dirty="0">
                <a:solidFill>
                  <a:srgbClr val="005F8C"/>
                </a:solidFill>
              </a:rPr>
              <a:t>th</a:t>
            </a:r>
            <a:r>
              <a:rPr lang="en-US" sz="1200" b="0" dirty="0">
                <a:solidFill>
                  <a:srgbClr val="005F8C"/>
                </a:solidFill>
              </a:rPr>
              <a:t> Percentile</a:t>
            </a:r>
          </a:p>
          <a:p>
            <a:pPr marL="895350" lvl="2" indent="-266700">
              <a:spcBef>
                <a:spcPts val="360"/>
              </a:spcBef>
            </a:pPr>
            <a:r>
              <a:rPr lang="en-US" sz="1200" b="0" dirty="0">
                <a:solidFill>
                  <a:srgbClr val="005F8C"/>
                </a:solidFill>
              </a:rPr>
              <a:t>Amplitude</a:t>
            </a:r>
          </a:p>
          <a:p>
            <a:pPr marL="895350" lvl="2" indent="-266700">
              <a:spcBef>
                <a:spcPts val="360"/>
              </a:spcBef>
            </a:pPr>
            <a:r>
              <a:rPr lang="en-US" sz="1200" b="0" dirty="0">
                <a:solidFill>
                  <a:srgbClr val="005F8C"/>
                </a:solidFill>
              </a:rPr>
              <a:t>Variance</a:t>
            </a:r>
          </a:p>
          <a:p>
            <a:pPr marL="895350" lvl="2" indent="-266700">
              <a:spcBef>
                <a:spcPts val="360"/>
              </a:spcBef>
            </a:pPr>
            <a:r>
              <a:rPr lang="en-US" sz="1200" b="0" dirty="0">
                <a:solidFill>
                  <a:srgbClr val="005F8C"/>
                </a:solidFill>
              </a:rPr>
              <a:t>Interquartile range</a:t>
            </a:r>
          </a:p>
          <a:p>
            <a:pPr marL="895350" lvl="2" indent="-266700">
              <a:spcBef>
                <a:spcPts val="360"/>
              </a:spcBef>
            </a:pPr>
            <a:r>
              <a:rPr lang="en-US" sz="1200" b="0" dirty="0">
                <a:solidFill>
                  <a:srgbClr val="005F8C"/>
                </a:solidFill>
              </a:rPr>
              <a:t>Semi interquartile range</a:t>
            </a:r>
          </a:p>
          <a:p>
            <a:pPr marL="895350" lvl="2" indent="-266700">
              <a:spcBef>
                <a:spcPts val="360"/>
              </a:spcBef>
            </a:pPr>
            <a:r>
              <a:rPr lang="en-US" sz="1200" b="0" dirty="0">
                <a:solidFill>
                  <a:srgbClr val="005F8C"/>
                </a:solidFill>
              </a:rPr>
              <a:t>Coefficient of variation</a:t>
            </a:r>
          </a:p>
          <a:p>
            <a:pPr marL="895350" lvl="2" indent="-266700">
              <a:spcBef>
                <a:spcPts val="360"/>
              </a:spcBef>
            </a:pPr>
            <a:r>
              <a:rPr lang="en-US" sz="1200" b="0" dirty="0">
                <a:solidFill>
                  <a:srgbClr val="005F8C"/>
                </a:solidFill>
              </a:rPr>
              <a:t>Skewness</a:t>
            </a:r>
          </a:p>
          <a:p>
            <a:pPr marL="895350" lvl="2" indent="-266700">
              <a:spcBef>
                <a:spcPts val="360"/>
              </a:spcBef>
            </a:pPr>
            <a:r>
              <a:rPr lang="en-US" sz="1200" b="0" dirty="0">
                <a:solidFill>
                  <a:srgbClr val="005F8C"/>
                </a:solidFill>
              </a:rPr>
              <a:t>Kurtosis</a:t>
            </a:r>
          </a:p>
        </p:txBody>
      </p:sp>
    </p:spTree>
    <p:extLst>
      <p:ext uri="{BB962C8B-B14F-4D97-AF65-F5344CB8AC3E}">
        <p14:creationId xmlns:p14="http://schemas.microsoft.com/office/powerpoint/2010/main" val="274956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Chaos Game Representation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1320681"/>
          </a:xfrm>
        </p:spPr>
        <p:txBody>
          <a:bodyPr/>
          <a:lstStyle/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Makes use of Chaos Game and fractals, providing numerical as well as visual representation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Encodes nucleotide as well as sequence mapping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Begin with a square, where each vertex represents a nucleotide. Define an initial point.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CGR position of each nucleotide of the DNA sequence is calculated by moving a pointer to half the distance between the previous point and the corner square of the current nucleotide.</a:t>
            </a:r>
          </a:p>
          <a:p>
            <a:pPr marL="895350" lvl="2" indent="-266700" algn="just">
              <a:spcBef>
                <a:spcPts val="360"/>
              </a:spcBef>
            </a:pPr>
            <a:endParaRPr lang="en-US" sz="1300" b="0" dirty="0">
              <a:solidFill>
                <a:srgbClr val="005F8C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F0FDA5-F328-4E4E-8A91-BD8B2B1AF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561" y="2150415"/>
            <a:ext cx="2301411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0C2229-9460-4FD2-9382-06633D9921AC}"/>
              </a:ext>
            </a:extLst>
          </p:cNvPr>
          <p:cNvSpPr txBox="1"/>
          <p:nvPr/>
        </p:nvSpPr>
        <p:spPr>
          <a:xfrm>
            <a:off x="7158567" y="3962404"/>
            <a:ext cx="1356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Fig: CGR for “</a:t>
            </a:r>
            <a:r>
              <a:rPr lang="en-US" sz="1000" b="1" i="1" dirty="0"/>
              <a:t>GAATTC</a:t>
            </a:r>
            <a:r>
              <a:rPr lang="en-US" sz="1000" dirty="0"/>
              <a:t>”</a:t>
            </a:r>
            <a:endParaRPr lang="en-IN" sz="1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BBD42F-92F0-409B-80BD-0B8597A84D42}"/>
              </a:ext>
            </a:extLst>
          </p:cNvPr>
          <p:cNvSpPr txBox="1">
            <a:spLocks/>
          </p:cNvSpPr>
          <p:nvPr/>
        </p:nvSpPr>
        <p:spPr>
          <a:xfrm>
            <a:off x="251521" y="2070099"/>
            <a:ext cx="6149280" cy="2929468"/>
          </a:xfrm>
        </p:spPr>
        <p:txBody>
          <a:bodyPr/>
          <a:lstStyle>
            <a:lvl1pPr marL="234000" indent="-234000" algn="l" defTabSz="45720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defRPr lang="de-DE" sz="24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1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1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0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kern="1200" baseline="0" dirty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80350" algn="just">
              <a:spcBef>
                <a:spcPts val="360"/>
              </a:spcBef>
            </a:pPr>
            <a:endParaRPr lang="en-US" sz="1700" dirty="0"/>
          </a:p>
          <a:p>
            <a:pPr marL="0" indent="-280350" algn="just">
              <a:spcBef>
                <a:spcPts val="360"/>
              </a:spcBef>
            </a:pPr>
            <a:r>
              <a:rPr lang="en-US" sz="1700" dirty="0"/>
              <a:t>Classical CGR</a:t>
            </a:r>
            <a:endParaRPr lang="en-IN" sz="1700" i="1" dirty="0"/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The basic CGR representation as explained above.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Dimensions: </a:t>
            </a:r>
            <a:r>
              <a:rPr lang="en-US" sz="1500" i="1" dirty="0">
                <a:solidFill>
                  <a:srgbClr val="005F8C"/>
                </a:solidFill>
              </a:rPr>
              <a:t>L*2</a:t>
            </a:r>
            <a:r>
              <a:rPr lang="en-US" sz="1500" b="0" i="1" dirty="0">
                <a:solidFill>
                  <a:srgbClr val="005F8C"/>
                </a:solidFill>
              </a:rPr>
              <a:t>		</a:t>
            </a:r>
            <a:r>
              <a:rPr lang="en-US" sz="1300" b="0" i="1" dirty="0">
                <a:solidFill>
                  <a:srgbClr val="005F8C"/>
                </a:solidFill>
              </a:rPr>
              <a:t>(L is the length of longest sequence)</a:t>
            </a:r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  <a:p>
            <a:pPr marL="0" indent="-280350" algn="just">
              <a:spcBef>
                <a:spcPts val="360"/>
              </a:spcBef>
            </a:pPr>
            <a:r>
              <a:rPr lang="en-US" sz="1700" dirty="0"/>
              <a:t>Classical CGR - Fourier</a:t>
            </a:r>
            <a:endParaRPr lang="en-IN" sz="1700" i="1" dirty="0"/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Once, the CGR representation is extracted, Discreet Fourier Transform is performed to map from time to frequency domain.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Statistical features are then extracted to generate the dimensions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Dimensions: </a:t>
            </a:r>
            <a:r>
              <a:rPr lang="en-US" sz="1500" i="1" dirty="0">
                <a:solidFill>
                  <a:srgbClr val="005F8C"/>
                </a:solidFill>
              </a:rPr>
              <a:t>19</a:t>
            </a:r>
            <a:endParaRPr lang="en-US" sz="1500" b="0" dirty="0">
              <a:solidFill>
                <a:srgbClr val="005F8C"/>
              </a:solidFill>
            </a:endParaRPr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04318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Chaos Game Representation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01676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Frequency CGR (FCGR)</a:t>
            </a:r>
            <a:endParaRPr lang="en-IN" sz="1700" i="1" dirty="0"/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From the CGR representation, provides a matrix that contains the frequency of the k-</a:t>
            </a:r>
            <a:r>
              <a:rPr lang="en-US" sz="1500" b="0" dirty="0" err="1">
                <a:solidFill>
                  <a:srgbClr val="005F8C"/>
                </a:solidFill>
              </a:rPr>
              <a:t>mers</a:t>
            </a:r>
            <a:r>
              <a:rPr lang="en-US" sz="1500" b="0" dirty="0">
                <a:solidFill>
                  <a:srgbClr val="005F8C"/>
                </a:solidFill>
              </a:rPr>
              <a:t> extracted from the DNA sequences, normalized by the total number of windows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Dimensions: </a:t>
            </a:r>
            <a:r>
              <a:rPr lang="en-US" sz="1300" dirty="0">
                <a:solidFill>
                  <a:srgbClr val="005F8C"/>
                </a:solidFill>
              </a:rPr>
              <a:t>L-k+1</a:t>
            </a:r>
            <a:r>
              <a:rPr lang="en-US" sz="1300" b="0" dirty="0">
                <a:solidFill>
                  <a:srgbClr val="005F8C"/>
                </a:solidFill>
              </a:rPr>
              <a:t> 	(L is the length of longest sequence, k is length of </a:t>
            </a:r>
            <a:r>
              <a:rPr lang="en-US" sz="1300" b="0" dirty="0" err="1">
                <a:solidFill>
                  <a:srgbClr val="005F8C"/>
                </a:solidFill>
              </a:rPr>
              <a:t>kmer</a:t>
            </a:r>
            <a:r>
              <a:rPr lang="en-US" sz="1300" b="0" dirty="0">
                <a:solidFill>
                  <a:srgbClr val="005F8C"/>
                </a:solidFill>
              </a:rPr>
              <a:t>).</a:t>
            </a:r>
          </a:p>
          <a:p>
            <a:pPr marL="895350" lvl="2" indent="-266700" algn="just">
              <a:spcBef>
                <a:spcPts val="360"/>
              </a:spcBef>
            </a:pPr>
            <a:endParaRPr lang="en-US" sz="1300" b="0" dirty="0">
              <a:solidFill>
                <a:srgbClr val="005F8C"/>
              </a:solidFill>
            </a:endParaRPr>
          </a:p>
          <a:p>
            <a:pPr marL="895350" lvl="2" indent="-266700" algn="just">
              <a:spcBef>
                <a:spcPts val="360"/>
              </a:spcBef>
            </a:pPr>
            <a:endParaRPr lang="en-US" sz="1300" b="0" dirty="0">
              <a:solidFill>
                <a:srgbClr val="005F8C"/>
              </a:solidFill>
            </a:endParaRPr>
          </a:p>
          <a:p>
            <a:pPr marL="0" indent="-280350" algn="just">
              <a:spcBef>
                <a:spcPts val="360"/>
              </a:spcBef>
            </a:pPr>
            <a:r>
              <a:rPr lang="en-US" sz="1700" dirty="0"/>
              <a:t>Frequency CGR - Fourier</a:t>
            </a:r>
            <a:endParaRPr lang="en-IN" sz="1700" i="1" dirty="0"/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Once, the FCGR representation is extracted, Discreet Fourier Transform is performed to map from time to frequency domain.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Statistical features are then extracted to generate the dimensions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Dimensions: </a:t>
            </a:r>
            <a:r>
              <a:rPr lang="en-US" sz="1500" i="1" dirty="0">
                <a:solidFill>
                  <a:srgbClr val="005F8C"/>
                </a:solidFill>
              </a:rPr>
              <a:t>19</a:t>
            </a:r>
            <a:endParaRPr lang="en-US" sz="1300" b="0" dirty="0">
              <a:solidFill>
                <a:srgbClr val="005F8C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9553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Entropy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016766"/>
          </a:xfrm>
        </p:spPr>
        <p:txBody>
          <a:bodyPr/>
          <a:lstStyle/>
          <a:p>
            <a:pPr marL="495300" lvl="1" indent="-266700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Entropy is a measure of the uncertainty associated with a probabilistic experiment</a:t>
            </a:r>
          </a:p>
          <a:p>
            <a:pPr marL="495300" lvl="1" indent="-266700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In this method, each sequence is mapped in the frequency of neighboring bases k, generating statistical information.</a:t>
            </a:r>
          </a:p>
          <a:p>
            <a:pPr marL="895350" lvl="2" indent="-266700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Histograms with short bins are adopted, that occur for k = 1 [{A}, {C}], up to histograms with long sequence counting bins such as k = 7 [{AACCGTG, AGAGAAC}]</a:t>
            </a:r>
          </a:p>
          <a:p>
            <a:pPr marL="895350" lvl="2" indent="-266700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Generate relative frequencies from absolute frequencies of each </a:t>
            </a:r>
            <a:r>
              <a:rPr lang="en-US" sz="1300" i="1" dirty="0">
                <a:solidFill>
                  <a:srgbClr val="005F8C"/>
                </a:solidFill>
              </a:rPr>
              <a:t>k</a:t>
            </a:r>
          </a:p>
          <a:p>
            <a:pPr marL="895350" lvl="2" indent="-266700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Then the respective entropies are applied</a:t>
            </a:r>
          </a:p>
          <a:p>
            <a:pPr marL="895350" lvl="2" indent="-266700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Dimensions: </a:t>
            </a:r>
            <a:r>
              <a:rPr lang="en-US" sz="1300" i="1" dirty="0">
                <a:solidFill>
                  <a:srgbClr val="005F8C"/>
                </a:solidFill>
              </a:rPr>
              <a:t>k</a:t>
            </a:r>
            <a:r>
              <a:rPr lang="en-US" sz="1300" b="0" dirty="0">
                <a:solidFill>
                  <a:srgbClr val="005F8C"/>
                </a:solidFill>
              </a:rPr>
              <a:t> 	(k is the maximum length of k-</a:t>
            </a:r>
            <a:r>
              <a:rPr lang="en-US" sz="1300" b="0" dirty="0" err="1">
                <a:solidFill>
                  <a:srgbClr val="005F8C"/>
                </a:solidFill>
              </a:rPr>
              <a:t>mers</a:t>
            </a:r>
            <a:r>
              <a:rPr lang="en-US" sz="1300" b="0" dirty="0">
                <a:solidFill>
                  <a:srgbClr val="005F8C"/>
                </a:solidFill>
              </a:rPr>
              <a:t>)</a:t>
            </a:r>
          </a:p>
          <a:p>
            <a:pPr marL="0" indent="-280350">
              <a:spcBef>
                <a:spcPts val="360"/>
              </a:spcBef>
            </a:pPr>
            <a:r>
              <a:rPr lang="en-US" sz="1700" dirty="0"/>
              <a:t>Shannon</a:t>
            </a:r>
            <a:endParaRPr lang="en-IN" sz="1700" i="1" dirty="0"/>
          </a:p>
          <a:p>
            <a:pPr marL="495300" lvl="1" indent="-266700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Quantifies the amount of information in a variable</a:t>
            </a:r>
          </a:p>
          <a:p>
            <a:pPr marL="495300" lvl="1" indent="-266700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Reaches a single value that quantifies the information contained in different observation periods </a:t>
            </a:r>
            <a:r>
              <a:rPr lang="en-US" sz="1000" b="0" dirty="0">
                <a:solidFill>
                  <a:srgbClr val="005F8C"/>
                </a:solidFill>
              </a:rPr>
              <a:t>(k-</a:t>
            </a:r>
            <a:r>
              <a:rPr lang="en-US" sz="1000" b="0" dirty="0" err="1">
                <a:solidFill>
                  <a:srgbClr val="005F8C"/>
                </a:solidFill>
              </a:rPr>
              <a:t>mers</a:t>
            </a:r>
            <a:r>
              <a:rPr lang="en-US" sz="1000" b="0" dirty="0">
                <a:solidFill>
                  <a:srgbClr val="005F8C"/>
                </a:solidFill>
              </a:rPr>
              <a:t>)</a:t>
            </a:r>
          </a:p>
          <a:p>
            <a:pPr marL="0" indent="-280350">
              <a:spcBef>
                <a:spcPts val="360"/>
              </a:spcBef>
            </a:pPr>
            <a:r>
              <a:rPr lang="en-US" sz="1700" dirty="0" err="1"/>
              <a:t>Tsallis</a:t>
            </a:r>
            <a:endParaRPr lang="en-IN" sz="1700" i="1" dirty="0"/>
          </a:p>
          <a:p>
            <a:pPr marL="495300" lvl="1" indent="-266700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Generalized form of the Shannon's entropy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E9D36-4E25-4E38-ABB5-3A08AA14F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434" y="3776133"/>
            <a:ext cx="4616205" cy="138006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948463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Design">
  <a:themeElements>
    <a:clrScheme name="TU KL">
      <a:dk1>
        <a:sysClr val="windowText" lastClr="000000"/>
      </a:dk1>
      <a:lt1>
        <a:sysClr val="window" lastClr="FFFFFF"/>
      </a:lt1>
      <a:dk2>
        <a:srgbClr val="005F8C"/>
      </a:dk2>
      <a:lt2>
        <a:srgbClr val="EEECE1"/>
      </a:lt2>
      <a:accent1>
        <a:srgbClr val="B92819"/>
      </a:accent1>
      <a:accent2>
        <a:srgbClr val="827D78"/>
      </a:accent2>
      <a:accent3>
        <a:srgbClr val="C3BEB9"/>
      </a:accent3>
      <a:accent4>
        <a:srgbClr val="828C96"/>
      </a:accent4>
      <a:accent5>
        <a:srgbClr val="C3C8C8"/>
      </a:accent5>
      <a:accent6>
        <a:srgbClr val="82AFC8"/>
      </a:accent6>
      <a:hlink>
        <a:srgbClr val="C80096"/>
      </a:hlink>
      <a:folHlink>
        <a:srgbClr val="AA008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3720</TotalTime>
  <Words>1952</Words>
  <Application>Microsoft Office PowerPoint</Application>
  <PresentationFormat>On-screen Show (16:9)</PresentationFormat>
  <Paragraphs>246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PT Sans</vt:lpstr>
      <vt:lpstr>Wingdings</vt:lpstr>
      <vt:lpstr>1_Office-Design</vt:lpstr>
      <vt:lpstr>Math Feature Encodings</vt:lpstr>
      <vt:lpstr>Major encoding techniques</vt:lpstr>
      <vt:lpstr>Numerical Mapping</vt:lpstr>
      <vt:lpstr>Numerical Mapping</vt:lpstr>
      <vt:lpstr>Numerical Mapping</vt:lpstr>
      <vt:lpstr>Numerical Mapping - Fourier Transform</vt:lpstr>
      <vt:lpstr>Chaos Game Representation</vt:lpstr>
      <vt:lpstr>Chaos Game Representation</vt:lpstr>
      <vt:lpstr>Entropy</vt:lpstr>
      <vt:lpstr>Graphs</vt:lpstr>
      <vt:lpstr>K-mer</vt:lpstr>
      <vt:lpstr>K-mer</vt:lpstr>
      <vt:lpstr>Accumulated Nucleotide Frequency</vt:lpstr>
      <vt:lpstr>Open Reading Frame (ORF)</vt:lpstr>
      <vt:lpstr>Fickett score</vt:lpstr>
      <vt:lpstr>Xmer k-Spaced Ymer Composition Frequency (kGap)</vt:lpstr>
    </vt:vector>
  </TitlesOfParts>
  <Company>Bfw Werbeagentur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Joe Tremmel</dc:creator>
  <cp:lastModifiedBy>Sourajyoti Datta</cp:lastModifiedBy>
  <cp:revision>396</cp:revision>
  <cp:lastPrinted>2016-06-23T09:59:00Z</cp:lastPrinted>
  <dcterms:created xsi:type="dcterms:W3CDTF">2014-06-30T10:01:41Z</dcterms:created>
  <dcterms:modified xsi:type="dcterms:W3CDTF">2021-03-11T18:48:13Z</dcterms:modified>
</cp:coreProperties>
</file>