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6" r:id="rId1"/>
  </p:sldMasterIdLst>
  <p:notesMasterIdLst>
    <p:notesMasterId r:id="rId28"/>
  </p:notesMasterIdLst>
  <p:handoutMasterIdLst>
    <p:handoutMasterId r:id="rId29"/>
  </p:handoutMasterIdLst>
  <p:sldIdLst>
    <p:sldId id="256" r:id="rId2"/>
    <p:sldId id="338" r:id="rId3"/>
    <p:sldId id="340" r:id="rId4"/>
    <p:sldId id="339" r:id="rId5"/>
    <p:sldId id="347" r:id="rId6"/>
    <p:sldId id="365" r:id="rId7"/>
    <p:sldId id="348" r:id="rId8"/>
    <p:sldId id="366" r:id="rId9"/>
    <p:sldId id="349" r:id="rId10"/>
    <p:sldId id="373" r:id="rId11"/>
    <p:sldId id="350" r:id="rId12"/>
    <p:sldId id="367" r:id="rId13"/>
    <p:sldId id="351" r:id="rId14"/>
    <p:sldId id="352" r:id="rId15"/>
    <p:sldId id="368" r:id="rId16"/>
    <p:sldId id="369" r:id="rId17"/>
    <p:sldId id="370" r:id="rId18"/>
    <p:sldId id="355" r:id="rId19"/>
    <p:sldId id="371" r:id="rId20"/>
    <p:sldId id="354" r:id="rId21"/>
    <p:sldId id="372" r:id="rId22"/>
    <p:sldId id="353" r:id="rId23"/>
    <p:sldId id="374" r:id="rId24"/>
    <p:sldId id="342" r:id="rId25"/>
    <p:sldId id="341" r:id="rId26"/>
    <p:sldId id="344" r:id="rId27"/>
  </p:sldIdLst>
  <p:sldSz cx="9144000" cy="5143500" type="screen16x9"/>
  <p:notesSz cx="6858000" cy="9926638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06">
          <p15:clr>
            <a:srgbClr val="A4A3A4"/>
          </p15:clr>
        </p15:guide>
        <p15:guide id="2" orient="horz" pos="1567">
          <p15:clr>
            <a:srgbClr val="A4A3A4"/>
          </p15:clr>
        </p15:guide>
        <p15:guide id="3" orient="horz" pos="234">
          <p15:clr>
            <a:srgbClr val="A4A3A4"/>
          </p15:clr>
        </p15:guide>
        <p15:guide id="4" orient="horz" pos="658">
          <p15:clr>
            <a:srgbClr val="A4A3A4"/>
          </p15:clr>
        </p15:guide>
        <p15:guide id="5" orient="horz" pos="201">
          <p15:clr>
            <a:srgbClr val="A4A3A4"/>
          </p15:clr>
        </p15:guide>
        <p15:guide id="6" orient="horz" pos="1206">
          <p15:clr>
            <a:srgbClr val="A4A3A4"/>
          </p15:clr>
        </p15:guide>
        <p15:guide id="7" pos="4314">
          <p15:clr>
            <a:srgbClr val="A4A3A4"/>
          </p15:clr>
        </p15:guide>
        <p15:guide id="8" pos="287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F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95" autoAdjust="0"/>
  </p:normalViewPr>
  <p:slideViewPr>
    <p:cSldViewPr snapToGrid="0" snapToObjects="1">
      <p:cViewPr varScale="1">
        <p:scale>
          <a:sx n="203" d="100"/>
          <a:sy n="203" d="100"/>
        </p:scale>
        <p:origin x="594" y="144"/>
      </p:cViewPr>
      <p:guideLst>
        <p:guide orient="horz" pos="1106"/>
        <p:guide orient="horz" pos="1567"/>
        <p:guide orient="horz" pos="234"/>
        <p:guide orient="horz" pos="658"/>
        <p:guide orient="horz" pos="201"/>
        <p:guide orient="horz" pos="1206"/>
        <p:guide pos="4314"/>
        <p:guide pos="287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98A522-022A-DE42-AE0F-3F297654DEB1}" type="datetime1">
              <a:rPr lang="de-DE" smtClean="0"/>
              <a:t>07.04.2021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71800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9428583"/>
            <a:ext cx="2971800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39674F-4B0E-DA42-8186-0A7D4E7C2CE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60995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69775B-D8D0-A847-ABC6-465B2BAD3F7E}" type="datetime1">
              <a:rPr lang="de-DE" smtClean="0"/>
              <a:t>07.04.2021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20650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715153"/>
            <a:ext cx="548640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71800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9428583"/>
            <a:ext cx="2971800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B266EF-51AE-2C40-8C95-8EB2C49369B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0466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BD56EE-3CDC-4596-94D5-C08EE6D54847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32073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BD56EE-3CDC-4596-94D5-C08EE6D54847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8055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Model is quite well regularized, very similar train/test performance.</a:t>
            </a:r>
          </a:p>
          <a:p>
            <a:endParaRPr lang="en-IN" dirty="0"/>
          </a:p>
          <a:p>
            <a:r>
              <a:rPr lang="en-IN" dirty="0"/>
              <a:t>Correlation between k-</a:t>
            </a:r>
            <a:r>
              <a:rPr lang="en-IN" dirty="0" err="1"/>
              <a:t>mer</a:t>
            </a:r>
            <a:r>
              <a:rPr lang="en-IN" dirty="0"/>
              <a:t> length and model performance. Both Increasing.</a:t>
            </a:r>
          </a:p>
          <a:p>
            <a:endParaRPr lang="en-IN" dirty="0"/>
          </a:p>
          <a:p>
            <a:r>
              <a:rPr lang="en-IN" dirty="0"/>
              <a:t>Compared to </a:t>
            </a:r>
            <a:r>
              <a:rPr lang="en-IN" dirty="0" err="1"/>
              <a:t>CORENup</a:t>
            </a:r>
            <a:r>
              <a:rPr lang="en-IN" dirty="0"/>
              <a:t>:</a:t>
            </a:r>
          </a:p>
          <a:p>
            <a:r>
              <a:rPr lang="en-IN" dirty="0"/>
              <a:t>Model performs worse across the board.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BD56EE-3CDC-4596-94D5-C08EE6D54847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31152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BD56EE-3CDC-4596-94D5-C08EE6D54847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94229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Similar to a Random Forest classifier we have the Extra Trees classifier. To introduce more variation into the ensemble,  the features and splits are selected at random; hence, “Extremely Randomized Tree”.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BD56EE-3CDC-4596-94D5-C08EE6D54847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59464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Accuracy for only </a:t>
            </a:r>
            <a:r>
              <a:rPr lang="en-US" dirty="0" err="1"/>
              <a:t>Drosophilia</a:t>
            </a:r>
            <a:r>
              <a:rPr lang="en-US" dirty="0"/>
              <a:t>.</a:t>
            </a:r>
          </a:p>
          <a:p>
            <a:r>
              <a:rPr lang="en-US" dirty="0"/>
              <a:t>Results are similar across the board – </a:t>
            </a:r>
            <a:r>
              <a:rPr lang="en-US" dirty="0" err="1"/>
              <a:t>RandomForest</a:t>
            </a:r>
            <a:r>
              <a:rPr lang="en-US" dirty="0"/>
              <a:t> marginally better than others</a:t>
            </a:r>
          </a:p>
          <a:p>
            <a:endParaRPr lang="en-US" dirty="0"/>
          </a:p>
          <a:p>
            <a:r>
              <a:rPr lang="en-US" dirty="0"/>
              <a:t>Compared to </a:t>
            </a:r>
            <a:r>
              <a:rPr lang="en-US" dirty="0" err="1"/>
              <a:t>CORENup</a:t>
            </a:r>
            <a:r>
              <a:rPr lang="en-US" dirty="0"/>
              <a:t> model: Performance falls by a few percentage points across the board for the HOLD OUT DATASET.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BD56EE-3CDC-4596-94D5-C08EE6D54847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58926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Almost similar performance as the SOTA – </a:t>
            </a:r>
            <a:r>
              <a:rPr lang="en-US" dirty="0" err="1"/>
              <a:t>CORENup</a:t>
            </a:r>
            <a:r>
              <a:rPr lang="en-US" dirty="0"/>
              <a:t> model in terms of Accuracy, a few percentage points below.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Has the potential.</a:t>
            </a:r>
            <a:r>
              <a:rPr lang="en-IN" dirty="0"/>
              <a:t> </a:t>
            </a:r>
            <a:r>
              <a:rPr lang="en-US" dirty="0"/>
              <a:t>Might need some further tweaking, to regularize better.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Hopefully, will improve other metrics.</a:t>
            </a:r>
          </a:p>
          <a:p>
            <a:r>
              <a:rPr lang="en-US" dirty="0"/>
              <a:t>In a couple of tweaking experiments performed, the regularization was causing the Training performance to fall much more than increasing test performance.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BD56EE-3CDC-4596-94D5-C08EE6D54847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76793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Worse performance across the board. Stating, that convolution operation is probably not a good candidate after any form of encoding/embedding.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BD56EE-3CDC-4596-94D5-C08EE6D54847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81227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haris SIL"/>
              </a:rPr>
              <a:t>two ensemble components: </a:t>
            </a:r>
          </a:p>
          <a:p>
            <a:r>
              <a:rPr lang="en-US" sz="1800" b="1" i="0" u="none" strike="noStrike" baseline="0" dirty="0">
                <a:solidFill>
                  <a:srgbClr val="000000"/>
                </a:solidFill>
                <a:latin typeface="Charis SIL"/>
              </a:rPr>
              <a:t>multi-gained scanning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haris SIL"/>
              </a:rPr>
              <a:t>, which scan local context from high dimensionality to learn representations of input data according to different random forests, </a:t>
            </a:r>
          </a:p>
          <a:p>
            <a:r>
              <a:rPr lang="en-US" sz="1800" b="1" i="0" u="none" strike="noStrike" baseline="0" dirty="0">
                <a:solidFill>
                  <a:srgbClr val="000000"/>
                </a:solidFill>
                <a:latin typeface="Charis SIL"/>
              </a:rPr>
              <a:t>cascade forest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haris SIL"/>
              </a:rPr>
              <a:t>, in which neurons of deep neural networks have been replaced with many different random forests. </a:t>
            </a:r>
          </a:p>
          <a:p>
            <a:endParaRPr lang="en-US" sz="1800" b="0" i="0" u="none" strike="noStrike" baseline="0" dirty="0">
              <a:solidFill>
                <a:srgbClr val="000000"/>
              </a:solidFill>
              <a:latin typeface="Charis SIL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haris SIL"/>
              </a:rPr>
              <a:t>In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haris SIL"/>
              </a:rPr>
              <a:t>DeepForest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haris SIL"/>
              </a:rPr>
              <a:t>, compared to DNN, fewer hyper-parameters and less parameter tuning skills in are required the training process.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BD56EE-3CDC-4596-94D5-C08EE6D54847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34608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Almost similar performance as the SOTA – </a:t>
            </a:r>
            <a:r>
              <a:rPr lang="en-US" dirty="0" err="1"/>
              <a:t>CORENup</a:t>
            </a:r>
            <a:r>
              <a:rPr lang="en-US" dirty="0"/>
              <a:t> model in terms of Accuracy, a few percentage points below for test, above for train.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Has the potential.</a:t>
            </a:r>
            <a:r>
              <a:rPr lang="en-IN" dirty="0"/>
              <a:t> </a:t>
            </a:r>
            <a:r>
              <a:rPr lang="en-US" dirty="0"/>
              <a:t>Might need some further tweaking, to regularize better.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Hopefully, will improve other metrics.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BD56EE-3CDC-4596-94D5-C08EE6D54847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089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BD56EE-3CDC-4596-94D5-C08EE6D54847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38504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BD56EE-3CDC-4596-94D5-C08EE6D54847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83459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AE might be the reason to falling performance, compared to the same experiment without the AE.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BD56EE-3CDC-4596-94D5-C08EE6D54847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36835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BD56EE-3CDC-4596-94D5-C08EE6D54847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81380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Good learning capability, but drastic fall in performance in HOLD OUT DATA, compared to the </a:t>
            </a:r>
            <a:r>
              <a:rPr lang="en-US" dirty="0" err="1"/>
              <a:t>CORENup</a:t>
            </a:r>
            <a:r>
              <a:rPr lang="en-US" dirty="0"/>
              <a:t> model.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BD56EE-3CDC-4596-94D5-C08EE6D54847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34311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BD56EE-3CDC-4596-94D5-C08EE6D54847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193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BD56EE-3CDC-4596-94D5-C08EE6D54847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4549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BD56EE-3CDC-4596-94D5-C08EE6D54847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4784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BD56EE-3CDC-4596-94D5-C08EE6D54847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56967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BD56EE-3CDC-4596-94D5-C08EE6D54847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90066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BD56EE-3CDC-4596-94D5-C08EE6D54847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87617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BD56EE-3CDC-4596-94D5-C08EE6D54847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92530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BD56EE-3CDC-4596-94D5-C08EE6D54847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04390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BD56EE-3CDC-4596-94D5-C08EE6D54847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91901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Accuracy: A few percentage points below </a:t>
            </a:r>
            <a:r>
              <a:rPr lang="en-US" dirty="0" err="1"/>
              <a:t>CORENup</a:t>
            </a:r>
            <a:r>
              <a:rPr lang="en-US" dirty="0"/>
              <a:t> in test, better in training. Hence, needs more regularization to be performed.</a:t>
            </a:r>
          </a:p>
          <a:p>
            <a:r>
              <a:rPr lang="en-US" dirty="0"/>
              <a:t>AUC, Sensitivity, Specificity: difference is much higher in HOLD OUT DATASET.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BD56EE-3CDC-4596-94D5-C08EE6D54847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5145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PT Sans" panose="020B0503020203020204" pitchFamily="34" charset="0"/>
              </a:defRPr>
            </a:lvl1pPr>
          </a:lstStyle>
          <a:p>
            <a:fld id="{0BF5FDE9-5EAF-4615-84F1-C5D82BBF9BEC}" type="datetime1">
              <a:rPr lang="de-DE" smtClean="0"/>
              <a:t>07.04.2021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PT Sans" panose="020B0503020203020204" pitchFamily="34" charset="0"/>
              </a:defRPr>
            </a:lvl1pPr>
          </a:lstStyle>
          <a:p>
            <a:fld id="{8271DC61-FD4F-6F42-810D-876D2F91EC3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Untertitel 2"/>
          <p:cNvSpPr>
            <a:spLocks noGrp="1"/>
          </p:cNvSpPr>
          <p:nvPr>
            <p:ph type="subTitle" idx="1"/>
          </p:nvPr>
        </p:nvSpPr>
        <p:spPr>
          <a:xfrm>
            <a:off x="1998828" y="1539166"/>
            <a:ext cx="6687972" cy="131445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PT Sans" panose="020B0503020203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Master-Untertitelformat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1998828" y="685957"/>
            <a:ext cx="6687972" cy="85321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000" b="1">
                <a:solidFill>
                  <a:schemeClr val="tx2"/>
                </a:solidFill>
                <a:latin typeface="PT Sans" panose="020B0503020203020204" pitchFamily="34" charset="0"/>
              </a:defRPr>
            </a:lvl1pPr>
          </a:lstStyle>
          <a:p>
            <a:r>
              <a:rPr lang="de-DE" dirty="0"/>
              <a:t>Präsentationstitel</a:t>
            </a:r>
          </a:p>
        </p:txBody>
      </p:sp>
    </p:spTree>
    <p:extLst>
      <p:ext uri="{BB962C8B-B14F-4D97-AF65-F5344CB8AC3E}">
        <p14:creationId xmlns:p14="http://schemas.microsoft.com/office/powerpoint/2010/main" val="2186082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PT Sans" panose="020B0503020203020204" pitchFamily="34" charset="0"/>
              </a:defRPr>
            </a:lvl1pPr>
          </a:lstStyle>
          <a:p>
            <a:fld id="{7013AF9E-49DC-4140-9BBB-9DF458F542B2}" type="datetime1">
              <a:rPr lang="de-DE" smtClean="0"/>
              <a:t>07.04.2021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PT Sans" panose="020B0503020203020204" pitchFamily="34" charset="0"/>
              </a:defRPr>
            </a:lvl1pPr>
          </a:lstStyle>
          <a:p>
            <a:fld id="{8271DC61-FD4F-6F42-810D-876D2F91EC3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9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1998828" y="1551633"/>
            <a:ext cx="6687972" cy="2699602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spcBef>
                <a:spcPts val="0"/>
              </a:spcBef>
              <a:buNone/>
              <a:defRPr sz="1600" b="0" i="0">
                <a:solidFill>
                  <a:schemeClr val="tx1"/>
                </a:solidFill>
                <a:latin typeface="PT Sans" panose="020B0503020203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Textfeld</a:t>
            </a:r>
          </a:p>
        </p:txBody>
      </p:sp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1998828" y="685957"/>
            <a:ext cx="6687972" cy="85321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000" b="1">
                <a:solidFill>
                  <a:schemeClr val="tx2"/>
                </a:solidFill>
                <a:latin typeface="PT Sans" panose="020B0503020203020204" pitchFamily="34" charset="0"/>
              </a:defRPr>
            </a:lvl1pPr>
          </a:lstStyle>
          <a:p>
            <a:r>
              <a:rPr lang="de-DE" dirty="0"/>
              <a:t>Präsentationstitel</a:t>
            </a:r>
          </a:p>
        </p:txBody>
      </p:sp>
    </p:spTree>
    <p:extLst>
      <p:ext uri="{BB962C8B-B14F-4D97-AF65-F5344CB8AC3E}">
        <p14:creationId xmlns:p14="http://schemas.microsoft.com/office/powerpoint/2010/main" val="4186462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PT Sans" panose="020B0503020203020204" pitchFamily="34" charset="0"/>
              </a:defRPr>
            </a:lvl1pPr>
          </a:lstStyle>
          <a:p>
            <a:fld id="{0C05DC20-4497-4D4D-920C-FAD84044656B}" type="datetime1">
              <a:rPr lang="de-DE" smtClean="0"/>
              <a:t>07.04.2021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PT Sans" panose="020B0503020203020204" pitchFamily="34" charset="0"/>
              </a:defRPr>
            </a:lvl1pPr>
          </a:lstStyle>
          <a:p>
            <a:fld id="{8271DC61-FD4F-6F42-810D-876D2F91EC3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1998828" y="1539167"/>
            <a:ext cx="6687972" cy="3055456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2000">
                <a:latin typeface="PT Sans" panose="020B0503020203020204" pitchFamily="34" charset="0"/>
              </a:defRPr>
            </a:lvl1pPr>
            <a:lvl2pPr>
              <a:spcBef>
                <a:spcPts val="0"/>
              </a:spcBef>
              <a:defRPr sz="1800">
                <a:latin typeface="PT Sans" panose="020B0503020203020204" pitchFamily="34" charset="0"/>
              </a:defRPr>
            </a:lvl2pPr>
            <a:lvl3pPr>
              <a:spcBef>
                <a:spcPts val="0"/>
              </a:spcBef>
              <a:defRPr sz="1600">
                <a:latin typeface="PT Sans" panose="020B0503020203020204" pitchFamily="34" charset="0"/>
              </a:defRPr>
            </a:lvl3pPr>
            <a:lvl4pPr>
              <a:spcBef>
                <a:spcPts val="0"/>
              </a:spcBef>
              <a:defRPr sz="1400">
                <a:latin typeface="PT Sans" panose="020B0503020203020204" pitchFamily="34" charset="0"/>
              </a:defRPr>
            </a:lvl4pPr>
            <a:lvl5pPr>
              <a:spcBef>
                <a:spcPts val="0"/>
              </a:spcBef>
              <a:defRPr sz="1200">
                <a:latin typeface="PT Sans" panose="020B0503020203020204" pitchFamily="34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1998828" y="685957"/>
            <a:ext cx="6687972" cy="85321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000" b="1">
                <a:solidFill>
                  <a:schemeClr val="tx2"/>
                </a:solidFill>
                <a:latin typeface="PT Sans" panose="020B0503020203020204" pitchFamily="34" charset="0"/>
              </a:defRPr>
            </a:lvl1pPr>
          </a:lstStyle>
          <a:p>
            <a:r>
              <a:rPr lang="de-DE" dirty="0"/>
              <a:t>Präsentationstitel</a:t>
            </a:r>
          </a:p>
        </p:txBody>
      </p:sp>
    </p:spTree>
    <p:extLst>
      <p:ext uri="{BB962C8B-B14F-4D97-AF65-F5344CB8AC3E}">
        <p14:creationId xmlns:p14="http://schemas.microsoft.com/office/powerpoint/2010/main" val="1412228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PT Sans" panose="020B0503020203020204" pitchFamily="34" charset="0"/>
              </a:defRPr>
            </a:lvl1pPr>
          </a:lstStyle>
          <a:p>
            <a:fld id="{BA3A4249-6444-4E75-83F1-E5B649FC5FE2}" type="datetime1">
              <a:rPr lang="de-DE" smtClean="0"/>
              <a:t>07.04.2021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PT Sans" panose="020B0503020203020204" pitchFamily="34" charset="0"/>
              </a:defRPr>
            </a:lvl1pPr>
          </a:lstStyle>
          <a:p>
            <a:fld id="{8271DC61-FD4F-6F42-810D-876D2F91EC3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1979613" y="1199436"/>
            <a:ext cx="6707187" cy="43973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latin typeface="PT Sans" panose="020B0503020203020204" pitchFamily="34" charset="0"/>
              </a:defRPr>
            </a:lvl1pPr>
          </a:lstStyle>
          <a:p>
            <a:pPr lvl="0"/>
            <a:r>
              <a:rPr lang="de-DE" dirty="0"/>
              <a:t>Abschnittsüberschrift</a:t>
            </a:r>
          </a:p>
        </p:txBody>
      </p:sp>
      <p:sp>
        <p:nvSpPr>
          <p:cNvPr id="7" name="Textplatzhalt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979613" y="1700616"/>
            <a:ext cx="6707187" cy="275418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="0" i="0" baseline="0">
                <a:latin typeface="PT Sans" panose="020B0503020203020204" pitchFamily="34" charset="0"/>
              </a:defRPr>
            </a:lvl1pPr>
          </a:lstStyle>
          <a:p>
            <a:pPr lvl="0"/>
            <a:r>
              <a:rPr lang="de-DE" dirty="0"/>
              <a:t>Fließtext </a:t>
            </a:r>
          </a:p>
        </p:txBody>
      </p:sp>
    </p:spTree>
    <p:extLst>
      <p:ext uri="{BB962C8B-B14F-4D97-AF65-F5344CB8AC3E}">
        <p14:creationId xmlns:p14="http://schemas.microsoft.com/office/powerpoint/2010/main" val="86597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4E962-2D04-4CB2-8995-ACD5C7313498}" type="datetime1">
              <a:rPr lang="de-DE" smtClean="0"/>
              <a:t>07.04.2021</a:t>
            </a:fld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DC61-FD4F-6F42-810D-876D2F91EC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1264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4926806"/>
            <a:ext cx="802432" cy="1143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51C065-2E75-409E-950B-4639BDD730C2}" type="datetime1">
              <a:rPr lang="de-DE" smtClean="0"/>
              <a:t>07.04.2021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259632" y="4926806"/>
            <a:ext cx="5760640" cy="1143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020272" y="4926806"/>
            <a:ext cx="625128" cy="1143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D6B361-7266-41AF-9EA7-D0F5242D63C1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  <p:sp>
        <p:nvSpPr>
          <p:cNvPr id="12" name="Titelplatzhalter 1"/>
          <p:cNvSpPr>
            <a:spLocks noGrp="1"/>
          </p:cNvSpPr>
          <p:nvPr>
            <p:ph type="title"/>
          </p:nvPr>
        </p:nvSpPr>
        <p:spPr bwMode="auto">
          <a:xfrm>
            <a:off x="288000" y="702000"/>
            <a:ext cx="8568000" cy="35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5" name="Inhaltsplatzhalter 14"/>
          <p:cNvSpPr>
            <a:spLocks noGrp="1"/>
          </p:cNvSpPr>
          <p:nvPr>
            <p:ph sz="quarter" idx="13"/>
          </p:nvPr>
        </p:nvSpPr>
        <p:spPr>
          <a:xfrm>
            <a:off x="287339" y="1188000"/>
            <a:ext cx="8569325" cy="3658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8808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998828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PT Sans" panose="020B0503020203020204" pitchFamily="34" charset="0"/>
              </a:defRPr>
            </a:lvl1pPr>
          </a:lstStyle>
          <a:p>
            <a:fld id="{13506CF9-092F-47EB-9E0E-4F01F138BE55}" type="datetime1">
              <a:rPr lang="de-DE" smtClean="0"/>
              <a:t>07.04.2021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PT Sans" panose="020B0503020203020204" pitchFamily="34" charset="0"/>
              </a:defRPr>
            </a:lvl1pPr>
          </a:lstStyle>
          <a:p>
            <a:fld id="{8271DC61-FD4F-6F42-810D-876D2F91EC3B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7" name="Bild 6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0" y="190592"/>
            <a:ext cx="17526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692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3" r:id="rId2"/>
    <p:sldLayoutId id="2147483658" r:id="rId3"/>
    <p:sldLayoutId id="2147483659" r:id="rId4"/>
    <p:sldLayoutId id="2147483660" r:id="rId5"/>
    <p:sldLayoutId id="2147483664" r:id="rId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34000" indent="-234000" algn="l" defTabSz="457200" rtl="0" eaLnBrk="1" latinLnBrk="0" hangingPunct="1">
        <a:spcBef>
          <a:spcPts val="1200"/>
        </a:spcBef>
        <a:buClrTx/>
        <a:buSzPct val="100000"/>
        <a:buFont typeface="Wingdings" charset="2"/>
        <a:buChar char="§"/>
        <a:defRPr lang="de-DE" sz="2400" b="1" i="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charset="2"/>
        <a:buChar char="§"/>
        <a:defRPr lang="de-DE" sz="2000" b="1" i="0" kern="1200" baseline="0" dirty="0" smtClean="0">
          <a:solidFill>
            <a:schemeClr val="accent4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Wingdings" charset="2"/>
        <a:buChar char="§"/>
        <a:defRPr lang="de-DE" sz="2000" b="1" i="0" kern="1200" baseline="0" dirty="0" smtClean="0">
          <a:solidFill>
            <a:schemeClr val="accent4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Wingdings" charset="2"/>
        <a:buChar char="§"/>
        <a:defRPr lang="de-DE" sz="2000" b="0" i="0" kern="1200" baseline="0" dirty="0" smtClean="0">
          <a:solidFill>
            <a:schemeClr val="accent4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Wingdings" charset="2"/>
        <a:buChar char="§"/>
        <a:defRPr lang="de-DE" sz="2000" kern="1200" baseline="0" dirty="0">
          <a:solidFill>
            <a:schemeClr val="accent4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8.png"/><Relationship Id="rId4" Type="http://schemas.openxmlformats.org/officeDocument/2006/relationships/image" Target="../media/image33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ESI/16s_embeddings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github.com/EESI/microbiome_embeddings" TargetMode="External"/><Relationship Id="rId5" Type="http://schemas.openxmlformats.org/officeDocument/2006/relationships/hyperlink" Target="https://github.com/Bonidia/MathFeature" TargetMode="External"/><Relationship Id="rId4" Type="http://schemas.openxmlformats.org/officeDocument/2006/relationships/hyperlink" Target="https://github.com/DeepLearningForSequence/CORENup-A-Combination-of-Convolutional-and-Recurrent-Deep-Neural-Networks-for-NucleosomePositioning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1228014" y="1967814"/>
            <a:ext cx="6687972" cy="648117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de-DE" dirty="0">
                <a:ea typeface="ＭＳ Ｐゴシック" panose="020B0600070205080204" pitchFamily="34" charset="-128"/>
              </a:rPr>
              <a:t>DNA Sequence Classification</a:t>
            </a:r>
            <a:endParaRPr lang="de-DE" dirty="0"/>
          </a:p>
        </p:txBody>
      </p:sp>
      <p:sp>
        <p:nvSpPr>
          <p:cNvPr id="7" name="Untertitel 1">
            <a:extLst>
              <a:ext uri="{FF2B5EF4-FFF2-40B4-BE49-F238E27FC236}">
                <a16:creationId xmlns:a16="http://schemas.microsoft.com/office/drawing/2014/main" id="{A4377B8A-FB39-4858-8CD7-C017AA4334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2000" y="3728029"/>
            <a:ext cx="6444000" cy="1161471"/>
          </a:xfrm>
        </p:spPr>
        <p:txBody>
          <a:bodyPr>
            <a:normAutofit fontScale="77500" lnSpcReduction="20000"/>
          </a:bodyPr>
          <a:lstStyle/>
          <a:p>
            <a:pPr algn="r">
              <a:spcBef>
                <a:spcPts val="360"/>
              </a:spcBef>
            </a:pPr>
            <a:r>
              <a:rPr lang="en-US" sz="1400" dirty="0">
                <a:solidFill>
                  <a:srgbClr val="828C96"/>
                </a:solidFill>
              </a:rPr>
              <a:t>Sourajyoti Datta</a:t>
            </a:r>
          </a:p>
          <a:p>
            <a:pPr algn="r">
              <a:spcBef>
                <a:spcPts val="360"/>
              </a:spcBef>
            </a:pPr>
            <a:r>
              <a:rPr lang="en-US" sz="1400" b="0" dirty="0">
                <a:solidFill>
                  <a:srgbClr val="828C96"/>
                </a:solidFill>
              </a:rPr>
              <a:t>Supervisor: </a:t>
            </a:r>
            <a:r>
              <a:rPr lang="en-US" sz="1400" dirty="0">
                <a:solidFill>
                  <a:srgbClr val="828C96"/>
                </a:solidFill>
              </a:rPr>
              <a:t>Muhammad Asim</a:t>
            </a:r>
          </a:p>
          <a:p>
            <a:pPr algn="r">
              <a:spcBef>
                <a:spcPts val="360"/>
              </a:spcBef>
            </a:pPr>
            <a:r>
              <a:rPr lang="en-US" sz="1400" b="0" dirty="0">
                <a:solidFill>
                  <a:srgbClr val="828C96"/>
                </a:solidFill>
              </a:rPr>
              <a:t>Project – Collaborative Intelligence (DFKI)</a:t>
            </a:r>
          </a:p>
          <a:p>
            <a:pPr algn="r">
              <a:spcBef>
                <a:spcPts val="360"/>
              </a:spcBef>
            </a:pPr>
            <a:r>
              <a:rPr lang="en-US" sz="1400" b="0" dirty="0">
                <a:solidFill>
                  <a:srgbClr val="828C96"/>
                </a:solidFill>
              </a:rPr>
              <a:t>Winter Semester 2020/21</a:t>
            </a:r>
          </a:p>
          <a:p>
            <a:pPr algn="r">
              <a:spcBef>
                <a:spcPts val="360"/>
              </a:spcBef>
            </a:pPr>
            <a:r>
              <a:rPr lang="en-US" sz="1400" b="0" dirty="0">
                <a:solidFill>
                  <a:srgbClr val="828C96"/>
                </a:solidFill>
              </a:rPr>
              <a:t>Department of Computer Science</a:t>
            </a:r>
          </a:p>
          <a:p>
            <a:pPr algn="r">
              <a:spcBef>
                <a:spcPts val="360"/>
              </a:spcBef>
            </a:pPr>
            <a:r>
              <a:rPr lang="en-US" sz="1400" b="0" dirty="0">
                <a:solidFill>
                  <a:srgbClr val="828C96"/>
                </a:solidFill>
              </a:rPr>
              <a:t>Technische Universität Kaiserslautern, Germany</a:t>
            </a:r>
          </a:p>
          <a:p>
            <a:pPr algn="r">
              <a:spcBef>
                <a:spcPts val="360"/>
              </a:spcBef>
            </a:pPr>
            <a:endParaRPr lang="de-DE" sz="1400" b="0" dirty="0">
              <a:solidFill>
                <a:srgbClr val="828C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836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2525C-F338-4989-B380-BBE32B7E1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6900" y="270204"/>
            <a:ext cx="6989100" cy="351000"/>
          </a:xfrm>
        </p:spPr>
        <p:txBody>
          <a:bodyPr/>
          <a:lstStyle/>
          <a:p>
            <a:r>
              <a:rPr lang="en-US" dirty="0"/>
              <a:t>Approaches and Results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EA907-52E3-4162-8AB7-DFC3A62C9D3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51520" y="829734"/>
            <a:ext cx="8640959" cy="4225296"/>
          </a:xfrm>
        </p:spPr>
        <p:txBody>
          <a:bodyPr/>
          <a:lstStyle/>
          <a:p>
            <a:pPr marL="0" indent="-280350" algn="just">
              <a:spcBef>
                <a:spcPts val="360"/>
              </a:spcBef>
            </a:pPr>
            <a:r>
              <a:rPr lang="en-US" sz="1700" dirty="0"/>
              <a:t>Embeddings</a:t>
            </a:r>
          </a:p>
          <a:p>
            <a:pPr marL="508950" lvl="1" indent="-280350" algn="just">
              <a:spcBef>
                <a:spcPts val="360"/>
              </a:spcBef>
            </a:pPr>
            <a:r>
              <a:rPr lang="en-US" sz="1300" dirty="0">
                <a:solidFill>
                  <a:srgbClr val="00B0F0"/>
                </a:solidFill>
              </a:rPr>
              <a:t>Global DNA Embedding with Random Forest</a:t>
            </a:r>
          </a:p>
          <a:p>
            <a:pPr marL="0" indent="-280350" algn="just">
              <a:spcBef>
                <a:spcPts val="360"/>
              </a:spcBef>
            </a:pPr>
            <a:endParaRPr lang="en-US" sz="17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29A333-3A85-4EA5-8F18-B7A66E7BC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4633" y="4940730"/>
            <a:ext cx="625128" cy="114300"/>
          </a:xfrm>
        </p:spPr>
        <p:txBody>
          <a:bodyPr/>
          <a:lstStyle/>
          <a:p>
            <a:pPr>
              <a:defRPr/>
            </a:pPr>
            <a:fld id="{B7D6B361-7266-41AF-9EA7-D0F5242D63C1}" type="slidenum">
              <a:rPr lang="de-DE" smtClean="0"/>
              <a:pPr>
                <a:defRPr/>
              </a:pPr>
              <a:t>10</a:t>
            </a:fld>
            <a:endParaRPr lang="de-DE" dirty="0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51E70533-A199-48E3-B714-2D4DBA9B04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91" t="6678" r="7783" b="6861"/>
          <a:stretch/>
        </p:blipFill>
        <p:spPr>
          <a:xfrm>
            <a:off x="251999" y="1456442"/>
            <a:ext cx="4320000" cy="15651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69D001B-454B-4EC3-BEE6-784DD124908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144" t="6824" r="8711" b="7153"/>
          <a:stretch/>
        </p:blipFill>
        <p:spPr>
          <a:xfrm>
            <a:off x="4571999" y="1456442"/>
            <a:ext cx="4320000" cy="1577483"/>
          </a:xfrm>
          <a:prstGeom prst="rect">
            <a:avLst/>
          </a:prstGeom>
        </p:spPr>
      </p:pic>
      <p:pic>
        <p:nvPicPr>
          <p:cNvPr id="10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C3624CDB-D821-4AC9-90D1-04233FEA5AD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094" t="6678" r="8144" b="7446"/>
          <a:stretch/>
        </p:blipFill>
        <p:spPr>
          <a:xfrm>
            <a:off x="251999" y="3193397"/>
            <a:ext cx="4320000" cy="1563176"/>
          </a:xfrm>
          <a:prstGeom prst="rect">
            <a:avLst/>
          </a:prstGeom>
        </p:spPr>
      </p:pic>
      <p:pic>
        <p:nvPicPr>
          <p:cNvPr id="12" name="Picture 11" descr="Chart, bar chart&#10;&#10;Description automatically generated">
            <a:extLst>
              <a:ext uri="{FF2B5EF4-FFF2-40B4-BE49-F238E27FC236}">
                <a16:creationId xmlns:a16="http://schemas.microsoft.com/office/drawing/2014/main" id="{5ED558B0-68D4-4BC8-AD94-29987BB15C4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938" t="6678" r="8093" b="7446"/>
          <a:stretch/>
        </p:blipFill>
        <p:spPr>
          <a:xfrm>
            <a:off x="4572479" y="3195316"/>
            <a:ext cx="4320000" cy="1559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561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2525C-F338-4989-B380-BBE32B7E1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6900" y="270204"/>
            <a:ext cx="6989100" cy="351000"/>
          </a:xfrm>
        </p:spPr>
        <p:txBody>
          <a:bodyPr/>
          <a:lstStyle/>
          <a:p>
            <a:r>
              <a:rPr lang="en-US" dirty="0"/>
              <a:t>Approaches and Results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EA907-52E3-4162-8AB7-DFC3A62C9D3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51520" y="829734"/>
            <a:ext cx="8640959" cy="4225296"/>
          </a:xfrm>
        </p:spPr>
        <p:txBody>
          <a:bodyPr/>
          <a:lstStyle/>
          <a:p>
            <a:pPr marL="0" indent="-280350" algn="just">
              <a:spcBef>
                <a:spcPts val="360"/>
              </a:spcBef>
            </a:pPr>
            <a:r>
              <a:rPr lang="en-US" sz="1700" dirty="0"/>
              <a:t>Embeddings</a:t>
            </a:r>
            <a:endParaRPr lang="en-US" sz="1300" dirty="0"/>
          </a:p>
          <a:p>
            <a:pPr marL="508950" lvl="1" indent="-280350" algn="just">
              <a:spcBef>
                <a:spcPts val="360"/>
              </a:spcBef>
            </a:pPr>
            <a:r>
              <a:rPr lang="en-US" sz="1300" dirty="0">
                <a:solidFill>
                  <a:srgbClr val="00B0F0"/>
                </a:solidFill>
              </a:rPr>
              <a:t>Word2Vec with FCNN</a:t>
            </a:r>
          </a:p>
          <a:p>
            <a:pPr marL="909000" lvl="2" indent="-280350" algn="just">
              <a:spcBef>
                <a:spcPts val="360"/>
              </a:spcBef>
            </a:pPr>
            <a:r>
              <a:rPr lang="en-US" sz="1300" b="0" dirty="0"/>
              <a:t>Uses </a:t>
            </a:r>
            <a:r>
              <a:rPr lang="en-US" sz="1300" dirty="0"/>
              <a:t>Skip-Gram word2vec </a:t>
            </a:r>
            <a:r>
              <a:rPr lang="en-US" sz="1300" b="0" dirty="0"/>
              <a:t>to embed </a:t>
            </a:r>
            <a:r>
              <a:rPr lang="en-US" sz="1300" dirty="0"/>
              <a:t>k-</a:t>
            </a:r>
            <a:r>
              <a:rPr lang="en-US" sz="1300" dirty="0" err="1"/>
              <a:t>mers</a:t>
            </a:r>
            <a:endParaRPr lang="en-US" sz="1300" dirty="0"/>
          </a:p>
          <a:p>
            <a:pPr marL="1366200" lvl="3" indent="-280350" algn="just">
              <a:spcBef>
                <a:spcPts val="360"/>
              </a:spcBef>
            </a:pPr>
            <a:r>
              <a:rPr lang="en-US" sz="1200" b="0" dirty="0"/>
              <a:t>Then, leverages an existing sentence embedding technique to embed all sequences of specific samples</a:t>
            </a:r>
          </a:p>
          <a:p>
            <a:pPr marL="1366200" lvl="3" indent="-280350" algn="just">
              <a:spcBef>
                <a:spcPts val="360"/>
              </a:spcBef>
            </a:pPr>
            <a:r>
              <a:rPr lang="en-US" sz="1200" dirty="0"/>
              <a:t>Finally, SVD is performed to limit the dimensions</a:t>
            </a:r>
            <a:endParaRPr lang="en-US" sz="1200" b="0" dirty="0"/>
          </a:p>
          <a:p>
            <a:pPr marL="1366200" lvl="3" indent="-280350" algn="just">
              <a:spcBef>
                <a:spcPts val="360"/>
              </a:spcBef>
            </a:pPr>
            <a:r>
              <a:rPr lang="en-US" sz="1200" b="0" dirty="0"/>
              <a:t>Preserves relevant information about sequencing, such as k-</a:t>
            </a:r>
            <a:r>
              <a:rPr lang="en-US" sz="1200" b="0" dirty="0" err="1"/>
              <a:t>mer</a:t>
            </a:r>
            <a:r>
              <a:rPr lang="en-US" sz="1200" b="0" dirty="0"/>
              <a:t> context, sequence taxonomy, and sample class</a:t>
            </a:r>
          </a:p>
          <a:p>
            <a:pPr marL="1366200" lvl="3" indent="-280350" algn="just">
              <a:spcBef>
                <a:spcPts val="360"/>
              </a:spcBef>
            </a:pPr>
            <a:r>
              <a:rPr lang="en-US" sz="1200" dirty="0"/>
              <a:t>Embedded using k-</a:t>
            </a:r>
            <a:r>
              <a:rPr lang="en-US" sz="1200" dirty="0" err="1"/>
              <a:t>mer</a:t>
            </a:r>
            <a:r>
              <a:rPr lang="en-US" sz="1200" dirty="0"/>
              <a:t> values: {3, 4, 5, 6, 7, 8}</a:t>
            </a:r>
            <a:endParaRPr lang="en-US" sz="1200" b="0" dirty="0"/>
          </a:p>
          <a:p>
            <a:pPr marL="909000" lvl="2" indent="-280350" algn="just">
              <a:spcBef>
                <a:spcPts val="360"/>
              </a:spcBef>
            </a:pPr>
            <a:r>
              <a:rPr lang="en-US" sz="1200" b="0" dirty="0"/>
              <a:t>Finally, classification is performed using a shallow FCNN</a:t>
            </a:r>
          </a:p>
          <a:p>
            <a:pPr marL="1366200" lvl="3" indent="-280350" algn="just">
              <a:spcBef>
                <a:spcPts val="360"/>
              </a:spcBef>
            </a:pPr>
            <a:endParaRPr lang="en-US" sz="1200" b="0" dirty="0"/>
          </a:p>
          <a:p>
            <a:pPr marL="909000" lvl="2" indent="-280350" algn="just">
              <a:spcBef>
                <a:spcPts val="360"/>
              </a:spcBef>
            </a:pPr>
            <a:endParaRPr lang="en-US" sz="1300" dirty="0"/>
          </a:p>
          <a:p>
            <a:pPr marL="508950" lvl="1" indent="-280350" algn="just">
              <a:spcBef>
                <a:spcPts val="360"/>
              </a:spcBef>
            </a:pPr>
            <a:r>
              <a:rPr lang="en-US" sz="1300" b="0" dirty="0"/>
              <a:t>Trained using: </a:t>
            </a:r>
          </a:p>
          <a:p>
            <a:pPr marL="909000" lvl="2" indent="-280350" algn="just">
              <a:spcBef>
                <a:spcPts val="360"/>
              </a:spcBef>
            </a:pPr>
            <a:r>
              <a:rPr lang="en-US" sz="1200" dirty="0"/>
              <a:t>Adam optimizer </a:t>
            </a:r>
            <a:r>
              <a:rPr lang="en-US" sz="1200" b="0" dirty="0"/>
              <a:t>with </a:t>
            </a:r>
            <a:r>
              <a:rPr lang="en-US" sz="1200" dirty="0"/>
              <a:t>Learning rate = 0.0003</a:t>
            </a:r>
          </a:p>
          <a:p>
            <a:pPr marL="909000" lvl="2" indent="-280350" algn="just">
              <a:spcBef>
                <a:spcPts val="360"/>
              </a:spcBef>
            </a:pPr>
            <a:r>
              <a:rPr lang="en-US" sz="1200" b="0" dirty="0"/>
              <a:t>For, </a:t>
            </a:r>
            <a:r>
              <a:rPr lang="en-US" sz="1200" dirty="0"/>
              <a:t>200 Epochs</a:t>
            </a:r>
            <a:r>
              <a:rPr lang="en-US" sz="1200" b="0" dirty="0"/>
              <a:t> with </a:t>
            </a:r>
            <a:r>
              <a:rPr lang="en-US" sz="1200" dirty="0"/>
              <a:t>Batch size of 64</a:t>
            </a:r>
          </a:p>
          <a:p>
            <a:pPr marL="909000" lvl="2" indent="-280350" algn="just">
              <a:spcBef>
                <a:spcPts val="360"/>
              </a:spcBef>
            </a:pPr>
            <a:r>
              <a:rPr lang="en-US" sz="1200" dirty="0"/>
              <a:t>Early Stopping </a:t>
            </a:r>
            <a:r>
              <a:rPr lang="en-US" sz="1200" b="0" dirty="0"/>
              <a:t>criterion on validation-loss</a:t>
            </a:r>
            <a:endParaRPr lang="en-US" sz="1200" dirty="0"/>
          </a:p>
          <a:p>
            <a:pPr marL="909000" lvl="2" indent="-280350" algn="just">
              <a:spcBef>
                <a:spcPts val="360"/>
              </a:spcBef>
            </a:pPr>
            <a:r>
              <a:rPr lang="en-US" sz="1200" dirty="0"/>
              <a:t>Binary Cross-Entropy </a:t>
            </a:r>
            <a:r>
              <a:rPr lang="en-US" sz="1200" b="0" dirty="0"/>
              <a:t>loss</a:t>
            </a:r>
            <a:endParaRPr lang="en-US" sz="1700" dirty="0"/>
          </a:p>
          <a:p>
            <a:pPr marL="0" indent="-280350" algn="just">
              <a:spcBef>
                <a:spcPts val="360"/>
              </a:spcBef>
            </a:pPr>
            <a:endParaRPr lang="en-US" sz="17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29A333-3A85-4EA5-8F18-B7A66E7BC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4633" y="4940730"/>
            <a:ext cx="625128" cy="114300"/>
          </a:xfrm>
        </p:spPr>
        <p:txBody>
          <a:bodyPr/>
          <a:lstStyle/>
          <a:p>
            <a:pPr>
              <a:defRPr/>
            </a:pPr>
            <a:fld id="{B7D6B361-7266-41AF-9EA7-D0F5242D63C1}" type="slidenum">
              <a:rPr lang="de-DE" smtClean="0"/>
              <a:pPr>
                <a:defRPr/>
              </a:pPr>
              <a:t>11</a:t>
            </a:fld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33D37F-AB4F-435D-9C61-764805C76B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8274" y="2540410"/>
            <a:ext cx="3600000" cy="21648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EAC5A9-589A-4F66-99DD-64C26CD1DB9D}"/>
              </a:ext>
            </a:extLst>
          </p:cNvPr>
          <p:cNvSpPr txBox="1"/>
          <p:nvPr/>
        </p:nvSpPr>
        <p:spPr>
          <a:xfrm>
            <a:off x="6415170" y="4520007"/>
            <a:ext cx="96189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64 Units</a:t>
            </a:r>
          </a:p>
          <a:p>
            <a:pPr algn="ctr"/>
            <a:r>
              <a:rPr lang="en-US" sz="900" dirty="0" err="1"/>
              <a:t>ReLU</a:t>
            </a:r>
            <a:endParaRPr lang="en-IN" sz="9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3E1B32-A3B3-4688-88EA-456B5E61709D}"/>
              </a:ext>
            </a:extLst>
          </p:cNvPr>
          <p:cNvSpPr txBox="1"/>
          <p:nvPr/>
        </p:nvSpPr>
        <p:spPr>
          <a:xfrm>
            <a:off x="5018274" y="4520007"/>
            <a:ext cx="961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Input</a:t>
            </a:r>
          </a:p>
          <a:p>
            <a:pPr algn="ctr"/>
            <a:r>
              <a:rPr lang="en-US" sz="900" dirty="0"/>
              <a:t>[64, 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29C580-DBCB-461D-B05A-F3183B866492}"/>
              </a:ext>
            </a:extLst>
          </p:cNvPr>
          <p:cNvSpPr txBox="1"/>
          <p:nvPr/>
        </p:nvSpPr>
        <p:spPr>
          <a:xfrm>
            <a:off x="8041337" y="3810056"/>
            <a:ext cx="573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1 Unit</a:t>
            </a:r>
          </a:p>
          <a:p>
            <a:pPr algn="ctr"/>
            <a:r>
              <a:rPr lang="en-US" sz="900" dirty="0"/>
              <a:t>Sigmoid</a:t>
            </a:r>
            <a:endParaRPr lang="en-IN" sz="900" dirty="0"/>
          </a:p>
        </p:txBody>
      </p:sp>
    </p:spTree>
    <p:extLst>
      <p:ext uri="{BB962C8B-B14F-4D97-AF65-F5344CB8AC3E}">
        <p14:creationId xmlns:p14="http://schemas.microsoft.com/office/powerpoint/2010/main" val="3866542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2525C-F338-4989-B380-BBE32B7E1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6900" y="270204"/>
            <a:ext cx="6989100" cy="351000"/>
          </a:xfrm>
        </p:spPr>
        <p:txBody>
          <a:bodyPr/>
          <a:lstStyle/>
          <a:p>
            <a:r>
              <a:rPr lang="en-US" dirty="0"/>
              <a:t>Approaches and Results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EA907-52E3-4162-8AB7-DFC3A62C9D3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51520" y="829734"/>
            <a:ext cx="8640959" cy="4225296"/>
          </a:xfrm>
        </p:spPr>
        <p:txBody>
          <a:bodyPr/>
          <a:lstStyle/>
          <a:p>
            <a:pPr marL="0" indent="-280350" algn="just">
              <a:spcBef>
                <a:spcPts val="360"/>
              </a:spcBef>
            </a:pPr>
            <a:r>
              <a:rPr lang="en-US" sz="1700" dirty="0"/>
              <a:t>Embeddings</a:t>
            </a:r>
            <a:endParaRPr lang="en-US" sz="1300" dirty="0"/>
          </a:p>
          <a:p>
            <a:pPr marL="508950" lvl="1" indent="-280350" algn="just">
              <a:spcBef>
                <a:spcPts val="360"/>
              </a:spcBef>
            </a:pPr>
            <a:r>
              <a:rPr lang="en-US" sz="1300" dirty="0">
                <a:solidFill>
                  <a:srgbClr val="00B0F0"/>
                </a:solidFill>
              </a:rPr>
              <a:t>Word2Vec with FCNN</a:t>
            </a:r>
          </a:p>
          <a:p>
            <a:pPr marL="909000" lvl="2" indent="-280350" algn="just">
              <a:spcBef>
                <a:spcPts val="360"/>
              </a:spcBef>
            </a:pPr>
            <a:endParaRPr lang="en-US" sz="1700" dirty="0"/>
          </a:p>
          <a:p>
            <a:pPr marL="0" indent="-280350" algn="just">
              <a:spcBef>
                <a:spcPts val="360"/>
              </a:spcBef>
            </a:pPr>
            <a:endParaRPr lang="en-US" sz="17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29A333-3A85-4EA5-8F18-B7A66E7BC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4633" y="4940730"/>
            <a:ext cx="625128" cy="114300"/>
          </a:xfrm>
        </p:spPr>
        <p:txBody>
          <a:bodyPr/>
          <a:lstStyle/>
          <a:p>
            <a:pPr>
              <a:defRPr/>
            </a:pPr>
            <a:fld id="{B7D6B361-7266-41AF-9EA7-D0F5242D63C1}" type="slidenum">
              <a:rPr lang="de-DE" smtClean="0"/>
              <a:pPr>
                <a:defRPr/>
              </a:pPr>
              <a:t>12</a:t>
            </a:fld>
            <a:endParaRPr lang="de-DE" dirty="0"/>
          </a:p>
        </p:txBody>
      </p:sp>
      <p:pic>
        <p:nvPicPr>
          <p:cNvPr id="10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53B76D9B-1E52-4D0A-BE5C-46D7D6075E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401" t="7117" r="8609"/>
          <a:stretch/>
        </p:blipFill>
        <p:spPr>
          <a:xfrm>
            <a:off x="251520" y="1527143"/>
            <a:ext cx="4320000" cy="1706475"/>
          </a:xfrm>
          <a:prstGeom prst="rect">
            <a:avLst/>
          </a:prstGeom>
        </p:spPr>
      </p:pic>
      <p:pic>
        <p:nvPicPr>
          <p:cNvPr id="12" name="Picture 11" descr="Chart, bar chart&#10;&#10;Description automatically generated">
            <a:extLst>
              <a:ext uri="{FF2B5EF4-FFF2-40B4-BE49-F238E27FC236}">
                <a16:creationId xmlns:a16="http://schemas.microsoft.com/office/drawing/2014/main" id="{D9EEA90F-7221-49A8-91A6-E383045664B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453" t="6824" r="8453"/>
          <a:stretch/>
        </p:blipFill>
        <p:spPr>
          <a:xfrm>
            <a:off x="4572479" y="1523901"/>
            <a:ext cx="4320000" cy="1709717"/>
          </a:xfrm>
          <a:prstGeom prst="rect">
            <a:avLst/>
          </a:prstGeom>
        </p:spPr>
      </p:pic>
      <p:pic>
        <p:nvPicPr>
          <p:cNvPr id="14" name="Picture 13" descr="Chart, bar chart&#10;&#10;Description automatically generated">
            <a:extLst>
              <a:ext uri="{FF2B5EF4-FFF2-40B4-BE49-F238E27FC236}">
                <a16:creationId xmlns:a16="http://schemas.microsoft.com/office/drawing/2014/main" id="{8D345104-870D-4DF9-BBEF-14B96B27B1F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197" t="6824" r="8763"/>
          <a:stretch/>
        </p:blipFill>
        <p:spPr>
          <a:xfrm>
            <a:off x="252479" y="3287102"/>
            <a:ext cx="4320000" cy="1710778"/>
          </a:xfrm>
          <a:prstGeom prst="rect">
            <a:avLst/>
          </a:prstGeom>
        </p:spPr>
      </p:pic>
      <p:pic>
        <p:nvPicPr>
          <p:cNvPr id="16" name="Picture 15" descr="Chart, bar chart&#10;&#10;Description automatically generated">
            <a:extLst>
              <a:ext uri="{FF2B5EF4-FFF2-40B4-BE49-F238E27FC236}">
                <a16:creationId xmlns:a16="http://schemas.microsoft.com/office/drawing/2014/main" id="{9EC4DD43-85A3-410F-8967-408B36295E8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8197" t="6532" r="8763"/>
          <a:stretch/>
        </p:blipFill>
        <p:spPr>
          <a:xfrm>
            <a:off x="4572479" y="3281739"/>
            <a:ext cx="4320000" cy="1716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73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2525C-F338-4989-B380-BBE32B7E1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6900" y="270204"/>
            <a:ext cx="6989100" cy="351000"/>
          </a:xfrm>
        </p:spPr>
        <p:txBody>
          <a:bodyPr/>
          <a:lstStyle/>
          <a:p>
            <a:r>
              <a:rPr lang="en-US" dirty="0"/>
              <a:t>Approaches and Results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EA907-52E3-4162-8AB7-DFC3A62C9D3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51520" y="823010"/>
            <a:ext cx="8640959" cy="4225296"/>
          </a:xfrm>
        </p:spPr>
        <p:txBody>
          <a:bodyPr/>
          <a:lstStyle/>
          <a:p>
            <a:pPr marL="0" indent="-280350" algn="just">
              <a:spcBef>
                <a:spcPts val="360"/>
              </a:spcBef>
            </a:pPr>
            <a:r>
              <a:rPr lang="en-US" sz="1700" dirty="0"/>
              <a:t>Classification with Numerical Measures:</a:t>
            </a:r>
          </a:p>
          <a:p>
            <a:pPr marL="508950" lvl="1" indent="-280350" algn="just">
              <a:spcBef>
                <a:spcPts val="360"/>
              </a:spcBef>
            </a:pPr>
            <a:r>
              <a:rPr lang="en-US" sz="1300" dirty="0">
                <a:solidFill>
                  <a:srgbClr val="00B0F0"/>
                </a:solidFill>
              </a:rPr>
              <a:t>MathFeature</a:t>
            </a:r>
            <a:r>
              <a:rPr lang="en-US" sz="1300" dirty="0"/>
              <a:t>:</a:t>
            </a:r>
          </a:p>
          <a:p>
            <a:pPr marL="909000" lvl="2" indent="-280350" algn="just">
              <a:spcBef>
                <a:spcPts val="360"/>
              </a:spcBef>
            </a:pPr>
            <a:r>
              <a:rPr lang="en-US" sz="1200" b="0" dirty="0"/>
              <a:t>Provides </a:t>
            </a:r>
            <a:r>
              <a:rPr lang="en-US" sz="1200" dirty="0"/>
              <a:t>20 </a:t>
            </a:r>
            <a:r>
              <a:rPr lang="en-US" sz="1200" b="0" dirty="0"/>
              <a:t>approaches based on:</a:t>
            </a:r>
          </a:p>
          <a:p>
            <a:pPr marL="1366200" lvl="3" indent="-280350" algn="just">
              <a:spcBef>
                <a:spcPts val="360"/>
              </a:spcBef>
            </a:pPr>
            <a:r>
              <a:rPr lang="en-US" sz="1200" b="0" dirty="0"/>
              <a:t>Various numeric mappings</a:t>
            </a:r>
          </a:p>
          <a:p>
            <a:pPr marL="1366200" lvl="3" indent="-280350" algn="just">
              <a:spcBef>
                <a:spcPts val="360"/>
              </a:spcBef>
            </a:pPr>
            <a:r>
              <a:rPr lang="en-US" sz="1200" b="0" dirty="0"/>
              <a:t>Genomic signal processing</a:t>
            </a:r>
          </a:p>
          <a:p>
            <a:pPr marL="1366200" lvl="3" indent="-280350" algn="just">
              <a:spcBef>
                <a:spcPts val="360"/>
              </a:spcBef>
            </a:pPr>
            <a:r>
              <a:rPr lang="en-US" sz="1200" b="0" dirty="0"/>
              <a:t>Chaos game theory</a:t>
            </a:r>
          </a:p>
          <a:p>
            <a:pPr marL="1366200" lvl="3" indent="-280350" algn="just">
              <a:spcBef>
                <a:spcPts val="360"/>
              </a:spcBef>
            </a:pPr>
            <a:r>
              <a:rPr lang="en-US" sz="1200" b="0" dirty="0"/>
              <a:t>Entropy</a:t>
            </a:r>
          </a:p>
          <a:p>
            <a:pPr marL="1366200" lvl="3" indent="-280350" algn="just">
              <a:spcBef>
                <a:spcPts val="360"/>
              </a:spcBef>
            </a:pPr>
            <a:r>
              <a:rPr lang="en-US" sz="1200" b="0" dirty="0"/>
              <a:t>Complex networks</a:t>
            </a:r>
          </a:p>
          <a:p>
            <a:pPr marL="1366200" lvl="3" indent="-280350" algn="just">
              <a:spcBef>
                <a:spcPts val="360"/>
              </a:spcBef>
            </a:pPr>
            <a:r>
              <a:rPr lang="en-US" sz="1200" dirty="0"/>
              <a:t>Fourier Transformation of certain embeddings from the above</a:t>
            </a:r>
          </a:p>
          <a:p>
            <a:pPr marL="909000" lvl="2" indent="-280350" algn="just">
              <a:spcBef>
                <a:spcPts val="360"/>
              </a:spcBef>
            </a:pPr>
            <a:r>
              <a:rPr lang="en-US" sz="1200" b="0" dirty="0"/>
              <a:t>In total, about </a:t>
            </a:r>
            <a:r>
              <a:rPr lang="en-US" sz="1200" dirty="0"/>
              <a:t>34</a:t>
            </a:r>
            <a:r>
              <a:rPr lang="en-US" sz="1200" b="0" dirty="0"/>
              <a:t> different mappings, with a total of about </a:t>
            </a:r>
            <a:r>
              <a:rPr lang="en-US" sz="1200" dirty="0"/>
              <a:t>3217 </a:t>
            </a:r>
            <a:r>
              <a:rPr lang="en-US" sz="1200" b="0" dirty="0"/>
              <a:t>factors</a:t>
            </a:r>
          </a:p>
          <a:p>
            <a:pPr marL="1366200" lvl="3" indent="-280350" algn="just">
              <a:spcBef>
                <a:spcPts val="360"/>
              </a:spcBef>
            </a:pPr>
            <a:r>
              <a:rPr lang="en-US" sz="1100" b="0" dirty="0"/>
              <a:t>The total can vary depending on parameters for the numerical mappings, like k-</a:t>
            </a:r>
            <a:r>
              <a:rPr lang="en-US" sz="1100" b="0" dirty="0" err="1"/>
              <a:t>mer</a:t>
            </a:r>
            <a:r>
              <a:rPr lang="en-US" sz="1100" b="0" dirty="0"/>
              <a:t> values, strides, etc.</a:t>
            </a:r>
          </a:p>
          <a:p>
            <a:pPr marL="909000" lvl="2" indent="-280350" algn="just">
              <a:spcBef>
                <a:spcPts val="360"/>
              </a:spcBef>
            </a:pPr>
            <a:endParaRPr lang="en-US" sz="1200" b="0" dirty="0"/>
          </a:p>
          <a:p>
            <a:pPr marL="0" indent="-280350" algn="just">
              <a:spcBef>
                <a:spcPts val="360"/>
              </a:spcBef>
            </a:pPr>
            <a:endParaRPr lang="en-US" sz="1700" dirty="0"/>
          </a:p>
          <a:p>
            <a:pPr marL="508950" lvl="1" indent="-280350" algn="just">
              <a:spcBef>
                <a:spcPts val="360"/>
              </a:spcBef>
            </a:pPr>
            <a:endParaRPr lang="en-US" sz="1200" b="0" dirty="0"/>
          </a:p>
          <a:p>
            <a:pPr marL="909000" lvl="2" indent="-280350" algn="just">
              <a:spcBef>
                <a:spcPts val="360"/>
              </a:spcBef>
            </a:pPr>
            <a:endParaRPr lang="en-US" sz="1200" b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29A333-3A85-4EA5-8F18-B7A66E7BC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4633" y="4940730"/>
            <a:ext cx="625128" cy="114300"/>
          </a:xfrm>
        </p:spPr>
        <p:txBody>
          <a:bodyPr/>
          <a:lstStyle/>
          <a:p>
            <a:pPr>
              <a:defRPr/>
            </a:pPr>
            <a:fld id="{B7D6B361-7266-41AF-9EA7-D0F5242D63C1}" type="slidenum">
              <a:rPr lang="de-DE" smtClean="0"/>
              <a:pPr>
                <a:defRPr/>
              </a:pPr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132682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2525C-F338-4989-B380-BBE32B7E1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6900" y="270204"/>
            <a:ext cx="6989100" cy="351000"/>
          </a:xfrm>
        </p:spPr>
        <p:txBody>
          <a:bodyPr/>
          <a:lstStyle/>
          <a:p>
            <a:r>
              <a:rPr lang="en-US" dirty="0"/>
              <a:t>Approaches and Results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EA907-52E3-4162-8AB7-DFC3A62C9D3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51520" y="829734"/>
            <a:ext cx="8640959" cy="4225296"/>
          </a:xfrm>
        </p:spPr>
        <p:txBody>
          <a:bodyPr/>
          <a:lstStyle/>
          <a:p>
            <a:pPr marL="0" indent="-280350" algn="just">
              <a:spcBef>
                <a:spcPts val="360"/>
              </a:spcBef>
            </a:pPr>
            <a:r>
              <a:rPr lang="en-US" sz="1700" dirty="0"/>
              <a:t>Classification with Numerical Measures</a:t>
            </a:r>
          </a:p>
          <a:p>
            <a:pPr marL="508950" lvl="1" indent="-280350" algn="just">
              <a:spcBef>
                <a:spcPts val="360"/>
              </a:spcBef>
            </a:pPr>
            <a:r>
              <a:rPr lang="en-US" sz="1300" dirty="0">
                <a:solidFill>
                  <a:srgbClr val="00B0F0"/>
                </a:solidFill>
              </a:rPr>
              <a:t>First approach</a:t>
            </a:r>
            <a:r>
              <a:rPr lang="en-US" sz="1300" dirty="0"/>
              <a:t>: </a:t>
            </a:r>
            <a:r>
              <a:rPr lang="en-US" sz="1300" b="0" dirty="0"/>
              <a:t>Train ML models with each of the </a:t>
            </a:r>
            <a:r>
              <a:rPr lang="en-US" sz="1300" b="0" i="1" dirty="0"/>
              <a:t>32 MathFeature</a:t>
            </a:r>
            <a:r>
              <a:rPr lang="en-US" sz="1300" b="0" dirty="0"/>
              <a:t> mappings individually</a:t>
            </a:r>
          </a:p>
          <a:p>
            <a:pPr marL="909000" lvl="2" indent="-280350" algn="just">
              <a:spcBef>
                <a:spcPts val="360"/>
              </a:spcBef>
            </a:pPr>
            <a:r>
              <a:rPr lang="en-US" sz="1300" dirty="0"/>
              <a:t>Random Forest Classifier</a:t>
            </a:r>
          </a:p>
          <a:p>
            <a:pPr marL="1366200" lvl="3" indent="-280350" algn="just">
              <a:spcBef>
                <a:spcPts val="360"/>
              </a:spcBef>
            </a:pPr>
            <a:r>
              <a:rPr lang="en-US" sz="1100" dirty="0"/>
              <a:t>Ensemble of 100 Decision Trees, with </a:t>
            </a:r>
            <a:r>
              <a:rPr lang="en-US" sz="1100" b="1" dirty="0"/>
              <a:t>Gini</a:t>
            </a:r>
            <a:r>
              <a:rPr lang="en-US" sz="1100" dirty="0"/>
              <a:t> impurity as criterion</a:t>
            </a:r>
          </a:p>
          <a:p>
            <a:pPr marL="909000" lvl="2" indent="-280350" algn="just">
              <a:spcBef>
                <a:spcPts val="360"/>
              </a:spcBef>
            </a:pPr>
            <a:r>
              <a:rPr lang="en-US" sz="1300" dirty="0"/>
              <a:t>Extra-Trees Classifier</a:t>
            </a:r>
          </a:p>
          <a:p>
            <a:pPr marL="1366200" lvl="3" indent="-280350" algn="just">
              <a:spcBef>
                <a:spcPts val="360"/>
              </a:spcBef>
            </a:pPr>
            <a:r>
              <a:rPr lang="en-US" sz="1100" dirty="0"/>
              <a:t>Ensemble of 100 Trees, with </a:t>
            </a:r>
            <a:r>
              <a:rPr lang="en-US" sz="1100" b="1" dirty="0"/>
              <a:t>Gini</a:t>
            </a:r>
            <a:r>
              <a:rPr lang="en-US" sz="1100" dirty="0"/>
              <a:t> impurity as criterion</a:t>
            </a:r>
          </a:p>
          <a:p>
            <a:pPr marL="909000" lvl="2" indent="-280350" algn="just">
              <a:spcBef>
                <a:spcPts val="360"/>
              </a:spcBef>
            </a:pPr>
            <a:r>
              <a:rPr lang="en-US" sz="1300" dirty="0"/>
              <a:t>XGBoost</a:t>
            </a:r>
            <a:endParaRPr lang="en-US" sz="1300" b="0" dirty="0"/>
          </a:p>
          <a:p>
            <a:pPr marL="1366200" lvl="3" indent="-280350" algn="just">
              <a:spcBef>
                <a:spcPts val="360"/>
              </a:spcBef>
            </a:pPr>
            <a:r>
              <a:rPr lang="en-US" sz="1100" dirty="0"/>
              <a:t>With a Binary Logistic objective</a:t>
            </a:r>
            <a:endParaRPr lang="en-US" sz="1300" dirty="0"/>
          </a:p>
          <a:p>
            <a:pPr marL="508950" lvl="1" indent="-280350" algn="just">
              <a:spcBef>
                <a:spcPts val="360"/>
              </a:spcBef>
            </a:pPr>
            <a:r>
              <a:rPr lang="en-US" sz="1300" dirty="0">
                <a:solidFill>
                  <a:srgbClr val="00B0F0"/>
                </a:solidFill>
              </a:rPr>
              <a:t>Second Approach</a:t>
            </a:r>
            <a:r>
              <a:rPr lang="en-US" sz="1300" dirty="0"/>
              <a:t>: </a:t>
            </a:r>
            <a:r>
              <a:rPr lang="en-US" sz="1300" b="0" dirty="0"/>
              <a:t>Train ML model by combining all the </a:t>
            </a:r>
            <a:r>
              <a:rPr lang="en-US" sz="1300" b="0" i="1" dirty="0"/>
              <a:t>32 MathFeature</a:t>
            </a:r>
            <a:r>
              <a:rPr lang="en-US" sz="1300" b="0" dirty="0"/>
              <a:t> mappings into one vector of length  3217</a:t>
            </a:r>
            <a:endParaRPr lang="en-US" sz="1300" dirty="0"/>
          </a:p>
          <a:p>
            <a:pPr marL="909000" lvl="2" indent="-280350" algn="just">
              <a:spcBef>
                <a:spcPts val="360"/>
              </a:spcBef>
            </a:pPr>
            <a:r>
              <a:rPr lang="en-US" sz="1300" dirty="0"/>
              <a:t>Random Forest</a:t>
            </a:r>
          </a:p>
          <a:p>
            <a:pPr marL="1366200" lvl="3" indent="-280350" algn="just">
              <a:spcBef>
                <a:spcPts val="360"/>
              </a:spcBef>
            </a:pPr>
            <a:r>
              <a:rPr lang="en-US" sz="1100" dirty="0"/>
              <a:t>Ensemble of 100 Decision Trees, with </a:t>
            </a:r>
            <a:r>
              <a:rPr lang="en-US" sz="1100" b="1" dirty="0"/>
              <a:t>Gini</a:t>
            </a:r>
            <a:r>
              <a:rPr lang="en-US" sz="1100" dirty="0"/>
              <a:t> impurity as criterion</a:t>
            </a:r>
          </a:p>
          <a:p>
            <a:pPr marL="909000" lvl="2" indent="-280350" algn="just">
              <a:spcBef>
                <a:spcPts val="360"/>
              </a:spcBef>
            </a:pPr>
            <a:r>
              <a:rPr lang="en-US" sz="1300" dirty="0"/>
              <a:t>Conv FCNN</a:t>
            </a:r>
          </a:p>
          <a:p>
            <a:pPr marL="1366200" lvl="3" indent="-280350" algn="just">
              <a:spcBef>
                <a:spcPts val="360"/>
              </a:spcBef>
            </a:pPr>
            <a:endParaRPr lang="en-US" sz="1100" dirty="0"/>
          </a:p>
          <a:p>
            <a:pPr marL="909000" lvl="2" indent="-280350" algn="just">
              <a:spcBef>
                <a:spcPts val="360"/>
              </a:spcBef>
            </a:pPr>
            <a:endParaRPr lang="en-US" sz="1300" dirty="0"/>
          </a:p>
          <a:p>
            <a:pPr marL="0" indent="-280350" algn="just">
              <a:spcBef>
                <a:spcPts val="360"/>
              </a:spcBef>
            </a:pPr>
            <a:endParaRPr lang="en-US" sz="1700" dirty="0"/>
          </a:p>
          <a:p>
            <a:pPr marL="0" indent="-280350" algn="just">
              <a:spcBef>
                <a:spcPts val="360"/>
              </a:spcBef>
            </a:pPr>
            <a:endParaRPr lang="en-US" sz="17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29A333-3A85-4EA5-8F18-B7A66E7BC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4633" y="4940730"/>
            <a:ext cx="625128" cy="114300"/>
          </a:xfrm>
        </p:spPr>
        <p:txBody>
          <a:bodyPr/>
          <a:lstStyle/>
          <a:p>
            <a:pPr>
              <a:defRPr/>
            </a:pPr>
            <a:fld id="{B7D6B361-7266-41AF-9EA7-D0F5242D63C1}" type="slidenum">
              <a:rPr lang="de-DE" smtClean="0"/>
              <a:pPr>
                <a:defRPr/>
              </a:pPr>
              <a:t>14</a:t>
            </a:fld>
            <a:endParaRPr lang="de-DE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99EE584-A2C5-4019-8FA9-60BADC75B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1711" y="3709282"/>
            <a:ext cx="4600575" cy="9906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92669C9-7A9B-4338-9A4D-9C268DE597B5}"/>
              </a:ext>
            </a:extLst>
          </p:cNvPr>
          <p:cNvSpPr txBox="1"/>
          <p:nvPr/>
        </p:nvSpPr>
        <p:spPr>
          <a:xfrm>
            <a:off x="2638898" y="4524707"/>
            <a:ext cx="157381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50 Filters (5 x 5)</a:t>
            </a:r>
          </a:p>
          <a:p>
            <a:pPr algn="ctr"/>
            <a:r>
              <a:rPr lang="en-US" sz="900" dirty="0"/>
              <a:t>Pad = Keep same</a:t>
            </a:r>
          </a:p>
          <a:p>
            <a:pPr algn="ctr"/>
            <a:r>
              <a:rPr lang="en-US" sz="900" dirty="0"/>
              <a:t>L2 Regularized, </a:t>
            </a:r>
            <a:r>
              <a:rPr lang="el-GR" sz="900" dirty="0"/>
              <a:t>β</a:t>
            </a:r>
            <a:r>
              <a:rPr lang="en-US" sz="900" dirty="0"/>
              <a:t> = 0.001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ABA1B6-B318-47D5-AEA4-78D431C65E45}"/>
              </a:ext>
            </a:extLst>
          </p:cNvPr>
          <p:cNvSpPr txBox="1"/>
          <p:nvPr/>
        </p:nvSpPr>
        <p:spPr>
          <a:xfrm>
            <a:off x="3866509" y="3653441"/>
            <a:ext cx="9897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Width = 2</a:t>
            </a:r>
          </a:p>
          <a:p>
            <a:pPr algn="ctr"/>
            <a:r>
              <a:rPr lang="en-US" sz="900" dirty="0"/>
              <a:t>Stride = 2</a:t>
            </a:r>
            <a:endParaRPr lang="en-IN" sz="9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F0EE337-1188-4587-BACA-6BD91CF71C16}"/>
              </a:ext>
            </a:extLst>
          </p:cNvPr>
          <p:cNvSpPr txBox="1"/>
          <p:nvPr/>
        </p:nvSpPr>
        <p:spPr>
          <a:xfrm>
            <a:off x="4178591" y="4365735"/>
            <a:ext cx="9618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P  = 0.5</a:t>
            </a:r>
            <a:endParaRPr lang="en-IN" sz="9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E5ABC68-38E6-4A7D-B671-0F9195DA2B08}"/>
              </a:ext>
            </a:extLst>
          </p:cNvPr>
          <p:cNvSpPr txBox="1"/>
          <p:nvPr/>
        </p:nvSpPr>
        <p:spPr>
          <a:xfrm>
            <a:off x="5035891" y="4555623"/>
            <a:ext cx="961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150 Units</a:t>
            </a:r>
          </a:p>
          <a:p>
            <a:pPr algn="ctr"/>
            <a:r>
              <a:rPr lang="en-US" sz="900" dirty="0" err="1"/>
              <a:t>ReLU</a:t>
            </a:r>
            <a:endParaRPr lang="en-IN" sz="9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79048E-C079-4B13-9AD5-72B309A24EAE}"/>
              </a:ext>
            </a:extLst>
          </p:cNvPr>
          <p:cNvSpPr txBox="1"/>
          <p:nvPr/>
        </p:nvSpPr>
        <p:spPr>
          <a:xfrm>
            <a:off x="5685197" y="4562447"/>
            <a:ext cx="961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1 Unit</a:t>
            </a:r>
          </a:p>
          <a:p>
            <a:pPr algn="ctr"/>
            <a:r>
              <a:rPr lang="en-US" sz="900" dirty="0"/>
              <a:t>Sigmoid</a:t>
            </a:r>
            <a:endParaRPr lang="en-IN" sz="900" dirty="0"/>
          </a:p>
        </p:txBody>
      </p:sp>
    </p:spTree>
    <p:extLst>
      <p:ext uri="{BB962C8B-B14F-4D97-AF65-F5344CB8AC3E}">
        <p14:creationId xmlns:p14="http://schemas.microsoft.com/office/powerpoint/2010/main" val="1652270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2525C-F338-4989-B380-BBE32B7E1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6900" y="270204"/>
            <a:ext cx="6989100" cy="351000"/>
          </a:xfrm>
        </p:spPr>
        <p:txBody>
          <a:bodyPr/>
          <a:lstStyle/>
          <a:p>
            <a:r>
              <a:rPr lang="en-US" dirty="0"/>
              <a:t>Approaches and Results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EA907-52E3-4162-8AB7-DFC3A62C9D3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51520" y="829734"/>
            <a:ext cx="8640959" cy="4225296"/>
          </a:xfrm>
        </p:spPr>
        <p:txBody>
          <a:bodyPr/>
          <a:lstStyle/>
          <a:p>
            <a:pPr marL="0" indent="-280350" algn="just">
              <a:spcBef>
                <a:spcPts val="360"/>
              </a:spcBef>
            </a:pPr>
            <a:r>
              <a:rPr lang="en-US" sz="1700" dirty="0"/>
              <a:t>Classification with Numerical Measures</a:t>
            </a:r>
          </a:p>
          <a:p>
            <a:pPr marL="508950" lvl="1" indent="-280350" algn="just">
              <a:spcBef>
                <a:spcPts val="360"/>
              </a:spcBef>
            </a:pPr>
            <a:r>
              <a:rPr lang="en-US" sz="1300" dirty="0">
                <a:solidFill>
                  <a:srgbClr val="00B0F0"/>
                </a:solidFill>
              </a:rPr>
              <a:t>First approach</a:t>
            </a:r>
            <a:r>
              <a:rPr lang="en-US" sz="1100" b="0" dirty="0">
                <a:solidFill>
                  <a:schemeClr val="tx1"/>
                </a:solidFill>
              </a:rPr>
              <a:t> </a:t>
            </a:r>
            <a:endParaRPr lang="en-US" sz="1300" b="0" dirty="0"/>
          </a:p>
          <a:p>
            <a:pPr marL="1366200" lvl="3" indent="-280350" algn="just">
              <a:spcBef>
                <a:spcPts val="360"/>
              </a:spcBef>
            </a:pPr>
            <a:endParaRPr lang="en-US" sz="1100" dirty="0"/>
          </a:p>
          <a:p>
            <a:pPr marL="909000" lvl="2" indent="-280350" algn="just">
              <a:spcBef>
                <a:spcPts val="360"/>
              </a:spcBef>
            </a:pPr>
            <a:endParaRPr lang="en-US" sz="1300" dirty="0"/>
          </a:p>
          <a:p>
            <a:pPr marL="0" indent="-280350" algn="just">
              <a:spcBef>
                <a:spcPts val="360"/>
              </a:spcBef>
            </a:pPr>
            <a:endParaRPr lang="en-US" sz="1700" dirty="0"/>
          </a:p>
          <a:p>
            <a:pPr marL="0" indent="-280350" algn="just">
              <a:spcBef>
                <a:spcPts val="360"/>
              </a:spcBef>
            </a:pPr>
            <a:endParaRPr lang="en-US" sz="17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29A333-3A85-4EA5-8F18-B7A66E7BC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4633" y="4940730"/>
            <a:ext cx="625128" cy="114300"/>
          </a:xfrm>
        </p:spPr>
        <p:txBody>
          <a:bodyPr/>
          <a:lstStyle/>
          <a:p>
            <a:pPr>
              <a:defRPr/>
            </a:pPr>
            <a:fld id="{B7D6B361-7266-41AF-9EA7-D0F5242D63C1}" type="slidenum">
              <a:rPr lang="de-DE" smtClean="0"/>
              <a:pPr>
                <a:defRPr/>
              </a:pPr>
              <a:t>15</a:t>
            </a:fld>
            <a:endParaRPr lang="de-DE" dirty="0"/>
          </a:p>
        </p:txBody>
      </p:sp>
      <p:pic>
        <p:nvPicPr>
          <p:cNvPr id="12" name="Picture 11" descr="Chart, bar chart&#10;&#10;Description automatically generated">
            <a:extLst>
              <a:ext uri="{FF2B5EF4-FFF2-40B4-BE49-F238E27FC236}">
                <a16:creationId xmlns:a16="http://schemas.microsoft.com/office/drawing/2014/main" id="{D5D192AA-9A8B-44D4-98FE-25C6D5C752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20" t="8425" r="8608"/>
          <a:stretch/>
        </p:blipFill>
        <p:spPr>
          <a:xfrm>
            <a:off x="342000" y="1385740"/>
            <a:ext cx="4140000" cy="1841043"/>
          </a:xfrm>
          <a:prstGeom prst="rect">
            <a:avLst/>
          </a:prstGeom>
        </p:spPr>
      </p:pic>
      <p:pic>
        <p:nvPicPr>
          <p:cNvPr id="14" name="Picture 13" descr="Chart, bar chart&#10;&#10;Description automatically generated">
            <a:extLst>
              <a:ext uri="{FF2B5EF4-FFF2-40B4-BE49-F238E27FC236}">
                <a16:creationId xmlns:a16="http://schemas.microsoft.com/office/drawing/2014/main" id="{DE0DA410-F8B6-426E-9898-260D24544FB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609" t="7909" r="8763"/>
          <a:stretch/>
        </p:blipFill>
        <p:spPr>
          <a:xfrm>
            <a:off x="4617239" y="1385740"/>
            <a:ext cx="4140000" cy="1845631"/>
          </a:xfrm>
          <a:prstGeom prst="rect">
            <a:avLst/>
          </a:prstGeom>
        </p:spPr>
      </p:pic>
      <p:pic>
        <p:nvPicPr>
          <p:cNvPr id="22" name="Picture 21" descr="Chart, bar chart&#10;&#10;Description automatically generated">
            <a:extLst>
              <a:ext uri="{FF2B5EF4-FFF2-40B4-BE49-F238E27FC236}">
                <a16:creationId xmlns:a16="http://schemas.microsoft.com/office/drawing/2014/main" id="{AF862200-59A3-433B-BC79-6A9469891EB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814" t="7909" r="8763"/>
          <a:stretch/>
        </p:blipFill>
        <p:spPr>
          <a:xfrm>
            <a:off x="2502479" y="3293252"/>
            <a:ext cx="4140000" cy="185024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5626E17-F6B1-465B-BD01-BBCD5973CD59}"/>
              </a:ext>
            </a:extLst>
          </p:cNvPr>
          <p:cNvSpPr txBox="1"/>
          <p:nvPr/>
        </p:nvSpPr>
        <p:spPr>
          <a:xfrm>
            <a:off x="526230" y="3782789"/>
            <a:ext cx="1701539" cy="861774"/>
          </a:xfrm>
          <a:prstGeom prst="rect">
            <a:avLst/>
          </a:prstGeom>
          <a:ln>
            <a:solidFill>
              <a:srgbClr val="005F8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b="0" dirty="0">
                <a:solidFill>
                  <a:schemeClr val="tx1"/>
                </a:solidFill>
              </a:rPr>
              <a:t>Results here indicates the comparison of predictive power between the different approaches incorporated in the MathFeature</a:t>
            </a: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9110827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2525C-F338-4989-B380-BBE32B7E1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6900" y="270204"/>
            <a:ext cx="6989100" cy="351000"/>
          </a:xfrm>
        </p:spPr>
        <p:txBody>
          <a:bodyPr/>
          <a:lstStyle/>
          <a:p>
            <a:r>
              <a:rPr lang="en-US" dirty="0"/>
              <a:t>Approaches and Results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EA907-52E3-4162-8AB7-DFC3A62C9D3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51520" y="829734"/>
            <a:ext cx="8640959" cy="4225296"/>
          </a:xfrm>
        </p:spPr>
        <p:txBody>
          <a:bodyPr/>
          <a:lstStyle/>
          <a:p>
            <a:pPr marL="0" indent="-280350" algn="just">
              <a:spcBef>
                <a:spcPts val="360"/>
              </a:spcBef>
            </a:pPr>
            <a:r>
              <a:rPr lang="en-US" sz="1700" dirty="0"/>
              <a:t>Classification with Numerical Measures</a:t>
            </a:r>
          </a:p>
          <a:p>
            <a:pPr marL="508950" lvl="1" indent="-280350" algn="just">
              <a:spcBef>
                <a:spcPts val="360"/>
              </a:spcBef>
            </a:pPr>
            <a:r>
              <a:rPr lang="en-US" sz="1300" dirty="0">
                <a:solidFill>
                  <a:srgbClr val="00B0F0"/>
                </a:solidFill>
              </a:rPr>
              <a:t>Second approach: </a:t>
            </a:r>
            <a:r>
              <a:rPr lang="en-US" sz="1300" dirty="0"/>
              <a:t>Random Forest</a:t>
            </a:r>
          </a:p>
          <a:p>
            <a:pPr marL="1366200" lvl="3" indent="-280350" algn="just">
              <a:spcBef>
                <a:spcPts val="360"/>
              </a:spcBef>
            </a:pPr>
            <a:endParaRPr lang="en-US" sz="1100" dirty="0"/>
          </a:p>
          <a:p>
            <a:pPr marL="909000" lvl="2" indent="-280350" algn="just">
              <a:spcBef>
                <a:spcPts val="360"/>
              </a:spcBef>
            </a:pPr>
            <a:endParaRPr lang="en-US" sz="1300" dirty="0"/>
          </a:p>
          <a:p>
            <a:pPr marL="0" indent="-280350" algn="just">
              <a:spcBef>
                <a:spcPts val="360"/>
              </a:spcBef>
            </a:pPr>
            <a:endParaRPr lang="en-US" sz="1700" dirty="0"/>
          </a:p>
          <a:p>
            <a:pPr marL="0" indent="-280350" algn="just">
              <a:spcBef>
                <a:spcPts val="360"/>
              </a:spcBef>
            </a:pPr>
            <a:endParaRPr lang="en-US" sz="17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29A333-3A85-4EA5-8F18-B7A66E7BC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4633" y="4940730"/>
            <a:ext cx="625128" cy="114300"/>
          </a:xfrm>
        </p:spPr>
        <p:txBody>
          <a:bodyPr/>
          <a:lstStyle/>
          <a:p>
            <a:pPr>
              <a:defRPr/>
            </a:pPr>
            <a:fld id="{B7D6B361-7266-41AF-9EA7-D0F5242D63C1}" type="slidenum">
              <a:rPr lang="de-DE" smtClean="0"/>
              <a:pPr>
                <a:defRPr/>
              </a:pPr>
              <a:t>16</a:t>
            </a:fld>
            <a:endParaRPr lang="de-DE" dirty="0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D707D173-A6AD-4CD4-B24A-7689AAAAC1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124" t="8167" r="8556"/>
          <a:stretch/>
        </p:blipFill>
        <p:spPr>
          <a:xfrm>
            <a:off x="611999" y="1422043"/>
            <a:ext cx="3960000" cy="1767060"/>
          </a:xfrm>
          <a:prstGeom prst="rect">
            <a:avLst/>
          </a:prstGeom>
        </p:spPr>
      </p:pic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8A828368-E983-4E77-BB45-6436FF06E49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609" t="8296" r="8556"/>
          <a:stretch/>
        </p:blipFill>
        <p:spPr>
          <a:xfrm>
            <a:off x="4571999" y="1422043"/>
            <a:ext cx="3960000" cy="1753600"/>
          </a:xfrm>
          <a:prstGeom prst="rect">
            <a:avLst/>
          </a:prstGeom>
        </p:spPr>
      </p:pic>
      <p:pic>
        <p:nvPicPr>
          <p:cNvPr id="10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897287D2-691C-4414-877F-4FF205FCB7A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917" t="8554" r="8815"/>
          <a:stretch/>
        </p:blipFill>
        <p:spPr>
          <a:xfrm>
            <a:off x="611999" y="3294306"/>
            <a:ext cx="3960000" cy="1760724"/>
          </a:xfrm>
          <a:prstGeom prst="rect">
            <a:avLst/>
          </a:prstGeom>
        </p:spPr>
      </p:pic>
      <p:pic>
        <p:nvPicPr>
          <p:cNvPr id="13" name="Picture 12" descr="Chart, bar chart&#10;&#10;Description automatically generated">
            <a:extLst>
              <a:ext uri="{FF2B5EF4-FFF2-40B4-BE49-F238E27FC236}">
                <a16:creationId xmlns:a16="http://schemas.microsoft.com/office/drawing/2014/main" id="{C8E9D727-E543-4670-B509-2F9A1C954BD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8815" t="8038" r="8711"/>
          <a:stretch/>
        </p:blipFill>
        <p:spPr>
          <a:xfrm>
            <a:off x="4571999" y="3288808"/>
            <a:ext cx="3960000" cy="1766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0008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2525C-F338-4989-B380-BBE32B7E1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6900" y="270204"/>
            <a:ext cx="6989100" cy="351000"/>
          </a:xfrm>
        </p:spPr>
        <p:txBody>
          <a:bodyPr/>
          <a:lstStyle/>
          <a:p>
            <a:r>
              <a:rPr lang="en-US" dirty="0"/>
              <a:t>Approaches and Results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EA907-52E3-4162-8AB7-DFC3A62C9D3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51520" y="829734"/>
            <a:ext cx="8640959" cy="4225296"/>
          </a:xfrm>
        </p:spPr>
        <p:txBody>
          <a:bodyPr/>
          <a:lstStyle/>
          <a:p>
            <a:pPr marL="0" indent="-280350" algn="just">
              <a:spcBef>
                <a:spcPts val="360"/>
              </a:spcBef>
            </a:pPr>
            <a:r>
              <a:rPr lang="en-US" sz="1700" dirty="0"/>
              <a:t>Classification with Numerical Measures</a:t>
            </a:r>
          </a:p>
          <a:p>
            <a:pPr marL="508950" lvl="1" indent="-280350" algn="just">
              <a:spcBef>
                <a:spcPts val="360"/>
              </a:spcBef>
            </a:pPr>
            <a:r>
              <a:rPr lang="en-US" sz="1300" dirty="0">
                <a:solidFill>
                  <a:srgbClr val="00B0F0"/>
                </a:solidFill>
              </a:rPr>
              <a:t>Second approach: </a:t>
            </a:r>
            <a:r>
              <a:rPr lang="en-US" sz="1300" dirty="0"/>
              <a:t>Conv FCNN</a:t>
            </a:r>
          </a:p>
          <a:p>
            <a:pPr marL="1366200" lvl="3" indent="-280350" algn="just">
              <a:spcBef>
                <a:spcPts val="360"/>
              </a:spcBef>
            </a:pPr>
            <a:endParaRPr lang="en-US" sz="1100" dirty="0"/>
          </a:p>
          <a:p>
            <a:pPr marL="909000" lvl="2" indent="-280350" algn="just">
              <a:spcBef>
                <a:spcPts val="360"/>
              </a:spcBef>
            </a:pPr>
            <a:endParaRPr lang="en-US" sz="1300" dirty="0"/>
          </a:p>
          <a:p>
            <a:pPr marL="0" indent="-280350" algn="just">
              <a:spcBef>
                <a:spcPts val="360"/>
              </a:spcBef>
            </a:pPr>
            <a:endParaRPr lang="en-US" sz="1700" dirty="0"/>
          </a:p>
          <a:p>
            <a:pPr marL="0" indent="-280350" algn="just">
              <a:spcBef>
                <a:spcPts val="360"/>
              </a:spcBef>
            </a:pPr>
            <a:endParaRPr lang="en-US" sz="17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29A333-3A85-4EA5-8F18-B7A66E7BC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4633" y="4940730"/>
            <a:ext cx="625128" cy="114300"/>
          </a:xfrm>
        </p:spPr>
        <p:txBody>
          <a:bodyPr/>
          <a:lstStyle/>
          <a:p>
            <a:pPr>
              <a:defRPr/>
            </a:pPr>
            <a:fld id="{B7D6B361-7266-41AF-9EA7-D0F5242D63C1}" type="slidenum">
              <a:rPr lang="de-DE" smtClean="0"/>
              <a:pPr>
                <a:defRPr/>
              </a:pPr>
              <a:t>17</a:t>
            </a:fld>
            <a:endParaRPr lang="de-DE" dirty="0"/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47D3F831-433A-4AEF-9F66-3DE15DE095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711" t="8167" r="8608"/>
          <a:stretch/>
        </p:blipFill>
        <p:spPr>
          <a:xfrm>
            <a:off x="611999" y="1451728"/>
            <a:ext cx="3960000" cy="1759348"/>
          </a:xfrm>
          <a:prstGeom prst="rect">
            <a:avLst/>
          </a:prstGeom>
        </p:spPr>
      </p:pic>
      <p:pic>
        <p:nvPicPr>
          <p:cNvPr id="19" name="Picture 18" descr="Chart, bar chart&#10;&#10;Description automatically generated">
            <a:extLst>
              <a:ext uri="{FF2B5EF4-FFF2-40B4-BE49-F238E27FC236}">
                <a16:creationId xmlns:a16="http://schemas.microsoft.com/office/drawing/2014/main" id="{3D7C528B-5837-4B76-A5CC-42BDDBE14EA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917" t="8038" r="8660"/>
          <a:stretch/>
        </p:blipFill>
        <p:spPr>
          <a:xfrm>
            <a:off x="4572001" y="1451728"/>
            <a:ext cx="3960000" cy="1767327"/>
          </a:xfrm>
          <a:prstGeom prst="rect">
            <a:avLst/>
          </a:prstGeom>
        </p:spPr>
      </p:pic>
      <p:pic>
        <p:nvPicPr>
          <p:cNvPr id="21" name="Picture 20" descr="Chart, bar chart&#10;&#10;Description automatically generated">
            <a:extLst>
              <a:ext uri="{FF2B5EF4-FFF2-40B4-BE49-F238E27FC236}">
                <a16:creationId xmlns:a16="http://schemas.microsoft.com/office/drawing/2014/main" id="{0B9BA8F4-E153-4E53-BB91-0005B59A3F6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866" t="8296" r="8506"/>
          <a:stretch/>
        </p:blipFill>
        <p:spPr>
          <a:xfrm>
            <a:off x="612001" y="3258055"/>
            <a:ext cx="3960000" cy="1757975"/>
          </a:xfrm>
          <a:prstGeom prst="rect">
            <a:avLst/>
          </a:prstGeom>
        </p:spPr>
      </p:pic>
      <p:pic>
        <p:nvPicPr>
          <p:cNvPr id="23" name="Picture 22" descr="Chart, bar chart&#10;&#10;Description automatically generated">
            <a:extLst>
              <a:ext uri="{FF2B5EF4-FFF2-40B4-BE49-F238E27FC236}">
                <a16:creationId xmlns:a16="http://schemas.microsoft.com/office/drawing/2014/main" id="{AA250FD6-F39E-48C4-9DB8-D2EBFD55AEA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8917" t="8425" r="8763"/>
          <a:stretch/>
        </p:blipFill>
        <p:spPr>
          <a:xfrm>
            <a:off x="4572001" y="3253930"/>
            <a:ext cx="3960000" cy="17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4767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2525C-F338-4989-B380-BBE32B7E1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6900" y="270204"/>
            <a:ext cx="6989100" cy="351000"/>
          </a:xfrm>
        </p:spPr>
        <p:txBody>
          <a:bodyPr/>
          <a:lstStyle/>
          <a:p>
            <a:r>
              <a:rPr lang="en-US" dirty="0"/>
              <a:t>Approaches and Results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EA907-52E3-4162-8AB7-DFC3A62C9D3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51520" y="829734"/>
            <a:ext cx="8640959" cy="4225296"/>
          </a:xfrm>
        </p:spPr>
        <p:txBody>
          <a:bodyPr/>
          <a:lstStyle/>
          <a:p>
            <a:pPr marL="0" indent="-280350" algn="just">
              <a:spcBef>
                <a:spcPts val="360"/>
              </a:spcBef>
            </a:pPr>
            <a:r>
              <a:rPr lang="en-US" sz="1700" dirty="0"/>
              <a:t>Classification with Numerical Measures</a:t>
            </a:r>
          </a:p>
          <a:p>
            <a:pPr marL="508950" lvl="1" indent="-280350" algn="just">
              <a:spcBef>
                <a:spcPts val="360"/>
              </a:spcBef>
            </a:pPr>
            <a:r>
              <a:rPr lang="en-US" sz="1300" dirty="0">
                <a:solidFill>
                  <a:srgbClr val="00B0F0"/>
                </a:solidFill>
              </a:rPr>
              <a:t>Second Approach</a:t>
            </a:r>
            <a:r>
              <a:rPr lang="en-US" sz="1300" dirty="0"/>
              <a:t>: </a:t>
            </a:r>
            <a:r>
              <a:rPr lang="en-US" sz="1300" b="0" dirty="0"/>
              <a:t>Train ML model by combining all the </a:t>
            </a:r>
            <a:r>
              <a:rPr lang="en-US" sz="1300" b="0" i="1" dirty="0"/>
              <a:t>32 MathFeature</a:t>
            </a:r>
            <a:r>
              <a:rPr lang="en-US" sz="1300" b="0" dirty="0"/>
              <a:t> mappings into one vector of length  3217</a:t>
            </a:r>
            <a:endParaRPr lang="en-US" sz="1300" dirty="0"/>
          </a:p>
          <a:p>
            <a:pPr marL="909000" lvl="2" indent="-280350" algn="just">
              <a:spcBef>
                <a:spcPts val="360"/>
              </a:spcBef>
            </a:pPr>
            <a:r>
              <a:rPr lang="en-US" sz="1300" dirty="0"/>
              <a:t>Deep Forest Architecture</a:t>
            </a:r>
          </a:p>
          <a:p>
            <a:pPr marL="1366200" lvl="3" indent="-280350" algn="just">
              <a:spcBef>
                <a:spcPts val="360"/>
              </a:spcBef>
            </a:pPr>
            <a:r>
              <a:rPr lang="en-US" sz="1100" dirty="0"/>
              <a:t>Multi-grain scanning and Cascade Forest approach</a:t>
            </a:r>
          </a:p>
          <a:p>
            <a:pPr marL="1366200" lvl="3" indent="-280350" algn="just">
              <a:spcBef>
                <a:spcPts val="360"/>
              </a:spcBef>
            </a:pPr>
            <a:r>
              <a:rPr lang="en-US" sz="1100" dirty="0"/>
              <a:t>Developed for lncRNA-miRNA interaction prediction, but repurposed to use numerical measures for classification</a:t>
            </a:r>
          </a:p>
          <a:p>
            <a:pPr marL="909000" lvl="2" indent="-280350" algn="just">
              <a:spcBef>
                <a:spcPts val="360"/>
              </a:spcBef>
            </a:pPr>
            <a:endParaRPr lang="en-US" sz="1300" dirty="0"/>
          </a:p>
          <a:p>
            <a:pPr marL="1366200" lvl="3" indent="-280350" algn="just">
              <a:spcBef>
                <a:spcPts val="360"/>
              </a:spcBef>
            </a:pPr>
            <a:endParaRPr lang="en-US" sz="1100" dirty="0"/>
          </a:p>
          <a:p>
            <a:pPr marL="909000" lvl="2" indent="-280350" algn="just">
              <a:spcBef>
                <a:spcPts val="360"/>
              </a:spcBef>
            </a:pPr>
            <a:endParaRPr lang="en-US" sz="1300" dirty="0"/>
          </a:p>
          <a:p>
            <a:pPr marL="0" indent="-280350" algn="just">
              <a:spcBef>
                <a:spcPts val="360"/>
              </a:spcBef>
            </a:pPr>
            <a:endParaRPr lang="en-US" sz="1700" dirty="0"/>
          </a:p>
          <a:p>
            <a:pPr marL="0" indent="-280350" algn="just">
              <a:spcBef>
                <a:spcPts val="360"/>
              </a:spcBef>
            </a:pPr>
            <a:endParaRPr lang="en-US" sz="17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29A333-3A85-4EA5-8F18-B7A66E7BC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4633" y="4940730"/>
            <a:ext cx="625128" cy="114300"/>
          </a:xfrm>
        </p:spPr>
        <p:txBody>
          <a:bodyPr/>
          <a:lstStyle/>
          <a:p>
            <a:pPr>
              <a:defRPr/>
            </a:pPr>
            <a:fld id="{B7D6B361-7266-41AF-9EA7-D0F5242D63C1}" type="slidenum">
              <a:rPr lang="de-DE" smtClean="0"/>
              <a:pPr>
                <a:defRPr/>
              </a:pPr>
              <a:t>18</a:t>
            </a:fld>
            <a:endParaRPr lang="de-DE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FCA13269-BA48-4262-B6FF-148465F6C0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7974546"/>
              </p:ext>
            </p:extLst>
          </p:nvPr>
        </p:nvGraphicFramePr>
        <p:xfrm>
          <a:off x="1524000" y="2706774"/>
          <a:ext cx="6096000" cy="179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9505800" imgH="2800440" progId="Paint.Picture">
                  <p:embed/>
                </p:oleObj>
              </mc:Choice>
              <mc:Fallback>
                <p:oleObj name="Bitmap Image" r:id="rId3" imgW="9505800" imgH="280044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24000" y="2706774"/>
                        <a:ext cx="6096000" cy="1795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541711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2525C-F338-4989-B380-BBE32B7E1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6900" y="270204"/>
            <a:ext cx="6989100" cy="351000"/>
          </a:xfrm>
        </p:spPr>
        <p:txBody>
          <a:bodyPr/>
          <a:lstStyle/>
          <a:p>
            <a:r>
              <a:rPr lang="en-US" dirty="0"/>
              <a:t>Approaches and Results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EA907-52E3-4162-8AB7-DFC3A62C9D3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51520" y="829734"/>
            <a:ext cx="8640959" cy="4225296"/>
          </a:xfrm>
        </p:spPr>
        <p:txBody>
          <a:bodyPr/>
          <a:lstStyle/>
          <a:p>
            <a:pPr marL="0" indent="-280350" algn="just">
              <a:spcBef>
                <a:spcPts val="360"/>
              </a:spcBef>
            </a:pPr>
            <a:r>
              <a:rPr lang="en-US" sz="1700" dirty="0"/>
              <a:t>Classification with Numerical Measures</a:t>
            </a:r>
          </a:p>
          <a:p>
            <a:pPr marL="508950" lvl="1" indent="-280350" algn="just">
              <a:spcBef>
                <a:spcPts val="360"/>
              </a:spcBef>
            </a:pPr>
            <a:r>
              <a:rPr lang="en-US" sz="1300" dirty="0">
                <a:solidFill>
                  <a:srgbClr val="00B0F0"/>
                </a:solidFill>
              </a:rPr>
              <a:t>Second Approach</a:t>
            </a:r>
            <a:r>
              <a:rPr lang="en-US" sz="1300" dirty="0"/>
              <a:t>: Deep Forest Architecture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29A333-3A85-4EA5-8F18-B7A66E7BC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4633" y="4940730"/>
            <a:ext cx="625128" cy="114300"/>
          </a:xfrm>
        </p:spPr>
        <p:txBody>
          <a:bodyPr/>
          <a:lstStyle/>
          <a:p>
            <a:pPr>
              <a:defRPr/>
            </a:pPr>
            <a:fld id="{B7D6B361-7266-41AF-9EA7-D0F5242D63C1}" type="slidenum">
              <a:rPr lang="de-DE" smtClean="0"/>
              <a:pPr>
                <a:defRPr/>
              </a:pPr>
              <a:t>19</a:t>
            </a:fld>
            <a:endParaRPr lang="de-DE" dirty="0"/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839E80EC-50BC-49A7-B3FB-A8E1DB3224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969" t="8296" r="8505"/>
          <a:stretch/>
        </p:blipFill>
        <p:spPr>
          <a:xfrm>
            <a:off x="611999" y="1484720"/>
            <a:ext cx="3960000" cy="1760172"/>
          </a:xfrm>
          <a:prstGeom prst="rect">
            <a:avLst/>
          </a:prstGeom>
        </p:spPr>
      </p:pic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6F488566-523C-4350-A0C2-B204D8B65D3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175" t="8167" r="8608"/>
          <a:stretch/>
        </p:blipFill>
        <p:spPr>
          <a:xfrm>
            <a:off x="4571999" y="1475616"/>
            <a:ext cx="3960000" cy="1769276"/>
          </a:xfrm>
          <a:prstGeom prst="rect">
            <a:avLst/>
          </a:prstGeom>
        </p:spPr>
      </p:pic>
      <p:pic>
        <p:nvPicPr>
          <p:cNvPr id="11" name="Picture 10" descr="Chart, bar chart&#10;&#10;Description automatically generated">
            <a:extLst>
              <a:ext uri="{FF2B5EF4-FFF2-40B4-BE49-F238E27FC236}">
                <a16:creationId xmlns:a16="http://schemas.microsoft.com/office/drawing/2014/main" id="{53EC7DC9-1F9F-4BAB-8D9D-1F4541817FA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072" t="8425" r="9020"/>
          <a:stretch/>
        </p:blipFill>
        <p:spPr>
          <a:xfrm>
            <a:off x="611999" y="3303641"/>
            <a:ext cx="3960000" cy="1770972"/>
          </a:xfrm>
          <a:prstGeom prst="rect">
            <a:avLst/>
          </a:prstGeom>
        </p:spPr>
      </p:pic>
      <p:pic>
        <p:nvPicPr>
          <p:cNvPr id="13" name="Picture 12" descr="Chart, bar chart&#10;&#10;Description automatically generated">
            <a:extLst>
              <a:ext uri="{FF2B5EF4-FFF2-40B4-BE49-F238E27FC236}">
                <a16:creationId xmlns:a16="http://schemas.microsoft.com/office/drawing/2014/main" id="{2E8290F9-373D-4F85-A99F-38573F7978F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9124" t="7909" r="8505"/>
          <a:stretch/>
        </p:blipFill>
        <p:spPr>
          <a:xfrm>
            <a:off x="4571999" y="3284120"/>
            <a:ext cx="3960000" cy="1770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883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2525C-F338-4989-B380-BBE32B7E1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6900" y="270204"/>
            <a:ext cx="6989100" cy="351000"/>
          </a:xfrm>
        </p:spPr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EA907-52E3-4162-8AB7-DFC3A62C9D3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51520" y="829734"/>
            <a:ext cx="8640959" cy="4016766"/>
          </a:xfrm>
        </p:spPr>
        <p:txBody>
          <a:bodyPr/>
          <a:lstStyle/>
          <a:p>
            <a:pPr marL="0" indent="-280350" algn="just">
              <a:spcBef>
                <a:spcPts val="360"/>
              </a:spcBef>
            </a:pPr>
            <a:r>
              <a:rPr lang="en-US" sz="1700" dirty="0"/>
              <a:t>Why DNA Sequence Classification?</a:t>
            </a:r>
          </a:p>
          <a:p>
            <a:pPr marL="508950" lvl="1" indent="-280350" algn="just">
              <a:spcBef>
                <a:spcPts val="360"/>
              </a:spcBef>
            </a:pPr>
            <a:endParaRPr lang="en-US" sz="1000" b="0" dirty="0"/>
          </a:p>
          <a:p>
            <a:pPr marL="508950" lvl="1" indent="-280350" algn="just">
              <a:spcBef>
                <a:spcPts val="360"/>
              </a:spcBef>
            </a:pPr>
            <a:r>
              <a:rPr lang="en-US" sz="1100" b="0" dirty="0"/>
              <a:t>The genome of eukaryote species is embedded into the nuclei of their cells, packed as chromatin.</a:t>
            </a:r>
          </a:p>
          <a:p>
            <a:pPr marL="909000" lvl="2" indent="-280350" algn="just">
              <a:spcBef>
                <a:spcPts val="360"/>
              </a:spcBef>
            </a:pPr>
            <a:r>
              <a:rPr lang="en-US" sz="1100" i="1" dirty="0"/>
              <a:t>Nucleosomes</a:t>
            </a:r>
            <a:r>
              <a:rPr lang="en-US" sz="1100" b="0" dirty="0"/>
              <a:t> form the first level of DNA compaction</a:t>
            </a:r>
          </a:p>
          <a:p>
            <a:pPr marL="1366200" lvl="3" indent="-280350" algn="just">
              <a:spcBef>
                <a:spcPts val="360"/>
              </a:spcBef>
            </a:pPr>
            <a:r>
              <a:rPr lang="en-US" sz="1100" b="0" dirty="0"/>
              <a:t>About 147-150 base-pairs </a:t>
            </a:r>
          </a:p>
          <a:p>
            <a:pPr marL="1366200" lvl="3" indent="-280350" algn="just">
              <a:spcBef>
                <a:spcPts val="360"/>
              </a:spcBef>
            </a:pPr>
            <a:r>
              <a:rPr lang="en-US" sz="1100" b="0" dirty="0"/>
              <a:t>Arrange themselves through successively higher-order structures to finally form the chromosomes (critical role in organization)</a:t>
            </a:r>
          </a:p>
          <a:p>
            <a:pPr marL="909000" lvl="2" indent="-280350" algn="just">
              <a:spcBef>
                <a:spcPts val="360"/>
              </a:spcBef>
            </a:pPr>
            <a:r>
              <a:rPr lang="en-US" sz="1100" b="0" dirty="0"/>
              <a:t>The genome-wide location of the nucleosomes is fundamental for many biological processes</a:t>
            </a:r>
          </a:p>
          <a:p>
            <a:pPr marL="1366200" lvl="3" indent="-280350" algn="just">
              <a:spcBef>
                <a:spcPts val="360"/>
              </a:spcBef>
            </a:pPr>
            <a:r>
              <a:rPr lang="en-US" sz="1100" b="0" dirty="0"/>
              <a:t>Gene regulation</a:t>
            </a:r>
            <a:r>
              <a:rPr lang="en-US" sz="1100" dirty="0"/>
              <a:t>, Co-transcriptional splicing, DNA replication, DNA repair</a:t>
            </a:r>
            <a:endParaRPr lang="en-US" sz="1100" b="0" dirty="0"/>
          </a:p>
          <a:p>
            <a:pPr marL="909000" lvl="2" indent="-280350" algn="just">
              <a:spcBef>
                <a:spcPts val="360"/>
              </a:spcBef>
            </a:pPr>
            <a:r>
              <a:rPr lang="en-US" sz="1100" b="0" dirty="0"/>
              <a:t>Nucleosomes are separated from each other by sequences of </a:t>
            </a:r>
            <a:r>
              <a:rPr lang="en-US" sz="1100" i="1" dirty="0"/>
              <a:t>Linker </a:t>
            </a:r>
            <a:r>
              <a:rPr lang="en-US" sz="1100" b="0" dirty="0"/>
              <a:t>DNA</a:t>
            </a:r>
          </a:p>
          <a:p>
            <a:pPr marL="909000" lvl="2" indent="-280350" algn="just">
              <a:spcBef>
                <a:spcPts val="360"/>
              </a:spcBef>
            </a:pPr>
            <a:endParaRPr lang="en-US" sz="1100" b="0" dirty="0"/>
          </a:p>
          <a:p>
            <a:pPr marL="508950" lvl="1" indent="-280350" algn="just">
              <a:spcBef>
                <a:spcPts val="360"/>
              </a:spcBef>
            </a:pPr>
            <a:r>
              <a:rPr lang="en-US" sz="1100" dirty="0">
                <a:solidFill>
                  <a:srgbClr val="00B0F0"/>
                </a:solidFill>
              </a:rPr>
              <a:t>Need to understand:</a:t>
            </a:r>
            <a:r>
              <a:rPr lang="en-US" sz="1100" b="0" dirty="0"/>
              <a:t> </a:t>
            </a:r>
          </a:p>
          <a:p>
            <a:pPr marL="909000" lvl="2" indent="-280350" algn="just">
              <a:spcBef>
                <a:spcPts val="360"/>
              </a:spcBef>
            </a:pPr>
            <a:r>
              <a:rPr lang="en-US" sz="1100" b="0" dirty="0"/>
              <a:t>To what extent the DNA sequence specificity is solely responsible for nucleosome positioning.</a:t>
            </a:r>
          </a:p>
          <a:p>
            <a:pPr marL="508950" lvl="1" indent="-280350" algn="just">
              <a:spcBef>
                <a:spcPts val="360"/>
              </a:spcBef>
            </a:pPr>
            <a:endParaRPr lang="en-US" sz="1100" b="0" dirty="0"/>
          </a:p>
          <a:p>
            <a:pPr marL="508950" lvl="1" indent="-280350" algn="just">
              <a:spcBef>
                <a:spcPts val="360"/>
              </a:spcBef>
            </a:pPr>
            <a:r>
              <a:rPr lang="en-US" sz="1100" dirty="0">
                <a:solidFill>
                  <a:srgbClr val="00B0F0"/>
                </a:solidFill>
              </a:rPr>
              <a:t>Task: </a:t>
            </a:r>
          </a:p>
          <a:p>
            <a:pPr marL="909000" lvl="2" indent="-280350" algn="just">
              <a:spcBef>
                <a:spcPts val="360"/>
              </a:spcBef>
            </a:pPr>
            <a:r>
              <a:rPr lang="en-US" sz="1100" b="0" dirty="0"/>
              <a:t>Use only short DNA sequences (length of 150) to try to model a classification between the sequences being Nucleosomal vs. Linker</a:t>
            </a:r>
          </a:p>
          <a:p>
            <a:pPr marL="508950" lvl="1" indent="-280350" algn="just">
              <a:spcBef>
                <a:spcPts val="360"/>
              </a:spcBef>
            </a:pPr>
            <a:endParaRPr lang="en-US" sz="1000" b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29A333-3A85-4EA5-8F18-B7A66E7BC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4633" y="4940730"/>
            <a:ext cx="625128" cy="114300"/>
          </a:xfrm>
        </p:spPr>
        <p:txBody>
          <a:bodyPr/>
          <a:lstStyle/>
          <a:p>
            <a:pPr>
              <a:defRPr/>
            </a:pPr>
            <a:fld id="{B7D6B361-7266-41AF-9EA7-D0F5242D63C1}" type="slidenum">
              <a:rPr lang="de-DE" smtClean="0"/>
              <a:pPr>
                <a:defRPr/>
              </a:pPr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700366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2525C-F338-4989-B380-BBE32B7E1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6900" y="270204"/>
            <a:ext cx="6989100" cy="351000"/>
          </a:xfrm>
        </p:spPr>
        <p:txBody>
          <a:bodyPr/>
          <a:lstStyle/>
          <a:p>
            <a:r>
              <a:rPr lang="en-US" dirty="0"/>
              <a:t>Approaches and Results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EA907-52E3-4162-8AB7-DFC3A62C9D3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51520" y="829734"/>
            <a:ext cx="8640959" cy="4225296"/>
          </a:xfrm>
        </p:spPr>
        <p:txBody>
          <a:bodyPr/>
          <a:lstStyle/>
          <a:p>
            <a:pPr marL="0" indent="-280350" algn="just">
              <a:spcBef>
                <a:spcPts val="360"/>
              </a:spcBef>
            </a:pPr>
            <a:r>
              <a:rPr lang="en-US" sz="1700" dirty="0"/>
              <a:t>AutoEncoders</a:t>
            </a:r>
          </a:p>
          <a:p>
            <a:pPr marL="508950" lvl="1" indent="-280350" algn="just">
              <a:spcBef>
                <a:spcPts val="360"/>
              </a:spcBef>
            </a:pPr>
            <a:r>
              <a:rPr lang="en-US" sz="1300" dirty="0">
                <a:solidFill>
                  <a:srgbClr val="00B0F0"/>
                </a:solidFill>
              </a:rPr>
              <a:t>Cosine Similarity based AE with Deep Forest architecture</a:t>
            </a:r>
          </a:p>
          <a:p>
            <a:pPr marL="909000" lvl="2" indent="-280350" algn="just">
              <a:spcBef>
                <a:spcPts val="360"/>
              </a:spcBef>
            </a:pPr>
            <a:r>
              <a:rPr lang="en-US" sz="1100" b="0" dirty="0"/>
              <a:t>Using the MathFeature based numerical measures</a:t>
            </a:r>
          </a:p>
          <a:p>
            <a:pPr marL="909000" lvl="2" indent="-280350" algn="just">
              <a:spcBef>
                <a:spcPts val="360"/>
              </a:spcBef>
            </a:pPr>
            <a:r>
              <a:rPr lang="en-US" sz="1100" b="0" dirty="0"/>
              <a:t>Fully connected AutoEncoder without activation, using Cosine Similarity as loss function</a:t>
            </a:r>
          </a:p>
          <a:p>
            <a:pPr marL="909000" lvl="2" indent="-280350" algn="just">
              <a:spcBef>
                <a:spcPts val="360"/>
              </a:spcBef>
            </a:pPr>
            <a:r>
              <a:rPr lang="en-US" sz="1100" b="0" dirty="0"/>
              <a:t>Using the Second-approach data – combining all 32 MathFeature mappings</a:t>
            </a:r>
          </a:p>
          <a:p>
            <a:pPr marL="0" indent="-280350" algn="just">
              <a:spcBef>
                <a:spcPts val="360"/>
              </a:spcBef>
            </a:pPr>
            <a:endParaRPr lang="en-US" sz="17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29A333-3A85-4EA5-8F18-B7A66E7BC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4633" y="4940730"/>
            <a:ext cx="625128" cy="114300"/>
          </a:xfrm>
        </p:spPr>
        <p:txBody>
          <a:bodyPr/>
          <a:lstStyle/>
          <a:p>
            <a:pPr>
              <a:defRPr/>
            </a:pPr>
            <a:fld id="{B7D6B361-7266-41AF-9EA7-D0F5242D63C1}" type="slidenum">
              <a:rPr lang="de-DE" smtClean="0"/>
              <a:pPr>
                <a:defRPr/>
              </a:pPr>
              <a:t>20</a:t>
            </a:fld>
            <a:endParaRPr lang="de-DE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B90BF0A2-629B-4017-B331-52665C2837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1554295"/>
              </p:ext>
            </p:extLst>
          </p:nvPr>
        </p:nvGraphicFramePr>
        <p:xfrm>
          <a:off x="3048000" y="2720097"/>
          <a:ext cx="6096000" cy="179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9505800" imgH="2800440" progId="Paint.Picture">
                  <p:embed/>
                </p:oleObj>
              </mc:Choice>
              <mc:Fallback>
                <p:oleObj name="Bitmap Image" r:id="rId3" imgW="9505800" imgH="2800440" progId="Paint.Picture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FCA13269-BA48-4262-B6FF-148465F6C0A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48000" y="2720097"/>
                        <a:ext cx="6096000" cy="1795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89D588EF-2DC3-48A4-B9D8-5F763B2944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819809"/>
            <a:ext cx="2880000" cy="1529534"/>
          </a:xfrm>
          <a:prstGeom prst="rect">
            <a:avLst/>
          </a:prstGeom>
        </p:spPr>
      </p:pic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3BE14760-9E8D-433B-AB4D-16755B212561}"/>
              </a:ext>
            </a:extLst>
          </p:cNvPr>
          <p:cNvCxnSpPr>
            <a:cxnSpLocks/>
            <a:stCxn id="6" idx="2"/>
            <a:endCxn id="5" idx="1"/>
          </p:cNvCxnSpPr>
          <p:nvPr/>
        </p:nvCxnSpPr>
        <p:spPr>
          <a:xfrm rot="5400000" flipH="1" flipV="1">
            <a:off x="1878242" y="3179586"/>
            <a:ext cx="731515" cy="1608000"/>
          </a:xfrm>
          <a:prstGeom prst="bentConnector4">
            <a:avLst>
              <a:gd name="adj1" fmla="val -31250"/>
              <a:gd name="adj2" fmla="val 94776"/>
            </a:avLst>
          </a:prstGeom>
          <a:ln w="31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500D531-5759-4115-AC66-32846150ED0A}"/>
              </a:ext>
            </a:extLst>
          </p:cNvPr>
          <p:cNvSpPr txBox="1"/>
          <p:nvPr/>
        </p:nvSpPr>
        <p:spPr>
          <a:xfrm>
            <a:off x="-325899" y="4255945"/>
            <a:ext cx="96189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[3217, ]</a:t>
            </a:r>
            <a:endParaRPr lang="en-IN" sz="7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59CCC6-60E6-4C7C-A963-89BD8D37A60F}"/>
              </a:ext>
            </a:extLst>
          </p:cNvPr>
          <p:cNvSpPr txBox="1"/>
          <p:nvPr/>
        </p:nvSpPr>
        <p:spPr>
          <a:xfrm>
            <a:off x="307449" y="3901608"/>
            <a:ext cx="96189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1608 Units</a:t>
            </a:r>
          </a:p>
          <a:p>
            <a:pPr algn="ctr"/>
            <a:endParaRPr lang="en-IN" sz="7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59154DE-BCE7-49C1-ACE4-B89FF35F428B}"/>
              </a:ext>
            </a:extLst>
          </p:cNvPr>
          <p:cNvSpPr txBox="1"/>
          <p:nvPr/>
        </p:nvSpPr>
        <p:spPr>
          <a:xfrm>
            <a:off x="949643" y="3735392"/>
            <a:ext cx="96189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500 Units</a:t>
            </a:r>
            <a:endParaRPr lang="en-IN" sz="7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9E9865-96D2-4C49-BB67-A12DEC04E6C1}"/>
              </a:ext>
            </a:extLst>
          </p:cNvPr>
          <p:cNvSpPr txBox="1"/>
          <p:nvPr/>
        </p:nvSpPr>
        <p:spPr>
          <a:xfrm>
            <a:off x="1560796" y="3898509"/>
            <a:ext cx="96189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1608 Units</a:t>
            </a:r>
          </a:p>
          <a:p>
            <a:pPr algn="ctr"/>
            <a:endParaRPr lang="en-IN" sz="7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729523D-030E-4191-817A-721D1CF6FDE4}"/>
              </a:ext>
            </a:extLst>
          </p:cNvPr>
          <p:cNvSpPr txBox="1"/>
          <p:nvPr/>
        </p:nvSpPr>
        <p:spPr>
          <a:xfrm>
            <a:off x="2264813" y="4238863"/>
            <a:ext cx="96189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[3217, ]</a:t>
            </a:r>
            <a:endParaRPr lang="en-IN" sz="7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3C0BEF-1ED9-4EC4-80AE-741AF59815DD}"/>
              </a:ext>
            </a:extLst>
          </p:cNvPr>
          <p:cNvSpPr txBox="1"/>
          <p:nvPr/>
        </p:nvSpPr>
        <p:spPr>
          <a:xfrm>
            <a:off x="1763050" y="4561165"/>
            <a:ext cx="96189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Latent space: [500, ]</a:t>
            </a:r>
            <a:endParaRPr lang="en-IN" sz="700" dirty="0"/>
          </a:p>
        </p:txBody>
      </p:sp>
    </p:spTree>
    <p:extLst>
      <p:ext uri="{BB962C8B-B14F-4D97-AF65-F5344CB8AC3E}">
        <p14:creationId xmlns:p14="http://schemas.microsoft.com/office/powerpoint/2010/main" val="42928678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2525C-F338-4989-B380-BBE32B7E1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6900" y="270204"/>
            <a:ext cx="6989100" cy="351000"/>
          </a:xfrm>
        </p:spPr>
        <p:txBody>
          <a:bodyPr/>
          <a:lstStyle/>
          <a:p>
            <a:r>
              <a:rPr lang="en-US" dirty="0"/>
              <a:t>Approaches and Results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EA907-52E3-4162-8AB7-DFC3A62C9D3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51520" y="829734"/>
            <a:ext cx="8640959" cy="4225296"/>
          </a:xfrm>
        </p:spPr>
        <p:txBody>
          <a:bodyPr/>
          <a:lstStyle/>
          <a:p>
            <a:pPr marL="0" indent="-280350" algn="just">
              <a:spcBef>
                <a:spcPts val="360"/>
              </a:spcBef>
            </a:pPr>
            <a:r>
              <a:rPr lang="en-US" sz="1700" dirty="0"/>
              <a:t>AutoEncoders</a:t>
            </a:r>
          </a:p>
          <a:p>
            <a:pPr marL="508950" lvl="1" indent="-280350" algn="just">
              <a:spcBef>
                <a:spcPts val="360"/>
              </a:spcBef>
            </a:pPr>
            <a:r>
              <a:rPr lang="en-US" sz="1300" dirty="0">
                <a:solidFill>
                  <a:srgbClr val="00B0F0"/>
                </a:solidFill>
              </a:rPr>
              <a:t>Cosine Similarity based AE with Deep Forest architecture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29A333-3A85-4EA5-8F18-B7A66E7BC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4633" y="4940730"/>
            <a:ext cx="625128" cy="114300"/>
          </a:xfrm>
        </p:spPr>
        <p:txBody>
          <a:bodyPr/>
          <a:lstStyle/>
          <a:p>
            <a:pPr>
              <a:defRPr/>
            </a:pPr>
            <a:fld id="{B7D6B361-7266-41AF-9EA7-D0F5242D63C1}" type="slidenum">
              <a:rPr lang="de-DE" smtClean="0"/>
              <a:pPr>
                <a:defRPr/>
              </a:pPr>
              <a:t>21</a:t>
            </a:fld>
            <a:endParaRPr lang="de-DE" dirty="0"/>
          </a:p>
        </p:txBody>
      </p:sp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DDB1C586-145C-48B5-89DA-F0155F04E7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969" t="7909" r="8557"/>
          <a:stretch/>
        </p:blipFill>
        <p:spPr>
          <a:xfrm>
            <a:off x="611999" y="1461153"/>
            <a:ext cx="3960000" cy="1768697"/>
          </a:xfrm>
          <a:prstGeom prst="rect">
            <a:avLst/>
          </a:prstGeom>
        </p:spPr>
      </p:pic>
      <p:pic>
        <p:nvPicPr>
          <p:cNvPr id="11" name="Picture 10" descr="Chart, bar chart&#10;&#10;Description automatically generated">
            <a:extLst>
              <a:ext uri="{FF2B5EF4-FFF2-40B4-BE49-F238E27FC236}">
                <a16:creationId xmlns:a16="http://schemas.microsoft.com/office/drawing/2014/main" id="{F9D414D5-BC02-4A8C-A585-10DFB9E882E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763" t="7652" r="8660"/>
          <a:stretch/>
        </p:blipFill>
        <p:spPr>
          <a:xfrm>
            <a:off x="4572001" y="1461153"/>
            <a:ext cx="3960000" cy="1771433"/>
          </a:xfrm>
          <a:prstGeom prst="rect">
            <a:avLst/>
          </a:prstGeom>
        </p:spPr>
      </p:pic>
      <p:pic>
        <p:nvPicPr>
          <p:cNvPr id="15" name="Picture 14" descr="Chart, bar chart&#10;&#10;Description automatically generated">
            <a:extLst>
              <a:ext uri="{FF2B5EF4-FFF2-40B4-BE49-F238E27FC236}">
                <a16:creationId xmlns:a16="http://schemas.microsoft.com/office/drawing/2014/main" id="{C5A89C18-83CE-4BC0-A8C4-0F6514CE6BB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020" t="7909" r="8454"/>
          <a:stretch/>
        </p:blipFill>
        <p:spPr>
          <a:xfrm>
            <a:off x="612001" y="3257714"/>
            <a:ext cx="3960000" cy="1767592"/>
          </a:xfrm>
          <a:prstGeom prst="rect">
            <a:avLst/>
          </a:prstGeom>
        </p:spPr>
      </p:pic>
      <p:pic>
        <p:nvPicPr>
          <p:cNvPr id="21" name="Picture 20" descr="Chart, bar chart&#10;&#10;Description automatically generated">
            <a:extLst>
              <a:ext uri="{FF2B5EF4-FFF2-40B4-BE49-F238E27FC236}">
                <a16:creationId xmlns:a16="http://schemas.microsoft.com/office/drawing/2014/main" id="{24F0F079-ACF1-4DAB-8930-1487F77D894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8917" t="7780" r="8557"/>
          <a:stretch/>
        </p:blipFill>
        <p:spPr>
          <a:xfrm>
            <a:off x="4572001" y="3254005"/>
            <a:ext cx="3960000" cy="1770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195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2525C-F338-4989-B380-BBE32B7E1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6900" y="270204"/>
            <a:ext cx="6989100" cy="351000"/>
          </a:xfrm>
        </p:spPr>
        <p:txBody>
          <a:bodyPr/>
          <a:lstStyle/>
          <a:p>
            <a:r>
              <a:rPr lang="en-US" dirty="0"/>
              <a:t>Approaches and Results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EA907-52E3-4162-8AB7-DFC3A62C9D3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51520" y="829734"/>
            <a:ext cx="8640959" cy="4225296"/>
          </a:xfrm>
        </p:spPr>
        <p:txBody>
          <a:bodyPr/>
          <a:lstStyle/>
          <a:p>
            <a:pPr marL="0" indent="-280350" algn="just">
              <a:spcBef>
                <a:spcPts val="360"/>
              </a:spcBef>
            </a:pPr>
            <a:r>
              <a:rPr lang="en-US" sz="1700" dirty="0"/>
              <a:t>AutoEncoders</a:t>
            </a:r>
          </a:p>
          <a:p>
            <a:pPr marL="508950" lvl="1" indent="-280350" algn="just">
              <a:spcBef>
                <a:spcPts val="360"/>
              </a:spcBef>
            </a:pPr>
            <a:r>
              <a:rPr lang="en-US" sz="1300" dirty="0">
                <a:solidFill>
                  <a:srgbClr val="00B0F0"/>
                </a:solidFill>
              </a:rPr>
              <a:t>Bi-LSTM AE with FCNN</a:t>
            </a:r>
          </a:p>
          <a:p>
            <a:pPr marL="909000" lvl="2" indent="-280350" algn="just">
              <a:spcBef>
                <a:spcPts val="360"/>
              </a:spcBef>
            </a:pPr>
            <a:r>
              <a:rPr lang="en-US" sz="1100" b="0" dirty="0"/>
              <a:t>Bi-directional LSTM based AutoEncoder, using Categorical Cross Entropy loss</a:t>
            </a:r>
          </a:p>
          <a:p>
            <a:pPr marL="909000" lvl="2" indent="-280350" algn="just">
              <a:spcBef>
                <a:spcPts val="360"/>
              </a:spcBef>
            </a:pPr>
            <a:r>
              <a:rPr lang="en-US" sz="1100" b="0" dirty="0"/>
              <a:t>Then, Fully Connected Classification Network using latent representation, using Binary Cross Entropy loss </a:t>
            </a:r>
            <a:endParaRPr lang="en-US" sz="17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29A333-3A85-4EA5-8F18-B7A66E7BC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4633" y="4940730"/>
            <a:ext cx="625128" cy="114300"/>
          </a:xfrm>
        </p:spPr>
        <p:txBody>
          <a:bodyPr/>
          <a:lstStyle/>
          <a:p>
            <a:pPr>
              <a:defRPr/>
            </a:pPr>
            <a:fld id="{B7D6B361-7266-41AF-9EA7-D0F5242D63C1}" type="slidenum">
              <a:rPr lang="de-DE" smtClean="0"/>
              <a:pPr>
                <a:defRPr/>
              </a:pPr>
              <a:t>22</a:t>
            </a:fld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A9584A-B582-476D-9A61-241151974E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999" y="2433190"/>
            <a:ext cx="8100000" cy="229901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07612DB-4B73-41E4-9AC6-7F959D5A45F6}"/>
              </a:ext>
            </a:extLst>
          </p:cNvPr>
          <p:cNvSpPr txBox="1"/>
          <p:nvPr/>
        </p:nvSpPr>
        <p:spPr>
          <a:xfrm>
            <a:off x="251519" y="4547367"/>
            <a:ext cx="989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Input</a:t>
            </a:r>
          </a:p>
          <a:p>
            <a:pPr algn="ctr"/>
            <a:r>
              <a:rPr lang="en-US" sz="800" dirty="0"/>
              <a:t>[150, 4]</a:t>
            </a:r>
            <a:endParaRPr lang="en-IN" sz="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E3D52D-38A1-4BB2-B40D-0B5AE7CD67A4}"/>
              </a:ext>
            </a:extLst>
          </p:cNvPr>
          <p:cNvSpPr txBox="1"/>
          <p:nvPr/>
        </p:nvSpPr>
        <p:spPr>
          <a:xfrm>
            <a:off x="937941" y="4085870"/>
            <a:ext cx="157381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Bi-LSTM Layer</a:t>
            </a:r>
          </a:p>
          <a:p>
            <a:pPr algn="ctr"/>
            <a:r>
              <a:rPr lang="en-US" sz="800" dirty="0"/>
              <a:t>150 Units</a:t>
            </a:r>
          </a:p>
          <a:p>
            <a:pPr algn="ctr"/>
            <a:r>
              <a:rPr lang="en-US" sz="800" dirty="0" err="1"/>
              <a:t>Softmax</a:t>
            </a:r>
            <a:endParaRPr lang="en-US" sz="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FAB7F2-F231-495B-9FFB-062245DE92AE}"/>
              </a:ext>
            </a:extLst>
          </p:cNvPr>
          <p:cNvSpPr txBox="1"/>
          <p:nvPr/>
        </p:nvSpPr>
        <p:spPr>
          <a:xfrm>
            <a:off x="2143538" y="3623424"/>
            <a:ext cx="1006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1 Unit</a:t>
            </a:r>
          </a:p>
          <a:p>
            <a:pPr algn="ctr"/>
            <a:r>
              <a:rPr lang="en-US" sz="800" dirty="0"/>
              <a:t>Output = Sequence Length vectors</a:t>
            </a:r>
            <a:endParaRPr lang="en-IN" sz="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9D5149-7D48-4A2E-9944-90161A14FC93}"/>
              </a:ext>
            </a:extLst>
          </p:cNvPr>
          <p:cNvSpPr txBox="1"/>
          <p:nvPr/>
        </p:nvSpPr>
        <p:spPr>
          <a:xfrm>
            <a:off x="4077132" y="3916593"/>
            <a:ext cx="989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Time Distributed - 4 Units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797463-50AB-43F3-9F75-CA87347C2E75}"/>
              </a:ext>
            </a:extLst>
          </p:cNvPr>
          <p:cNvSpPr txBox="1"/>
          <p:nvPr/>
        </p:nvSpPr>
        <p:spPr>
          <a:xfrm>
            <a:off x="2841386" y="4039536"/>
            <a:ext cx="1573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LSTM Layer</a:t>
            </a:r>
          </a:p>
          <a:p>
            <a:pPr algn="ctr"/>
            <a:r>
              <a:rPr lang="en-US" sz="800" dirty="0"/>
              <a:t>150 Units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91002601-10C6-4396-A616-336A30743816}"/>
              </a:ext>
            </a:extLst>
          </p:cNvPr>
          <p:cNvCxnSpPr>
            <a:stCxn id="10" idx="2"/>
          </p:cNvCxnSpPr>
          <p:nvPr/>
        </p:nvCxnSpPr>
        <p:spPr>
          <a:xfrm rot="5400000" flipH="1" flipV="1">
            <a:off x="3784607" y="2406864"/>
            <a:ext cx="540611" cy="2815839"/>
          </a:xfrm>
          <a:prstGeom prst="bentConnector4">
            <a:avLst>
              <a:gd name="adj1" fmla="val -84135"/>
              <a:gd name="adj2" fmla="val 8773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1857D25-33AA-45BD-9761-EB4625B5E27D}"/>
              </a:ext>
            </a:extLst>
          </p:cNvPr>
          <p:cNvSpPr txBox="1"/>
          <p:nvPr/>
        </p:nvSpPr>
        <p:spPr>
          <a:xfrm>
            <a:off x="5064954" y="4039620"/>
            <a:ext cx="989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Input</a:t>
            </a:r>
          </a:p>
          <a:p>
            <a:pPr algn="ctr"/>
            <a:r>
              <a:rPr lang="en-US" sz="800" dirty="0"/>
              <a:t>[150, ]</a:t>
            </a:r>
            <a:endParaRPr lang="en-IN" sz="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80CBB9-87B8-4796-AB4A-46B0DFC5EFF3}"/>
              </a:ext>
            </a:extLst>
          </p:cNvPr>
          <p:cNvSpPr txBox="1"/>
          <p:nvPr/>
        </p:nvSpPr>
        <p:spPr>
          <a:xfrm>
            <a:off x="6014813" y="4578228"/>
            <a:ext cx="10069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300 Units</a:t>
            </a:r>
          </a:p>
          <a:p>
            <a:pPr algn="ctr"/>
            <a:r>
              <a:rPr lang="en-US" sz="800" dirty="0" err="1"/>
              <a:t>ReLU</a:t>
            </a:r>
            <a:endParaRPr lang="en-US" sz="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F3A795-2408-40DA-A229-596C8CFFFA36}"/>
              </a:ext>
            </a:extLst>
          </p:cNvPr>
          <p:cNvSpPr txBox="1"/>
          <p:nvPr/>
        </p:nvSpPr>
        <p:spPr>
          <a:xfrm>
            <a:off x="7021725" y="4091944"/>
            <a:ext cx="10069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150 Units</a:t>
            </a:r>
          </a:p>
          <a:p>
            <a:pPr algn="ctr"/>
            <a:r>
              <a:rPr lang="en-US" sz="800" dirty="0" err="1"/>
              <a:t>ReLU</a:t>
            </a:r>
            <a:endParaRPr lang="en-US" sz="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BE4A31-5B3E-420E-86A5-C783315FD6FE}"/>
              </a:ext>
            </a:extLst>
          </p:cNvPr>
          <p:cNvSpPr txBox="1"/>
          <p:nvPr/>
        </p:nvSpPr>
        <p:spPr>
          <a:xfrm>
            <a:off x="7961263" y="3645506"/>
            <a:ext cx="10069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1 Unit</a:t>
            </a:r>
          </a:p>
          <a:p>
            <a:pPr algn="ctr"/>
            <a:r>
              <a:rPr lang="en-US" sz="800" dirty="0"/>
              <a:t>Sigmoid</a:t>
            </a:r>
          </a:p>
        </p:txBody>
      </p:sp>
    </p:spTree>
    <p:extLst>
      <p:ext uri="{BB962C8B-B14F-4D97-AF65-F5344CB8AC3E}">
        <p14:creationId xmlns:p14="http://schemas.microsoft.com/office/powerpoint/2010/main" val="13817871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2525C-F338-4989-B380-BBE32B7E1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6900" y="270204"/>
            <a:ext cx="6989100" cy="351000"/>
          </a:xfrm>
        </p:spPr>
        <p:txBody>
          <a:bodyPr/>
          <a:lstStyle/>
          <a:p>
            <a:r>
              <a:rPr lang="en-US" dirty="0"/>
              <a:t>Approaches and Results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EA907-52E3-4162-8AB7-DFC3A62C9D3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51520" y="829734"/>
            <a:ext cx="8640959" cy="4225296"/>
          </a:xfrm>
        </p:spPr>
        <p:txBody>
          <a:bodyPr/>
          <a:lstStyle/>
          <a:p>
            <a:pPr marL="0" indent="-280350" algn="just">
              <a:spcBef>
                <a:spcPts val="360"/>
              </a:spcBef>
            </a:pPr>
            <a:r>
              <a:rPr lang="en-US" sz="1700" dirty="0"/>
              <a:t>AutoEncoders</a:t>
            </a:r>
          </a:p>
          <a:p>
            <a:pPr marL="508950" lvl="1" indent="-280350" algn="just">
              <a:spcBef>
                <a:spcPts val="360"/>
              </a:spcBef>
            </a:pPr>
            <a:r>
              <a:rPr lang="en-US" sz="1300" dirty="0">
                <a:solidFill>
                  <a:srgbClr val="00B0F0"/>
                </a:solidFill>
              </a:rPr>
              <a:t>Bi-LSTM AE with FCNN</a:t>
            </a:r>
          </a:p>
          <a:p>
            <a:pPr marL="0" indent="-280350" algn="just">
              <a:spcBef>
                <a:spcPts val="360"/>
              </a:spcBef>
            </a:pPr>
            <a:endParaRPr lang="en-US" sz="17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29A333-3A85-4EA5-8F18-B7A66E7BC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4633" y="4940730"/>
            <a:ext cx="625128" cy="114300"/>
          </a:xfrm>
        </p:spPr>
        <p:txBody>
          <a:bodyPr/>
          <a:lstStyle/>
          <a:p>
            <a:pPr>
              <a:defRPr/>
            </a:pPr>
            <a:fld id="{B7D6B361-7266-41AF-9EA7-D0F5242D63C1}" type="slidenum">
              <a:rPr lang="de-DE" smtClean="0"/>
              <a:pPr>
                <a:defRPr/>
              </a:pPr>
              <a:t>23</a:t>
            </a:fld>
            <a:endParaRPr lang="de-DE" dirty="0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477BF6E9-36DC-45EC-99C7-AC52CDEE4E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47" t="6824" r="8145"/>
          <a:stretch/>
        </p:blipFill>
        <p:spPr>
          <a:xfrm>
            <a:off x="251520" y="1545996"/>
            <a:ext cx="4320000" cy="16991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15812E7-0EA9-4E7C-B6B5-F0E891607D7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990" t="6241" r="7886"/>
          <a:stretch/>
        </p:blipFill>
        <p:spPr>
          <a:xfrm>
            <a:off x="4571520" y="1545819"/>
            <a:ext cx="4320000" cy="1699353"/>
          </a:xfrm>
          <a:prstGeom prst="rect">
            <a:avLst/>
          </a:prstGeom>
        </p:spPr>
      </p:pic>
      <p:pic>
        <p:nvPicPr>
          <p:cNvPr id="10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E18A9EC0-D354-40AA-B8C4-6F0DB610EB2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145" t="6678" r="8195"/>
          <a:stretch/>
        </p:blipFill>
        <p:spPr>
          <a:xfrm>
            <a:off x="251520" y="3299705"/>
            <a:ext cx="4320000" cy="1700792"/>
          </a:xfrm>
          <a:prstGeom prst="rect">
            <a:avLst/>
          </a:prstGeom>
        </p:spPr>
      </p:pic>
      <p:pic>
        <p:nvPicPr>
          <p:cNvPr id="12" name="Picture 11" descr="Chart, bar chart&#10;&#10;Description automatically generated">
            <a:extLst>
              <a:ext uri="{FF2B5EF4-FFF2-40B4-BE49-F238E27FC236}">
                <a16:creationId xmlns:a16="http://schemas.microsoft.com/office/drawing/2014/main" id="{77A15521-BDD4-411C-AA26-817090FF91E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8040" t="6678" r="8196"/>
          <a:stretch/>
        </p:blipFill>
        <p:spPr>
          <a:xfrm>
            <a:off x="4572479" y="3299182"/>
            <a:ext cx="4320000" cy="1698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0916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2525C-F338-4989-B380-BBE32B7E1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6900" y="270204"/>
            <a:ext cx="6989100" cy="351000"/>
          </a:xfrm>
        </p:spPr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EA907-52E3-4162-8AB7-DFC3A62C9D3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51520" y="829734"/>
            <a:ext cx="8640959" cy="4016766"/>
          </a:xfrm>
        </p:spPr>
        <p:txBody>
          <a:bodyPr/>
          <a:lstStyle/>
          <a:p>
            <a:pPr marL="0" indent="-280350" algn="just">
              <a:spcBef>
                <a:spcPts val="360"/>
              </a:spcBef>
            </a:pPr>
            <a:r>
              <a:rPr lang="en-US" sz="1700" dirty="0"/>
              <a:t>Conclusion of results</a:t>
            </a:r>
          </a:p>
          <a:p>
            <a:pPr marL="508950" lvl="1" indent="-280350" algn="just">
              <a:spcBef>
                <a:spcPts val="360"/>
              </a:spcBef>
            </a:pPr>
            <a:endParaRPr lang="en-US" sz="1100" b="0" dirty="0"/>
          </a:p>
          <a:p>
            <a:pPr marL="508950" lvl="1" indent="-280350" algn="just">
              <a:spcBef>
                <a:spcPts val="360"/>
              </a:spcBef>
            </a:pPr>
            <a:r>
              <a:rPr lang="en-US" sz="1100" b="0" dirty="0"/>
              <a:t>It is possible to model short DNA sequences </a:t>
            </a:r>
          </a:p>
          <a:p>
            <a:pPr marL="909000" lvl="2" indent="-280350" algn="just">
              <a:spcBef>
                <a:spcPts val="360"/>
              </a:spcBef>
            </a:pPr>
            <a:r>
              <a:rPr lang="en-US" sz="1100" b="0" dirty="0"/>
              <a:t>For classification between the sequences being Nucleosomal or Linker </a:t>
            </a:r>
          </a:p>
          <a:p>
            <a:pPr marL="909000" lvl="2" indent="-280350" algn="just">
              <a:spcBef>
                <a:spcPts val="360"/>
              </a:spcBef>
            </a:pPr>
            <a:r>
              <a:rPr lang="en-US" sz="1100" b="0" dirty="0"/>
              <a:t>With a certain accuracy</a:t>
            </a:r>
          </a:p>
          <a:p>
            <a:pPr marL="508950" lvl="1" indent="-280350" algn="just">
              <a:spcBef>
                <a:spcPts val="360"/>
              </a:spcBef>
            </a:pPr>
            <a:endParaRPr lang="en-US" sz="1100" b="0" dirty="0"/>
          </a:p>
          <a:p>
            <a:pPr marL="508950" lvl="1" indent="-280350" algn="just">
              <a:spcBef>
                <a:spcPts val="360"/>
              </a:spcBef>
            </a:pPr>
            <a:r>
              <a:rPr lang="en-US" sz="1100" b="0" dirty="0"/>
              <a:t>The </a:t>
            </a:r>
            <a:r>
              <a:rPr lang="en-US" sz="1100" dirty="0"/>
              <a:t>Modified Convolutional LSTM DLNN – </a:t>
            </a:r>
            <a:r>
              <a:rPr lang="en-US" sz="1100" dirty="0" err="1"/>
              <a:t>CORENup</a:t>
            </a:r>
            <a:r>
              <a:rPr lang="en-US" sz="1100" dirty="0"/>
              <a:t> model</a:t>
            </a:r>
            <a:r>
              <a:rPr lang="en-US" sz="1100" b="0" i="1" dirty="0"/>
              <a:t> </a:t>
            </a:r>
            <a:r>
              <a:rPr lang="en-US" sz="1100" b="0" dirty="0"/>
              <a:t>is still the </a:t>
            </a:r>
            <a:r>
              <a:rPr lang="en-US" sz="1100" dirty="0"/>
              <a:t>State-of-the-art</a:t>
            </a:r>
            <a:r>
              <a:rPr lang="en-US" sz="1100" b="0" dirty="0"/>
              <a:t> based on the results of our experiments.</a:t>
            </a:r>
          </a:p>
          <a:p>
            <a:pPr marL="508950" lvl="1" indent="-280350" algn="just">
              <a:spcBef>
                <a:spcPts val="360"/>
              </a:spcBef>
            </a:pPr>
            <a:endParaRPr lang="en-US" sz="1100" b="0" dirty="0"/>
          </a:p>
          <a:p>
            <a:pPr marL="508950" lvl="1" indent="-280350" algn="just">
              <a:spcBef>
                <a:spcPts val="360"/>
              </a:spcBef>
            </a:pPr>
            <a:r>
              <a:rPr lang="en-US" sz="1100" b="0" dirty="0"/>
              <a:t>Certain techniques show </a:t>
            </a:r>
            <a:r>
              <a:rPr lang="en-US" sz="1100" b="0" i="1" dirty="0"/>
              <a:t>potential</a:t>
            </a:r>
            <a:r>
              <a:rPr lang="en-US" sz="1100" b="0" dirty="0"/>
              <a:t>:</a:t>
            </a:r>
          </a:p>
          <a:p>
            <a:pPr marL="909000" lvl="2" indent="-280350" algn="just">
              <a:spcBef>
                <a:spcPts val="360"/>
              </a:spcBef>
            </a:pPr>
            <a:r>
              <a:rPr lang="en-US" sz="1100" dirty="0"/>
              <a:t>Combining all MathFeature numerical measures </a:t>
            </a:r>
            <a:r>
              <a:rPr lang="en-US" sz="1100" b="0" dirty="0"/>
              <a:t>together, and then perform classification using:</a:t>
            </a:r>
          </a:p>
          <a:p>
            <a:pPr marL="1366200" lvl="3" indent="-280350" algn="just">
              <a:spcBef>
                <a:spcPts val="360"/>
              </a:spcBef>
            </a:pPr>
            <a:r>
              <a:rPr lang="en-US" sz="1100" b="1" dirty="0"/>
              <a:t>Random Forests</a:t>
            </a:r>
          </a:p>
          <a:p>
            <a:pPr marL="1366200" lvl="3" indent="-280350" algn="just">
              <a:spcBef>
                <a:spcPts val="360"/>
              </a:spcBef>
            </a:pPr>
            <a:r>
              <a:rPr lang="en-US" sz="1100" b="1" dirty="0"/>
              <a:t>Deep Forest Architecture</a:t>
            </a:r>
          </a:p>
          <a:p>
            <a:pPr marL="1366200" lvl="3" indent="-280350" algn="just">
              <a:spcBef>
                <a:spcPts val="360"/>
              </a:spcBef>
            </a:pPr>
            <a:r>
              <a:rPr lang="en-US" sz="1100" b="0" dirty="0"/>
              <a:t>Random Forests have marginally better training performance than Deep Forest, while</a:t>
            </a:r>
            <a:r>
              <a:rPr lang="en-US" sz="1100" dirty="0"/>
              <a:t> very similar testing performance</a:t>
            </a:r>
          </a:p>
          <a:p>
            <a:pPr marL="1366200" lvl="3" indent="-280350" algn="just">
              <a:spcBef>
                <a:spcPts val="360"/>
              </a:spcBef>
            </a:pPr>
            <a:endParaRPr lang="en-US" sz="1100" b="0" dirty="0"/>
          </a:p>
          <a:p>
            <a:pPr marL="508950" lvl="1" indent="-280350" algn="just">
              <a:spcBef>
                <a:spcPts val="360"/>
              </a:spcBef>
            </a:pPr>
            <a:r>
              <a:rPr lang="en-US" sz="1100" b="0" dirty="0"/>
              <a:t>Most of the results looks to have </a:t>
            </a:r>
            <a:r>
              <a:rPr lang="en-US" sz="1100" dirty="0"/>
              <a:t>over-fitting issue</a:t>
            </a:r>
          </a:p>
          <a:p>
            <a:pPr marL="909000" lvl="2" indent="-280350" algn="just">
              <a:spcBef>
                <a:spcPts val="360"/>
              </a:spcBef>
            </a:pPr>
            <a:r>
              <a:rPr lang="en-US" sz="1100" b="0" dirty="0"/>
              <a:t>Even with the application of </a:t>
            </a:r>
            <a:r>
              <a:rPr lang="en-US" sz="1100" dirty="0"/>
              <a:t>Early Stopping </a:t>
            </a:r>
            <a:r>
              <a:rPr lang="en-US" sz="1100" b="0" dirty="0"/>
              <a:t>criterion</a:t>
            </a:r>
          </a:p>
          <a:p>
            <a:pPr marL="909000" lvl="2" indent="-280350" algn="just">
              <a:spcBef>
                <a:spcPts val="360"/>
              </a:spcBef>
            </a:pPr>
            <a:endParaRPr lang="en-US" sz="1000" b="0" dirty="0"/>
          </a:p>
          <a:p>
            <a:pPr marL="0" indent="-280350" algn="just">
              <a:spcBef>
                <a:spcPts val="360"/>
              </a:spcBef>
            </a:pPr>
            <a:endParaRPr lang="en-US" sz="17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29A333-3A85-4EA5-8F18-B7A66E7BC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4633" y="4940730"/>
            <a:ext cx="625128" cy="114300"/>
          </a:xfrm>
        </p:spPr>
        <p:txBody>
          <a:bodyPr/>
          <a:lstStyle/>
          <a:p>
            <a:pPr>
              <a:defRPr/>
            </a:pPr>
            <a:fld id="{B7D6B361-7266-41AF-9EA7-D0F5242D63C1}" type="slidenum">
              <a:rPr lang="de-DE" smtClean="0"/>
              <a:pPr>
                <a:defRPr/>
              </a:pPr>
              <a:t>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098958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2525C-F338-4989-B380-BBE32B7E1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6900" y="270204"/>
            <a:ext cx="6989100" cy="351000"/>
          </a:xfrm>
        </p:spPr>
        <p:txBody>
          <a:bodyPr/>
          <a:lstStyle/>
          <a:p>
            <a:r>
              <a:rPr lang="en-US" dirty="0"/>
              <a:t>Future Work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EA907-52E3-4162-8AB7-DFC3A62C9D3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51520" y="829734"/>
            <a:ext cx="8640959" cy="4016766"/>
          </a:xfrm>
        </p:spPr>
        <p:txBody>
          <a:bodyPr/>
          <a:lstStyle/>
          <a:p>
            <a:pPr marL="0" indent="-280350" algn="just">
              <a:spcBef>
                <a:spcPts val="360"/>
              </a:spcBef>
            </a:pPr>
            <a:endParaRPr lang="en-US" sz="1700" dirty="0"/>
          </a:p>
          <a:p>
            <a:pPr marL="0" indent="-280350" algn="just">
              <a:spcBef>
                <a:spcPts val="360"/>
              </a:spcBef>
            </a:pPr>
            <a:r>
              <a:rPr lang="en-US" sz="1700" dirty="0"/>
              <a:t>There are many more techniques to explore. Some are:</a:t>
            </a:r>
          </a:p>
          <a:p>
            <a:pPr marL="508950" lvl="1" indent="-280350" algn="just">
              <a:spcBef>
                <a:spcPts val="360"/>
              </a:spcBef>
            </a:pPr>
            <a:r>
              <a:rPr lang="en-US" sz="1300" dirty="0" err="1"/>
              <a:t>GloVe</a:t>
            </a:r>
            <a:endParaRPr lang="en-US" sz="1300" dirty="0"/>
          </a:p>
          <a:p>
            <a:pPr marL="909000" lvl="2" indent="-280350" algn="just">
              <a:spcBef>
                <a:spcPts val="360"/>
              </a:spcBef>
            </a:pPr>
            <a:r>
              <a:rPr lang="en-US" sz="1300" b="0" dirty="0"/>
              <a:t>Unsupervised learning algorithm to obtain Global Vectors for Word representation</a:t>
            </a:r>
          </a:p>
          <a:p>
            <a:pPr marL="508950" lvl="1" indent="-280350" algn="just">
              <a:spcBef>
                <a:spcPts val="360"/>
              </a:spcBef>
            </a:pPr>
            <a:r>
              <a:rPr lang="en-US" sz="1300" dirty="0" err="1"/>
              <a:t>ULMFiT</a:t>
            </a:r>
            <a:endParaRPr lang="en-US" sz="1300" dirty="0"/>
          </a:p>
          <a:p>
            <a:pPr marL="909000" lvl="2" indent="-280350" algn="just">
              <a:spcBef>
                <a:spcPts val="360"/>
              </a:spcBef>
            </a:pPr>
            <a:r>
              <a:rPr lang="en-US" sz="1300" b="0" dirty="0"/>
              <a:t>Universal Language Model Fine-tuning for Text Classification</a:t>
            </a:r>
          </a:p>
          <a:p>
            <a:pPr marL="909000" lvl="2" indent="-280350" algn="just">
              <a:spcBef>
                <a:spcPts val="360"/>
              </a:spcBef>
            </a:pPr>
            <a:r>
              <a:rPr lang="en-US" sz="1300" b="0" dirty="0"/>
              <a:t>An Inductive Transfer Learning method that can be applied to any task in NLP</a:t>
            </a:r>
          </a:p>
          <a:p>
            <a:pPr marL="909000" lvl="2" indent="-280350" algn="just">
              <a:spcBef>
                <a:spcPts val="360"/>
              </a:spcBef>
            </a:pPr>
            <a:endParaRPr lang="en-US" sz="1300" b="0" dirty="0"/>
          </a:p>
          <a:p>
            <a:pPr marL="0" indent="-280350" algn="just">
              <a:spcBef>
                <a:spcPts val="360"/>
              </a:spcBef>
            </a:pPr>
            <a:endParaRPr lang="en-US" sz="1700" dirty="0"/>
          </a:p>
          <a:p>
            <a:pPr marL="0" indent="-280350" algn="just">
              <a:spcBef>
                <a:spcPts val="360"/>
              </a:spcBef>
            </a:pPr>
            <a:r>
              <a:rPr lang="en-US" sz="1700" dirty="0"/>
              <a:t>Modifications to presented techniques can be further experimented with:</a:t>
            </a:r>
          </a:p>
          <a:p>
            <a:pPr marL="508950" lvl="1" indent="-280350" algn="just">
              <a:spcBef>
                <a:spcPts val="360"/>
              </a:spcBef>
            </a:pPr>
            <a:r>
              <a:rPr lang="en-US" sz="1300" b="0" dirty="0"/>
              <a:t>Deep Forest Architecture directly with Sequences</a:t>
            </a:r>
          </a:p>
          <a:p>
            <a:pPr marL="508950" lvl="1" indent="-280350" algn="just">
              <a:spcBef>
                <a:spcPts val="360"/>
              </a:spcBef>
            </a:pPr>
            <a:r>
              <a:rPr lang="en-US" sz="1300" b="0" dirty="0"/>
              <a:t>Addition of Bi-LSTM to the CNN – RNN – FCNN (</a:t>
            </a:r>
            <a:r>
              <a:rPr lang="en-US" sz="1300" b="0" i="1" dirty="0"/>
              <a:t>SOTA</a:t>
            </a:r>
            <a:r>
              <a:rPr lang="en-US" sz="1300" b="0" dirty="0"/>
              <a:t>) hybrid architectures</a:t>
            </a:r>
          </a:p>
          <a:p>
            <a:pPr marL="508950" lvl="1" indent="-280350" algn="just">
              <a:spcBef>
                <a:spcPts val="360"/>
              </a:spcBef>
            </a:pPr>
            <a:r>
              <a:rPr lang="en-US" sz="1300" b="0" dirty="0"/>
              <a:t>Further analysis of the Regularization for the approaches done in the experiment</a:t>
            </a:r>
          </a:p>
          <a:p>
            <a:pPr marL="0" indent="-280350" algn="just">
              <a:spcBef>
                <a:spcPts val="360"/>
              </a:spcBef>
            </a:pPr>
            <a:endParaRPr lang="en-US" sz="1700" dirty="0"/>
          </a:p>
          <a:p>
            <a:pPr marL="0" indent="-280350" algn="just">
              <a:spcBef>
                <a:spcPts val="360"/>
              </a:spcBef>
            </a:pPr>
            <a:endParaRPr lang="en-US" sz="17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29A333-3A85-4EA5-8F18-B7A66E7BC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4633" y="4940730"/>
            <a:ext cx="625128" cy="114300"/>
          </a:xfrm>
        </p:spPr>
        <p:txBody>
          <a:bodyPr/>
          <a:lstStyle/>
          <a:p>
            <a:pPr>
              <a:defRPr/>
            </a:pPr>
            <a:fld id="{B7D6B361-7266-41AF-9EA7-D0F5242D63C1}" type="slidenum">
              <a:rPr lang="de-DE" smtClean="0"/>
              <a:pPr>
                <a:defRPr/>
              </a:pPr>
              <a:t>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285998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2525C-F338-4989-B380-BBE32B7E1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6900" y="270204"/>
            <a:ext cx="6989100" cy="351000"/>
          </a:xfrm>
        </p:spPr>
        <p:txBody>
          <a:bodyPr/>
          <a:lstStyle/>
          <a:p>
            <a:r>
              <a:rPr lang="en-US" dirty="0"/>
              <a:t>References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EA907-52E3-4162-8AB7-DFC3A62C9D3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51520" y="829734"/>
            <a:ext cx="8640959" cy="4016766"/>
          </a:xfrm>
        </p:spPr>
        <p:txBody>
          <a:bodyPr/>
          <a:lstStyle/>
          <a:p>
            <a:pPr marL="0" indent="-280350" algn="just">
              <a:spcBef>
                <a:spcPts val="360"/>
              </a:spcBef>
            </a:pPr>
            <a:r>
              <a:rPr lang="en-US" sz="1700" dirty="0" err="1"/>
              <a:t>Github</a:t>
            </a:r>
            <a:r>
              <a:rPr lang="en-US" sz="1700" dirty="0"/>
              <a:t> links</a:t>
            </a:r>
          </a:p>
          <a:p>
            <a:pPr marL="0" indent="-280350" algn="just">
              <a:spcBef>
                <a:spcPts val="360"/>
              </a:spcBef>
            </a:pPr>
            <a:r>
              <a:rPr lang="en-US" sz="700" b="0" dirty="0">
                <a:hlinkClick r:id="rId3"/>
              </a:rPr>
              <a:t>https://github.com/EESI/16s_embeddings</a:t>
            </a:r>
            <a:endParaRPr lang="en-US" sz="700" b="0" dirty="0"/>
          </a:p>
          <a:p>
            <a:pPr marL="0" indent="-280350" algn="just">
              <a:spcBef>
                <a:spcPts val="360"/>
              </a:spcBef>
            </a:pPr>
            <a:r>
              <a:rPr lang="en-US" sz="700" b="0" dirty="0">
                <a:hlinkClick r:id="rId4"/>
              </a:rPr>
              <a:t>https://github.com/DeepLearningForSequence/CORENup-A-Combination-of-Convolutional-and-Recurrent-Deep-Neural-Networks-for-NucleosomePositioning</a:t>
            </a:r>
            <a:endParaRPr lang="en-US" sz="700" b="0" dirty="0"/>
          </a:p>
          <a:p>
            <a:pPr marL="0" indent="-280350" algn="just">
              <a:spcBef>
                <a:spcPts val="360"/>
              </a:spcBef>
            </a:pPr>
            <a:r>
              <a:rPr lang="en-US" sz="700" b="0" dirty="0">
                <a:hlinkClick r:id="rId5"/>
              </a:rPr>
              <a:t>https://github.com/Bonidia/MathFeature</a:t>
            </a:r>
            <a:endParaRPr lang="en-US" sz="700" b="0" dirty="0"/>
          </a:p>
          <a:p>
            <a:pPr marL="0" indent="-280350" algn="just">
              <a:spcBef>
                <a:spcPts val="360"/>
              </a:spcBef>
            </a:pPr>
            <a:r>
              <a:rPr lang="en-US" sz="700" b="0" dirty="0">
                <a:hlinkClick r:id="rId6"/>
              </a:rPr>
              <a:t>https://github.com/EESI/microbiome_embeddings</a:t>
            </a:r>
            <a:endParaRPr lang="en-US" sz="700" b="0" dirty="0"/>
          </a:p>
          <a:p>
            <a:pPr marL="0" indent="-280350" algn="just">
              <a:spcBef>
                <a:spcPts val="360"/>
              </a:spcBef>
            </a:pPr>
            <a:endParaRPr lang="en-US" sz="700" b="0" dirty="0"/>
          </a:p>
          <a:p>
            <a:pPr marL="0" indent="-280350" algn="just">
              <a:spcBef>
                <a:spcPts val="360"/>
              </a:spcBef>
            </a:pPr>
            <a:r>
              <a:rPr lang="en-US" sz="1700" dirty="0"/>
              <a:t>Papers referred</a:t>
            </a:r>
          </a:p>
          <a:p>
            <a:pPr marL="0" indent="-280350" algn="just">
              <a:spcBef>
                <a:spcPts val="360"/>
              </a:spcBef>
            </a:pPr>
            <a:r>
              <a:rPr lang="en-US" sz="700" b="0" dirty="0"/>
              <a:t>Di </a:t>
            </a:r>
            <a:r>
              <a:rPr lang="en-US" sz="700" b="0" dirty="0" err="1"/>
              <a:t>Gangi</a:t>
            </a:r>
            <a:r>
              <a:rPr lang="en-US" sz="700" b="0" dirty="0"/>
              <a:t>, Mattia &amp; </a:t>
            </a:r>
            <a:r>
              <a:rPr lang="en-US" sz="700" b="0" dirty="0" err="1"/>
              <a:t>Gaglio</a:t>
            </a:r>
            <a:r>
              <a:rPr lang="en-US" sz="700" b="0" dirty="0"/>
              <a:t>, Salvatore &amp; La Bua, Claudio &amp; Lo Bosco, </a:t>
            </a:r>
            <a:r>
              <a:rPr lang="en-US" sz="700" b="0" dirty="0" err="1"/>
              <a:t>Giosuè</a:t>
            </a:r>
            <a:r>
              <a:rPr lang="en-US" sz="700" b="0" dirty="0"/>
              <a:t> &amp; Rizzo, Riccardo. (2017). A Deep Learning Network for Exploiting Positional Information in Nucleosome Related Sequences. 524-533. 10.1007/978-3-319-56154-7_47.</a:t>
            </a:r>
          </a:p>
          <a:p>
            <a:pPr marL="0" indent="-280350" algn="just">
              <a:spcBef>
                <a:spcPts val="360"/>
              </a:spcBef>
            </a:pPr>
            <a:r>
              <a:rPr lang="en-US" sz="700" b="0" dirty="0"/>
              <a:t>Di </a:t>
            </a:r>
            <a:r>
              <a:rPr lang="en-US" sz="700" b="0" dirty="0" err="1"/>
              <a:t>Gangi</a:t>
            </a:r>
            <a:r>
              <a:rPr lang="en-US" sz="700" b="0" dirty="0"/>
              <a:t>, Mattia &amp; Lo Bosco, </a:t>
            </a:r>
            <a:r>
              <a:rPr lang="en-US" sz="700" b="0" dirty="0" err="1"/>
              <a:t>Giosuè</a:t>
            </a:r>
            <a:r>
              <a:rPr lang="en-US" sz="700" b="0" dirty="0"/>
              <a:t> &amp; Rizzo, Riccardo. (2018). Deep learning architectures for prediction of nucleosome positioning from sequences data. BMC Bioinformatics. 19. 10.1186/s12859-018-2386-9.</a:t>
            </a:r>
          </a:p>
          <a:p>
            <a:pPr marL="0" indent="-280350" algn="just">
              <a:spcBef>
                <a:spcPts val="360"/>
              </a:spcBef>
            </a:pPr>
            <a:r>
              <a:rPr lang="en-US" sz="700" b="0" dirty="0"/>
              <a:t>Amato, Domenico &amp; Lo Bosco, </a:t>
            </a:r>
            <a:r>
              <a:rPr lang="en-US" sz="700" b="0" dirty="0" err="1"/>
              <a:t>Giosuè</a:t>
            </a:r>
            <a:r>
              <a:rPr lang="en-US" sz="700" b="0" dirty="0"/>
              <a:t> &amp; Rizzo, Riccardo. (2020). </a:t>
            </a:r>
            <a:r>
              <a:rPr lang="en-US" sz="700" b="0" dirty="0" err="1"/>
              <a:t>CORENup</a:t>
            </a:r>
            <a:r>
              <a:rPr lang="en-US" sz="700" b="0" dirty="0"/>
              <a:t>: A combination of convolutional and recurrent deep neural networks for nucleosome positioning identification. BMC bioinformatics. 21. 326. 10.1186/s12859-020-03627-x.</a:t>
            </a:r>
          </a:p>
          <a:p>
            <a:pPr marL="0" indent="-280350" algn="just">
              <a:spcBef>
                <a:spcPts val="360"/>
              </a:spcBef>
            </a:pPr>
            <a:r>
              <a:rPr lang="en-US" sz="700" b="0" dirty="0" err="1"/>
              <a:t>Woloszynek</a:t>
            </a:r>
            <a:r>
              <a:rPr lang="en-US" sz="700" b="0" dirty="0"/>
              <a:t>, Stephen &amp; Zhao, </a:t>
            </a:r>
            <a:r>
              <a:rPr lang="en-US" sz="700" b="0" dirty="0" err="1"/>
              <a:t>Zhengqiao</a:t>
            </a:r>
            <a:r>
              <a:rPr lang="en-US" sz="700" b="0" dirty="0"/>
              <a:t> &amp; Chen, Jian &amp; Rosen, Gail. (2019). 16S rRNA sequence embeddings: Meaningful numeric feature representations of nucleotide sequences that are convenient for downstream analyses. PLOS Computational Biology. 15. e1006721. 10.1371/journal.pcbi.1006721.</a:t>
            </a:r>
          </a:p>
          <a:p>
            <a:pPr marL="0" indent="-280350" algn="just">
              <a:spcBef>
                <a:spcPts val="360"/>
              </a:spcBef>
            </a:pPr>
            <a:r>
              <a:rPr lang="en-US" sz="700" b="0" dirty="0"/>
              <a:t>Pennington, Jeffrey &amp; </a:t>
            </a:r>
            <a:r>
              <a:rPr lang="en-US" sz="700" b="0" dirty="0" err="1"/>
              <a:t>Socher</a:t>
            </a:r>
            <a:r>
              <a:rPr lang="en-US" sz="700" b="0" dirty="0"/>
              <a:t>, Richard &amp; Manning, Christopher. (2014). Glove: Global Vectors for Word Representation. EMNLP. 14. 1532-1543. 10.3115/v1/D14-1162.</a:t>
            </a:r>
          </a:p>
          <a:p>
            <a:pPr marL="0" indent="-280350" algn="just">
              <a:spcBef>
                <a:spcPts val="360"/>
              </a:spcBef>
            </a:pPr>
            <a:r>
              <a:rPr lang="en-US" sz="700" b="0" dirty="0"/>
              <a:t>Wei, Dong-Qing. (2020). LMI-</a:t>
            </a:r>
            <a:r>
              <a:rPr lang="en-US" sz="700" b="0" dirty="0" err="1"/>
              <a:t>DForest</a:t>
            </a:r>
            <a:r>
              <a:rPr lang="en-US" sz="700" b="0" dirty="0"/>
              <a:t>: A deep forest model towards the prediction of lncRNA-miRNA interactions. Computational Biology and Chemistry. 89. 10.1016/j.compbiolchem.2020.107406.</a:t>
            </a:r>
          </a:p>
          <a:p>
            <a:pPr marL="0" indent="-280350" algn="just">
              <a:spcBef>
                <a:spcPts val="360"/>
              </a:spcBef>
            </a:pPr>
            <a:endParaRPr lang="en-US" sz="700" b="0" dirty="0"/>
          </a:p>
          <a:p>
            <a:pPr marL="0" indent="-280350" algn="just">
              <a:spcBef>
                <a:spcPts val="360"/>
              </a:spcBef>
            </a:pPr>
            <a:endParaRPr lang="en-US" sz="700" b="0" dirty="0"/>
          </a:p>
          <a:p>
            <a:pPr marL="0" indent="-280350" algn="just">
              <a:spcBef>
                <a:spcPts val="360"/>
              </a:spcBef>
            </a:pPr>
            <a:endParaRPr lang="en-US" sz="1700" dirty="0"/>
          </a:p>
          <a:p>
            <a:pPr marL="0" indent="-280350" algn="just">
              <a:spcBef>
                <a:spcPts val="360"/>
              </a:spcBef>
            </a:pPr>
            <a:endParaRPr lang="en-US" sz="17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29A333-3A85-4EA5-8F18-B7A66E7BC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4633" y="4940730"/>
            <a:ext cx="625128" cy="114300"/>
          </a:xfrm>
        </p:spPr>
        <p:txBody>
          <a:bodyPr/>
          <a:lstStyle/>
          <a:p>
            <a:pPr>
              <a:defRPr/>
            </a:pPr>
            <a:fld id="{B7D6B361-7266-41AF-9EA7-D0F5242D63C1}" type="slidenum">
              <a:rPr lang="de-DE" smtClean="0"/>
              <a:pPr>
                <a:defRPr/>
              </a:pPr>
              <a:t>26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78648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2525C-F338-4989-B380-BBE32B7E1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6900" y="270204"/>
            <a:ext cx="6989100" cy="351000"/>
          </a:xfrm>
        </p:spPr>
        <p:txBody>
          <a:bodyPr/>
          <a:lstStyle/>
          <a:p>
            <a:r>
              <a:rPr lang="en-US" dirty="0"/>
              <a:t>Datasets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EA907-52E3-4162-8AB7-DFC3A62C9D3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51520" y="829734"/>
            <a:ext cx="8640959" cy="4016766"/>
          </a:xfrm>
        </p:spPr>
        <p:txBody>
          <a:bodyPr/>
          <a:lstStyle/>
          <a:p>
            <a:pPr marL="0" indent="-280350" algn="just">
              <a:spcBef>
                <a:spcPts val="360"/>
              </a:spcBef>
            </a:pPr>
            <a:r>
              <a:rPr lang="en-US" sz="1700" dirty="0"/>
              <a:t>4 different datasets explored, finalized and results presented for one:</a:t>
            </a:r>
          </a:p>
          <a:p>
            <a:pPr marL="508950" lvl="1" indent="-280350" algn="just">
              <a:spcBef>
                <a:spcPts val="360"/>
              </a:spcBef>
            </a:pPr>
            <a:r>
              <a:rPr lang="en-US" sz="1300" b="0" dirty="0"/>
              <a:t>Setting 1 Data:</a:t>
            </a:r>
          </a:p>
          <a:p>
            <a:pPr marL="909000" lvl="2" indent="-280350" algn="just">
              <a:spcBef>
                <a:spcPts val="360"/>
              </a:spcBef>
            </a:pPr>
            <a:r>
              <a:rPr lang="en-US" sz="1100" b="0" dirty="0"/>
              <a:t>Contains data from 4 different sets of DNA Sequences:</a:t>
            </a:r>
          </a:p>
          <a:p>
            <a:pPr marL="1366200" lvl="3" indent="-280350" algn="just">
              <a:spcBef>
                <a:spcPts val="360"/>
              </a:spcBef>
            </a:pPr>
            <a:r>
              <a:rPr lang="en-US" sz="1100" b="1" dirty="0"/>
              <a:t>Homo Sapiens</a:t>
            </a:r>
            <a:r>
              <a:rPr lang="en-US" sz="1100" b="0" dirty="0"/>
              <a:t>: </a:t>
            </a:r>
          </a:p>
          <a:p>
            <a:pPr marL="1823400" lvl="4" indent="-280350" algn="just">
              <a:spcBef>
                <a:spcPts val="360"/>
              </a:spcBef>
            </a:pPr>
            <a:r>
              <a:rPr lang="en-US" sz="1100" b="0" dirty="0"/>
              <a:t>Nucleosomal: </a:t>
            </a:r>
            <a:r>
              <a:rPr lang="en-US" sz="1100" i="1" dirty="0"/>
              <a:t>2900</a:t>
            </a:r>
            <a:r>
              <a:rPr lang="en-US" sz="1100" b="0" dirty="0"/>
              <a:t>	Linker: </a:t>
            </a:r>
            <a:r>
              <a:rPr lang="en-US" sz="1100" i="1" dirty="0"/>
              <a:t>2850</a:t>
            </a:r>
          </a:p>
          <a:p>
            <a:pPr marL="1366200" lvl="3" indent="-280350" algn="just">
              <a:spcBef>
                <a:spcPts val="360"/>
              </a:spcBef>
            </a:pPr>
            <a:r>
              <a:rPr lang="en-US" sz="1100" b="1" dirty="0"/>
              <a:t>Caenorhabditis Elegans</a:t>
            </a:r>
            <a:r>
              <a:rPr lang="en-US" sz="1100" b="0" dirty="0"/>
              <a:t>: </a:t>
            </a:r>
          </a:p>
          <a:p>
            <a:pPr marL="1823400" lvl="4" indent="-280350" algn="just">
              <a:spcBef>
                <a:spcPts val="360"/>
              </a:spcBef>
            </a:pPr>
            <a:r>
              <a:rPr lang="en-US" sz="1100" b="0" dirty="0"/>
              <a:t>Nucleosomal: </a:t>
            </a:r>
            <a:r>
              <a:rPr lang="en-US" sz="1100" b="0" i="1" dirty="0"/>
              <a:t>2567</a:t>
            </a:r>
            <a:r>
              <a:rPr lang="en-US" sz="1100" b="0" dirty="0"/>
              <a:t>	Linker: </a:t>
            </a:r>
            <a:r>
              <a:rPr lang="en-US" sz="1100" b="0" i="1" dirty="0"/>
              <a:t>2608</a:t>
            </a:r>
          </a:p>
          <a:p>
            <a:pPr marL="1366200" lvl="3" indent="-280350" algn="just">
              <a:spcBef>
                <a:spcPts val="360"/>
              </a:spcBef>
            </a:pPr>
            <a:r>
              <a:rPr lang="en-US" sz="1100" b="1" dirty="0"/>
              <a:t>Drosophila Melanogaster</a:t>
            </a:r>
            <a:r>
              <a:rPr lang="en-US" sz="1100" b="0" dirty="0"/>
              <a:t>:</a:t>
            </a:r>
          </a:p>
          <a:p>
            <a:pPr marL="1823400" lvl="4" indent="-280350" algn="just">
              <a:spcBef>
                <a:spcPts val="360"/>
              </a:spcBef>
            </a:pPr>
            <a:r>
              <a:rPr lang="en-US" sz="1100" b="0" dirty="0"/>
              <a:t>Nucleosomal: </a:t>
            </a:r>
            <a:r>
              <a:rPr lang="en-US" sz="1100" b="0" i="1" dirty="0"/>
              <a:t>2273</a:t>
            </a:r>
            <a:r>
              <a:rPr lang="en-US" sz="1100" b="0" dirty="0"/>
              <a:t>	Linker: </a:t>
            </a:r>
            <a:r>
              <a:rPr lang="en-US" sz="1100" b="0" i="1" dirty="0"/>
              <a:t>2300</a:t>
            </a:r>
          </a:p>
          <a:p>
            <a:pPr marL="1366200" lvl="3" indent="-280350" algn="just">
              <a:spcBef>
                <a:spcPts val="360"/>
              </a:spcBef>
            </a:pPr>
            <a:r>
              <a:rPr lang="en-US" sz="1100" b="1" dirty="0"/>
              <a:t>Saccharomyces Cerevisiae</a:t>
            </a:r>
            <a:r>
              <a:rPr lang="en-US" sz="1100" b="0" dirty="0"/>
              <a:t>: </a:t>
            </a:r>
          </a:p>
          <a:p>
            <a:pPr marL="1823400" lvl="4" indent="-280350" algn="just">
              <a:spcBef>
                <a:spcPts val="360"/>
              </a:spcBef>
            </a:pPr>
            <a:r>
              <a:rPr lang="en-US" sz="1100" b="0" dirty="0"/>
              <a:t>Nucleosomal: </a:t>
            </a:r>
            <a:r>
              <a:rPr lang="en-US" sz="1100" b="0" i="1" dirty="0"/>
              <a:t>1880</a:t>
            </a:r>
            <a:r>
              <a:rPr lang="en-US" sz="1100" b="0" dirty="0"/>
              <a:t>	Linker: </a:t>
            </a:r>
            <a:r>
              <a:rPr lang="en-US" sz="1100" b="0" i="1" dirty="0"/>
              <a:t>1740</a:t>
            </a:r>
            <a:endParaRPr lang="en-US" sz="1100" dirty="0"/>
          </a:p>
          <a:p>
            <a:pPr marL="909000" lvl="2" indent="-280350" algn="just">
              <a:spcBef>
                <a:spcPts val="360"/>
              </a:spcBef>
            </a:pPr>
            <a:r>
              <a:rPr lang="en-US" sz="1100" b="0" dirty="0"/>
              <a:t>Every DNA sequence is </a:t>
            </a:r>
            <a:r>
              <a:rPr lang="en-US" sz="1100" dirty="0"/>
              <a:t>150</a:t>
            </a:r>
            <a:r>
              <a:rPr lang="en-US" sz="1100" b="0" dirty="0"/>
              <a:t> characters long, containing only: Adenine, Cytosine, Guanine, and Thymine (ACGT) molecules</a:t>
            </a:r>
          </a:p>
          <a:p>
            <a:pPr marL="909000" lvl="2" indent="-280350" algn="just">
              <a:spcBef>
                <a:spcPts val="360"/>
              </a:spcBef>
            </a:pPr>
            <a:r>
              <a:rPr lang="en-US" sz="1100" b="0" dirty="0"/>
              <a:t>Fair division of classes in every species. Hence, no data bootstrapping/augmentation step performed.</a:t>
            </a:r>
          </a:p>
          <a:p>
            <a:pPr marL="909000" lvl="2" indent="-280350" algn="just">
              <a:spcBef>
                <a:spcPts val="360"/>
              </a:spcBef>
            </a:pPr>
            <a:endParaRPr lang="en-US" sz="1100" b="0" dirty="0"/>
          </a:p>
          <a:p>
            <a:pPr marL="508950" lvl="1" indent="-280350" algn="just">
              <a:spcBef>
                <a:spcPts val="360"/>
              </a:spcBef>
            </a:pPr>
            <a:r>
              <a:rPr lang="en-US" sz="1100" b="0" dirty="0"/>
              <a:t>For every model:</a:t>
            </a:r>
          </a:p>
          <a:p>
            <a:pPr marL="909000" lvl="2" indent="-280350" algn="just">
              <a:spcBef>
                <a:spcPts val="360"/>
              </a:spcBef>
            </a:pPr>
            <a:r>
              <a:rPr lang="en-US" sz="1100" b="0" dirty="0"/>
              <a:t>Data is divided into Stratified 10 Folds </a:t>
            </a:r>
          </a:p>
          <a:p>
            <a:pPr marL="909000" lvl="2" indent="-280350" algn="just">
              <a:spcBef>
                <a:spcPts val="360"/>
              </a:spcBef>
            </a:pPr>
            <a:r>
              <a:rPr lang="en-US" sz="1100" b="0" dirty="0"/>
              <a:t>Ensures better accuracy/precision of the results and their generalization</a:t>
            </a:r>
          </a:p>
          <a:p>
            <a:pPr marL="909000" lvl="2" indent="-280350" algn="just">
              <a:spcBef>
                <a:spcPts val="360"/>
              </a:spcBef>
            </a:pPr>
            <a:endParaRPr lang="en-US" sz="1100" b="0" dirty="0"/>
          </a:p>
          <a:p>
            <a:pPr marL="909000" lvl="2" indent="-280350" algn="just">
              <a:spcBef>
                <a:spcPts val="360"/>
              </a:spcBef>
            </a:pPr>
            <a:endParaRPr lang="en-US" sz="1100" b="0" dirty="0"/>
          </a:p>
          <a:p>
            <a:pPr marL="1823400" lvl="4" indent="-280350" algn="just">
              <a:spcBef>
                <a:spcPts val="360"/>
              </a:spcBef>
            </a:pPr>
            <a:endParaRPr lang="en-US" sz="1100" b="0" dirty="0"/>
          </a:p>
          <a:p>
            <a:pPr marL="0" indent="-280350" algn="just">
              <a:spcBef>
                <a:spcPts val="360"/>
              </a:spcBef>
            </a:pPr>
            <a:endParaRPr lang="en-US" sz="1700" dirty="0"/>
          </a:p>
          <a:p>
            <a:pPr marL="0" indent="-280350" algn="just">
              <a:spcBef>
                <a:spcPts val="360"/>
              </a:spcBef>
            </a:pPr>
            <a:endParaRPr lang="en-US" sz="17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29A333-3A85-4EA5-8F18-B7A66E7BC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4633" y="4940730"/>
            <a:ext cx="625128" cy="114300"/>
          </a:xfrm>
        </p:spPr>
        <p:txBody>
          <a:bodyPr/>
          <a:lstStyle/>
          <a:p>
            <a:pPr>
              <a:defRPr/>
            </a:pPr>
            <a:fld id="{B7D6B361-7266-41AF-9EA7-D0F5242D63C1}" type="slidenum">
              <a:rPr lang="de-DE" smtClean="0"/>
              <a:pPr>
                <a:defRPr/>
              </a:pPr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4514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2525C-F338-4989-B380-BBE32B7E1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6900" y="270204"/>
            <a:ext cx="6989100" cy="351000"/>
          </a:xfrm>
        </p:spPr>
        <p:txBody>
          <a:bodyPr/>
          <a:lstStyle/>
          <a:p>
            <a:r>
              <a:rPr lang="en-US" dirty="0"/>
              <a:t>Approaches explored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EA907-52E3-4162-8AB7-DFC3A62C9D3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51520" y="829734"/>
            <a:ext cx="8640959" cy="4225296"/>
          </a:xfrm>
        </p:spPr>
        <p:txBody>
          <a:bodyPr/>
          <a:lstStyle/>
          <a:p>
            <a:pPr marL="0" indent="-280350" algn="just">
              <a:spcBef>
                <a:spcPts val="360"/>
              </a:spcBef>
            </a:pPr>
            <a:r>
              <a:rPr lang="en-US" sz="1700" dirty="0"/>
              <a:t>CNN – RNN – FCNN hybrid architectures</a:t>
            </a:r>
          </a:p>
          <a:p>
            <a:pPr marL="508950" lvl="1" indent="-280350" algn="just">
              <a:spcBef>
                <a:spcPts val="360"/>
              </a:spcBef>
            </a:pPr>
            <a:r>
              <a:rPr lang="en-US" sz="1300" dirty="0"/>
              <a:t>Convolutional LSTM DLNN</a:t>
            </a:r>
          </a:p>
          <a:p>
            <a:pPr marL="508950" lvl="1" indent="-280350" algn="just">
              <a:spcBef>
                <a:spcPts val="360"/>
              </a:spcBef>
            </a:pPr>
            <a:r>
              <a:rPr lang="en-US" sz="1300" dirty="0"/>
              <a:t>Modified version: Convolutional LSTM DLNN </a:t>
            </a:r>
            <a:r>
              <a:rPr lang="en-US" sz="1300" dirty="0" err="1"/>
              <a:t>CORENup</a:t>
            </a:r>
            <a:r>
              <a:rPr lang="en-US" sz="1300" dirty="0"/>
              <a:t> (</a:t>
            </a:r>
            <a:r>
              <a:rPr lang="en-US" sz="1300" i="1" dirty="0"/>
              <a:t>State-of-the-art</a:t>
            </a:r>
            <a:r>
              <a:rPr lang="en-US" sz="1300" dirty="0"/>
              <a:t>)</a:t>
            </a:r>
          </a:p>
          <a:p>
            <a:pPr marL="0" indent="-280350" algn="just">
              <a:spcBef>
                <a:spcPts val="360"/>
              </a:spcBef>
            </a:pPr>
            <a:r>
              <a:rPr lang="en-US" sz="1700" dirty="0"/>
              <a:t>Embeddings with ML/NN</a:t>
            </a:r>
          </a:p>
          <a:p>
            <a:pPr marL="508950" lvl="1" indent="-280350" algn="just">
              <a:spcBef>
                <a:spcPts val="360"/>
              </a:spcBef>
            </a:pPr>
            <a:r>
              <a:rPr lang="en-US" sz="1300" dirty="0"/>
              <a:t>Global DNA Embedding with Random Forest</a:t>
            </a:r>
          </a:p>
          <a:p>
            <a:pPr marL="508950" lvl="1" indent="-280350" algn="just">
              <a:spcBef>
                <a:spcPts val="360"/>
              </a:spcBef>
            </a:pPr>
            <a:r>
              <a:rPr lang="en-US" sz="1300" dirty="0"/>
              <a:t>Word2Vec with FCNN</a:t>
            </a:r>
          </a:p>
          <a:p>
            <a:pPr marL="0" indent="-280350" algn="just">
              <a:spcBef>
                <a:spcPts val="360"/>
              </a:spcBef>
            </a:pPr>
            <a:r>
              <a:rPr lang="en-US" sz="1700" dirty="0"/>
              <a:t>ML/NN with Statistical Metrics</a:t>
            </a:r>
          </a:p>
          <a:p>
            <a:pPr marL="508950" lvl="1" indent="-280350" algn="just">
              <a:spcBef>
                <a:spcPts val="360"/>
              </a:spcBef>
            </a:pPr>
            <a:r>
              <a:rPr lang="en-US" sz="1300" dirty="0"/>
              <a:t>MathFeature </a:t>
            </a:r>
          </a:p>
          <a:p>
            <a:pPr marL="909000" lvl="2" indent="-280350" algn="just">
              <a:spcBef>
                <a:spcPts val="360"/>
              </a:spcBef>
            </a:pPr>
            <a:r>
              <a:rPr lang="en-US" sz="1300" dirty="0"/>
              <a:t>Random Forest</a:t>
            </a:r>
          </a:p>
          <a:p>
            <a:pPr marL="909000" lvl="2" indent="-280350" algn="just">
              <a:spcBef>
                <a:spcPts val="360"/>
              </a:spcBef>
            </a:pPr>
            <a:r>
              <a:rPr lang="en-US" sz="1300" dirty="0"/>
              <a:t>Extra Tree Forest</a:t>
            </a:r>
          </a:p>
          <a:p>
            <a:pPr marL="909000" lvl="2" indent="-280350" algn="just">
              <a:spcBef>
                <a:spcPts val="360"/>
              </a:spcBef>
            </a:pPr>
            <a:r>
              <a:rPr lang="en-US" sz="1300" dirty="0"/>
              <a:t>XGBoost</a:t>
            </a:r>
          </a:p>
          <a:p>
            <a:pPr marL="909000" lvl="2" indent="-280350" algn="just">
              <a:spcBef>
                <a:spcPts val="360"/>
              </a:spcBef>
            </a:pPr>
            <a:r>
              <a:rPr lang="en-US" sz="1300" dirty="0"/>
              <a:t>Convolutional LSTM DLNN</a:t>
            </a:r>
          </a:p>
          <a:p>
            <a:pPr marL="909000" lvl="2" indent="-280350" algn="just">
              <a:spcBef>
                <a:spcPts val="360"/>
              </a:spcBef>
            </a:pPr>
            <a:r>
              <a:rPr lang="en-US" sz="1300" dirty="0"/>
              <a:t>Deep Forest Architecture</a:t>
            </a:r>
            <a:endParaRPr lang="en-US" sz="1700" dirty="0"/>
          </a:p>
          <a:p>
            <a:pPr marL="0" indent="-280350" algn="just">
              <a:spcBef>
                <a:spcPts val="360"/>
              </a:spcBef>
            </a:pPr>
            <a:r>
              <a:rPr lang="en-US" sz="1700" dirty="0"/>
              <a:t>AutoEncoders based</a:t>
            </a:r>
          </a:p>
          <a:p>
            <a:pPr marL="508950" lvl="1" indent="-280350" algn="just">
              <a:spcBef>
                <a:spcPts val="360"/>
              </a:spcBef>
            </a:pPr>
            <a:r>
              <a:rPr lang="en-US" sz="1300" dirty="0"/>
              <a:t>Cosine Similarity based AE with Deep Forest architecture</a:t>
            </a:r>
          </a:p>
          <a:p>
            <a:pPr marL="508950" lvl="1" indent="-280350" algn="just">
              <a:spcBef>
                <a:spcPts val="360"/>
              </a:spcBef>
            </a:pPr>
            <a:r>
              <a:rPr lang="en-US" sz="1300" dirty="0"/>
              <a:t>Bi-LSTM AE with FCNN</a:t>
            </a:r>
          </a:p>
          <a:p>
            <a:pPr marL="0" indent="-280350" algn="just">
              <a:spcBef>
                <a:spcPts val="360"/>
              </a:spcBef>
            </a:pPr>
            <a:endParaRPr lang="en-US" sz="17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29A333-3A85-4EA5-8F18-B7A66E7BC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4633" y="4940730"/>
            <a:ext cx="625128" cy="114300"/>
          </a:xfrm>
        </p:spPr>
        <p:txBody>
          <a:bodyPr/>
          <a:lstStyle/>
          <a:p>
            <a:pPr>
              <a:defRPr/>
            </a:pPr>
            <a:fld id="{B7D6B361-7266-41AF-9EA7-D0F5242D63C1}" type="slidenum">
              <a:rPr lang="de-DE" smtClean="0"/>
              <a:pPr>
                <a:defRPr/>
              </a:pPr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70245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2525C-F338-4989-B380-BBE32B7E1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6900" y="270204"/>
            <a:ext cx="6989100" cy="351000"/>
          </a:xfrm>
        </p:spPr>
        <p:txBody>
          <a:bodyPr/>
          <a:lstStyle/>
          <a:p>
            <a:r>
              <a:rPr lang="en-US" dirty="0"/>
              <a:t>Approaches and Results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EA907-52E3-4162-8AB7-DFC3A62C9D3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51520" y="829734"/>
            <a:ext cx="8640959" cy="4225296"/>
          </a:xfrm>
        </p:spPr>
        <p:txBody>
          <a:bodyPr/>
          <a:lstStyle/>
          <a:p>
            <a:pPr marL="0" indent="-280350" algn="just">
              <a:spcBef>
                <a:spcPts val="360"/>
              </a:spcBef>
            </a:pPr>
            <a:r>
              <a:rPr lang="en-US" sz="1700" dirty="0"/>
              <a:t>CNN – RNN – FCNN hybrid architectures</a:t>
            </a:r>
          </a:p>
          <a:p>
            <a:pPr marL="508950" lvl="1" indent="-280350" algn="just">
              <a:spcBef>
                <a:spcPts val="360"/>
              </a:spcBef>
            </a:pPr>
            <a:r>
              <a:rPr lang="en-US" sz="1300" dirty="0">
                <a:solidFill>
                  <a:srgbClr val="00B0F0"/>
                </a:solidFill>
              </a:rPr>
              <a:t>Convolutional LSTM DLNN</a:t>
            </a:r>
          </a:p>
          <a:p>
            <a:pPr marL="909000" lvl="2" indent="-280350" algn="just">
              <a:spcBef>
                <a:spcPts val="360"/>
              </a:spcBef>
            </a:pPr>
            <a:endParaRPr lang="en-US" sz="1300" dirty="0"/>
          </a:p>
          <a:p>
            <a:pPr marL="508950" lvl="1" indent="-280350" algn="just">
              <a:spcBef>
                <a:spcPts val="360"/>
              </a:spcBef>
            </a:pPr>
            <a:endParaRPr lang="en-US" sz="1300" dirty="0"/>
          </a:p>
          <a:p>
            <a:pPr marL="508950" lvl="1" indent="-280350" algn="just">
              <a:spcBef>
                <a:spcPts val="360"/>
              </a:spcBef>
            </a:pPr>
            <a:endParaRPr lang="en-US" sz="1300" dirty="0"/>
          </a:p>
          <a:p>
            <a:pPr marL="508950" lvl="1" indent="-280350" algn="just">
              <a:spcBef>
                <a:spcPts val="360"/>
              </a:spcBef>
            </a:pPr>
            <a:endParaRPr lang="en-US" sz="1300" dirty="0"/>
          </a:p>
          <a:p>
            <a:pPr marL="508950" lvl="1" indent="-280350" algn="just">
              <a:spcBef>
                <a:spcPts val="360"/>
              </a:spcBef>
            </a:pPr>
            <a:endParaRPr lang="en-US" sz="1300" dirty="0"/>
          </a:p>
          <a:p>
            <a:pPr marL="508950" lvl="1" indent="-280350" algn="just">
              <a:spcBef>
                <a:spcPts val="360"/>
              </a:spcBef>
            </a:pPr>
            <a:endParaRPr lang="en-US" sz="1300" dirty="0"/>
          </a:p>
          <a:p>
            <a:pPr marL="508950" lvl="1" indent="-280350" algn="just">
              <a:spcBef>
                <a:spcPts val="360"/>
              </a:spcBef>
            </a:pPr>
            <a:endParaRPr lang="en-US" sz="1300" dirty="0"/>
          </a:p>
          <a:p>
            <a:pPr marL="508950" lvl="1" indent="-280350" algn="just">
              <a:spcBef>
                <a:spcPts val="360"/>
              </a:spcBef>
            </a:pPr>
            <a:endParaRPr lang="en-US" sz="1300" b="0" dirty="0"/>
          </a:p>
          <a:p>
            <a:pPr marL="508950" lvl="1" indent="-280350" algn="just">
              <a:spcBef>
                <a:spcPts val="360"/>
              </a:spcBef>
            </a:pPr>
            <a:r>
              <a:rPr lang="en-US" sz="1300" b="0" dirty="0"/>
              <a:t>Total parameters:</a:t>
            </a:r>
            <a:r>
              <a:rPr lang="en-US" sz="1300" dirty="0"/>
              <a:t> 584,051</a:t>
            </a:r>
          </a:p>
          <a:p>
            <a:pPr marL="508950" lvl="1" indent="-280350" algn="just">
              <a:spcBef>
                <a:spcPts val="360"/>
              </a:spcBef>
            </a:pPr>
            <a:r>
              <a:rPr lang="en-US" sz="1300" b="0" dirty="0"/>
              <a:t>Trained using: </a:t>
            </a:r>
          </a:p>
          <a:p>
            <a:pPr marL="909000" lvl="2" indent="-280350" algn="just">
              <a:spcBef>
                <a:spcPts val="360"/>
              </a:spcBef>
            </a:pPr>
            <a:r>
              <a:rPr lang="en-US" sz="1200" dirty="0"/>
              <a:t>Adam optimizer </a:t>
            </a:r>
            <a:r>
              <a:rPr lang="en-US" sz="1200" b="0" dirty="0"/>
              <a:t>with </a:t>
            </a:r>
            <a:r>
              <a:rPr lang="en-US" sz="1200" dirty="0"/>
              <a:t>Learning rate = 0.0003</a:t>
            </a:r>
          </a:p>
          <a:p>
            <a:pPr marL="909000" lvl="2" indent="-280350" algn="just">
              <a:spcBef>
                <a:spcPts val="360"/>
              </a:spcBef>
            </a:pPr>
            <a:r>
              <a:rPr lang="en-US" sz="1200" b="0" dirty="0">
                <a:solidFill>
                  <a:srgbClr val="FF0000"/>
                </a:solidFill>
              </a:rPr>
              <a:t>For, </a:t>
            </a:r>
            <a:r>
              <a:rPr lang="en-US" sz="1200" dirty="0">
                <a:solidFill>
                  <a:srgbClr val="FF0000"/>
                </a:solidFill>
              </a:rPr>
              <a:t>200 Epochs</a:t>
            </a:r>
            <a:r>
              <a:rPr lang="en-US" sz="1200" b="0" dirty="0">
                <a:solidFill>
                  <a:srgbClr val="FF0000"/>
                </a:solidFill>
              </a:rPr>
              <a:t> with </a:t>
            </a:r>
            <a:r>
              <a:rPr lang="en-US" sz="1200" dirty="0">
                <a:solidFill>
                  <a:srgbClr val="FF0000"/>
                </a:solidFill>
              </a:rPr>
              <a:t>Batch size of 64</a:t>
            </a:r>
          </a:p>
          <a:p>
            <a:pPr marL="909000" lvl="2" indent="-280350" algn="just">
              <a:spcBef>
                <a:spcPts val="360"/>
              </a:spcBef>
            </a:pPr>
            <a:r>
              <a:rPr lang="en-US" sz="1200" dirty="0">
                <a:solidFill>
                  <a:srgbClr val="FF0000"/>
                </a:solidFill>
              </a:rPr>
              <a:t>Early Stopping </a:t>
            </a:r>
            <a:r>
              <a:rPr lang="en-US" sz="1200" b="0" dirty="0">
                <a:solidFill>
                  <a:srgbClr val="FF0000"/>
                </a:solidFill>
              </a:rPr>
              <a:t>criterion on validation-loss</a:t>
            </a:r>
            <a:endParaRPr lang="en-US" sz="1200" dirty="0">
              <a:solidFill>
                <a:srgbClr val="FF0000"/>
              </a:solidFill>
            </a:endParaRPr>
          </a:p>
          <a:p>
            <a:pPr marL="909000" lvl="2" indent="-280350" algn="just">
              <a:spcBef>
                <a:spcPts val="360"/>
              </a:spcBef>
            </a:pPr>
            <a:r>
              <a:rPr lang="en-US" sz="1200" dirty="0"/>
              <a:t>Binary Cross-Entropy </a:t>
            </a:r>
            <a:r>
              <a:rPr lang="en-US" sz="1200" b="0" dirty="0"/>
              <a:t>loss</a:t>
            </a:r>
            <a:endParaRPr lang="en-US" sz="1200" dirty="0"/>
          </a:p>
          <a:p>
            <a:pPr marL="508950" lvl="1" indent="-280350" algn="just">
              <a:spcBef>
                <a:spcPts val="360"/>
              </a:spcBef>
            </a:pPr>
            <a:endParaRPr lang="en-US" sz="1300" dirty="0"/>
          </a:p>
          <a:p>
            <a:pPr marL="508950" lvl="1" indent="-280350" algn="just">
              <a:spcBef>
                <a:spcPts val="360"/>
              </a:spcBef>
            </a:pPr>
            <a:endParaRPr lang="en-US" sz="1300" dirty="0"/>
          </a:p>
          <a:p>
            <a:pPr marL="508950" lvl="1" indent="-280350" algn="just">
              <a:spcBef>
                <a:spcPts val="360"/>
              </a:spcBef>
            </a:pPr>
            <a:endParaRPr lang="en-US" sz="1300" dirty="0"/>
          </a:p>
          <a:p>
            <a:pPr marL="508950" lvl="1" indent="-280350" algn="just">
              <a:spcBef>
                <a:spcPts val="360"/>
              </a:spcBef>
            </a:pPr>
            <a:endParaRPr lang="en-US" sz="1300" dirty="0"/>
          </a:p>
          <a:p>
            <a:pPr marL="228600" lvl="1" indent="0" algn="just">
              <a:spcBef>
                <a:spcPts val="360"/>
              </a:spcBef>
              <a:buNone/>
            </a:pPr>
            <a:endParaRPr lang="en-US" sz="13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29A333-3A85-4EA5-8F18-B7A66E7BC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4633" y="4940730"/>
            <a:ext cx="625128" cy="114300"/>
          </a:xfrm>
        </p:spPr>
        <p:txBody>
          <a:bodyPr/>
          <a:lstStyle/>
          <a:p>
            <a:pPr>
              <a:defRPr/>
            </a:pPr>
            <a:fld id="{B7D6B361-7266-41AF-9EA7-D0F5242D63C1}" type="slidenum">
              <a:rPr lang="de-DE" smtClean="0"/>
              <a:pPr>
                <a:defRPr/>
              </a:pPr>
              <a:t>5</a:t>
            </a:fld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45DD5C-9C69-45D9-B234-D5014A4892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999" y="1557724"/>
            <a:ext cx="8100000" cy="12157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F29A47-508D-4862-A715-30B4DE2D3F9C}"/>
              </a:ext>
            </a:extLst>
          </p:cNvPr>
          <p:cNvSpPr txBox="1"/>
          <p:nvPr/>
        </p:nvSpPr>
        <p:spPr>
          <a:xfrm>
            <a:off x="342900" y="2336808"/>
            <a:ext cx="9897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[150 x 4]</a:t>
            </a:r>
            <a:endParaRPr lang="en-IN" sz="9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DD370B-BF7B-4A93-89D6-D628E6060EEC}"/>
              </a:ext>
            </a:extLst>
          </p:cNvPr>
          <p:cNvSpPr txBox="1"/>
          <p:nvPr/>
        </p:nvSpPr>
        <p:spPr>
          <a:xfrm>
            <a:off x="1280946" y="2581233"/>
            <a:ext cx="15738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50 Filters</a:t>
            </a:r>
          </a:p>
          <a:p>
            <a:pPr algn="ctr"/>
            <a:r>
              <a:rPr lang="en-US" sz="900" dirty="0"/>
              <a:t>(3 x 3) or (5 x 5)</a:t>
            </a:r>
          </a:p>
          <a:p>
            <a:pPr algn="ctr"/>
            <a:r>
              <a:rPr lang="en-US" sz="900" dirty="0"/>
              <a:t>Pad = Keep same</a:t>
            </a:r>
          </a:p>
          <a:p>
            <a:pPr algn="ctr"/>
            <a:r>
              <a:rPr lang="en-US" sz="900" dirty="0"/>
              <a:t>L2 Regularized, </a:t>
            </a:r>
            <a:r>
              <a:rPr lang="el-GR" sz="900" dirty="0"/>
              <a:t>β</a:t>
            </a:r>
            <a:r>
              <a:rPr lang="en-US" sz="900" dirty="0"/>
              <a:t> = 0.001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3C0FCB-D3D4-4884-9F03-89C98516A29F}"/>
              </a:ext>
            </a:extLst>
          </p:cNvPr>
          <p:cNvSpPr txBox="1"/>
          <p:nvPr/>
        </p:nvSpPr>
        <p:spPr>
          <a:xfrm>
            <a:off x="2700930" y="1583054"/>
            <a:ext cx="9897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Width = 2</a:t>
            </a:r>
          </a:p>
          <a:p>
            <a:pPr algn="ctr"/>
            <a:r>
              <a:rPr lang="en-US" sz="900" dirty="0"/>
              <a:t>Stride = 2</a:t>
            </a:r>
            <a:endParaRPr lang="en-IN" sz="9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EC7BD-E11B-44E1-9DF7-A1F1FA72BEBC}"/>
              </a:ext>
            </a:extLst>
          </p:cNvPr>
          <p:cNvSpPr txBox="1"/>
          <p:nvPr/>
        </p:nvSpPr>
        <p:spPr>
          <a:xfrm>
            <a:off x="3112994" y="2407466"/>
            <a:ext cx="9618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P  = 0.5</a:t>
            </a:r>
            <a:endParaRPr lang="en-IN" sz="9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2B9BBB-868B-4B7E-BBB9-3B8D81EF4F96}"/>
              </a:ext>
            </a:extLst>
          </p:cNvPr>
          <p:cNvSpPr txBox="1"/>
          <p:nvPr/>
        </p:nvSpPr>
        <p:spPr>
          <a:xfrm>
            <a:off x="3523129" y="2581541"/>
            <a:ext cx="1573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50 Units</a:t>
            </a:r>
          </a:p>
          <a:p>
            <a:pPr algn="ctr"/>
            <a:r>
              <a:rPr lang="en-US" sz="900" dirty="0"/>
              <a:t>L2 Regularized, </a:t>
            </a:r>
            <a:r>
              <a:rPr lang="el-GR" sz="900" dirty="0"/>
              <a:t>β</a:t>
            </a:r>
            <a:r>
              <a:rPr lang="en-US" sz="900" dirty="0"/>
              <a:t> = 0.001</a:t>
            </a:r>
            <a:endParaRPr lang="en-IN" sz="9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2230D9-81DB-4214-9C75-BD33042D40F2}"/>
              </a:ext>
            </a:extLst>
          </p:cNvPr>
          <p:cNvSpPr txBox="1"/>
          <p:nvPr/>
        </p:nvSpPr>
        <p:spPr>
          <a:xfrm>
            <a:off x="4615848" y="2407466"/>
            <a:ext cx="9618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P  = 0.5</a:t>
            </a:r>
            <a:endParaRPr lang="en-IN" sz="9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84E606-6D76-4456-95BC-69E4790E2923}"/>
              </a:ext>
            </a:extLst>
          </p:cNvPr>
          <p:cNvSpPr txBox="1"/>
          <p:nvPr/>
        </p:nvSpPr>
        <p:spPr>
          <a:xfrm>
            <a:off x="5795235" y="2229086"/>
            <a:ext cx="9897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[3750]</a:t>
            </a:r>
            <a:endParaRPr lang="en-IN" sz="9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356010-A647-4C0D-8E8D-F46FB53119D1}"/>
              </a:ext>
            </a:extLst>
          </p:cNvPr>
          <p:cNvSpPr txBox="1"/>
          <p:nvPr/>
        </p:nvSpPr>
        <p:spPr>
          <a:xfrm>
            <a:off x="6304020" y="2684769"/>
            <a:ext cx="961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150 Units</a:t>
            </a:r>
          </a:p>
          <a:p>
            <a:pPr algn="ctr"/>
            <a:r>
              <a:rPr lang="en-US" sz="900" dirty="0" err="1"/>
              <a:t>ReLU</a:t>
            </a:r>
            <a:endParaRPr lang="en-IN" sz="9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8D8ABBA-420C-4D6E-8532-18D6C33AA021}"/>
              </a:ext>
            </a:extLst>
          </p:cNvPr>
          <p:cNvSpPr txBox="1"/>
          <p:nvPr/>
        </p:nvSpPr>
        <p:spPr>
          <a:xfrm>
            <a:off x="7144398" y="2684769"/>
            <a:ext cx="961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1 Unit</a:t>
            </a:r>
          </a:p>
          <a:p>
            <a:pPr algn="ctr"/>
            <a:r>
              <a:rPr lang="en-US" sz="900" dirty="0"/>
              <a:t>Sigmoid</a:t>
            </a:r>
            <a:endParaRPr lang="en-IN" sz="9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D64E80-4EAB-4EFA-A6C1-D0B0283D1EF6}"/>
              </a:ext>
            </a:extLst>
          </p:cNvPr>
          <p:cNvSpPr txBox="1"/>
          <p:nvPr/>
        </p:nvSpPr>
        <p:spPr>
          <a:xfrm>
            <a:off x="521998" y="4928056"/>
            <a:ext cx="54451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FF0000"/>
                </a:solidFill>
              </a:rPr>
              <a:t>** The Hyperparameters: Epoch, Batch size and Early stopping criterion, is kept invariant across all NN models in the future</a:t>
            </a:r>
          </a:p>
        </p:txBody>
      </p:sp>
    </p:spTree>
    <p:extLst>
      <p:ext uri="{BB962C8B-B14F-4D97-AF65-F5344CB8AC3E}">
        <p14:creationId xmlns:p14="http://schemas.microsoft.com/office/powerpoint/2010/main" val="114943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2525C-F338-4989-B380-BBE32B7E1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6900" y="270204"/>
            <a:ext cx="6989100" cy="351000"/>
          </a:xfrm>
        </p:spPr>
        <p:txBody>
          <a:bodyPr/>
          <a:lstStyle/>
          <a:p>
            <a:r>
              <a:rPr lang="en-US" dirty="0"/>
              <a:t>Approaches and Results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EA907-52E3-4162-8AB7-DFC3A62C9D3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51520" y="829734"/>
            <a:ext cx="8640959" cy="4225296"/>
          </a:xfrm>
        </p:spPr>
        <p:txBody>
          <a:bodyPr/>
          <a:lstStyle/>
          <a:p>
            <a:pPr marL="0" indent="-280350" algn="just">
              <a:spcBef>
                <a:spcPts val="360"/>
              </a:spcBef>
            </a:pPr>
            <a:r>
              <a:rPr lang="en-US" sz="1700" dirty="0"/>
              <a:t>CNN – RNN – FCNN hybrid architectures</a:t>
            </a:r>
          </a:p>
          <a:p>
            <a:pPr marL="508950" lvl="1" indent="-280350" algn="just">
              <a:spcBef>
                <a:spcPts val="360"/>
              </a:spcBef>
            </a:pPr>
            <a:r>
              <a:rPr lang="en-US" sz="1300" dirty="0">
                <a:solidFill>
                  <a:srgbClr val="00B0F0"/>
                </a:solidFill>
              </a:rPr>
              <a:t>Convolutional LSTM DLNN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29A333-3A85-4EA5-8F18-B7A66E7BC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4633" y="4940730"/>
            <a:ext cx="625128" cy="114300"/>
          </a:xfrm>
        </p:spPr>
        <p:txBody>
          <a:bodyPr/>
          <a:lstStyle/>
          <a:p>
            <a:pPr>
              <a:defRPr/>
            </a:pPr>
            <a:fld id="{B7D6B361-7266-41AF-9EA7-D0F5242D63C1}" type="slidenum">
              <a:rPr lang="de-DE" smtClean="0"/>
              <a:pPr>
                <a:defRPr/>
              </a:pPr>
              <a:t>6</a:t>
            </a:fld>
            <a:endParaRPr lang="de-DE" dirty="0"/>
          </a:p>
        </p:txBody>
      </p:sp>
      <p:pic>
        <p:nvPicPr>
          <p:cNvPr id="17" name="Picture 16" descr="Chart, bar chart&#10;&#10;Description automatically generated">
            <a:extLst>
              <a:ext uri="{FF2B5EF4-FFF2-40B4-BE49-F238E27FC236}">
                <a16:creationId xmlns:a16="http://schemas.microsoft.com/office/drawing/2014/main" id="{907F0AC1-BFB0-4AF2-9F70-DC8A0A5B158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511" t="6716" r="8896" b="6416"/>
          <a:stretch/>
        </p:blipFill>
        <p:spPr>
          <a:xfrm>
            <a:off x="252000" y="1517711"/>
            <a:ext cx="4320000" cy="1603592"/>
          </a:xfrm>
          <a:prstGeom prst="rect">
            <a:avLst/>
          </a:prstGeom>
        </p:spPr>
      </p:pic>
      <p:pic>
        <p:nvPicPr>
          <p:cNvPr id="18" name="Picture 17" descr="Chart, bar chart&#10;&#10;Description automatically generated">
            <a:extLst>
              <a:ext uri="{FF2B5EF4-FFF2-40B4-BE49-F238E27FC236}">
                <a16:creationId xmlns:a16="http://schemas.microsoft.com/office/drawing/2014/main" id="{3615ECA1-55A1-4544-B4EB-802DC65D49D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609" t="6970" r="8505" b="7299"/>
          <a:stretch/>
        </p:blipFill>
        <p:spPr>
          <a:xfrm>
            <a:off x="4572000" y="1517711"/>
            <a:ext cx="4320000" cy="1577015"/>
          </a:xfrm>
          <a:prstGeom prst="rect">
            <a:avLst/>
          </a:prstGeom>
        </p:spPr>
      </p:pic>
      <p:pic>
        <p:nvPicPr>
          <p:cNvPr id="19" name="Picture 18" descr="Chart, bar chart&#10;&#10;Description automatically generated">
            <a:extLst>
              <a:ext uri="{FF2B5EF4-FFF2-40B4-BE49-F238E27FC236}">
                <a16:creationId xmlns:a16="http://schemas.microsoft.com/office/drawing/2014/main" id="{EA875AE2-9B50-457F-9372-2D2F4FDFBEB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505" t="6678" r="8660" b="7007"/>
          <a:stretch/>
        </p:blipFill>
        <p:spPr>
          <a:xfrm>
            <a:off x="252000" y="3121303"/>
            <a:ext cx="4320000" cy="1588749"/>
          </a:xfrm>
          <a:prstGeom prst="rect">
            <a:avLst/>
          </a:prstGeom>
        </p:spPr>
      </p:pic>
      <p:pic>
        <p:nvPicPr>
          <p:cNvPr id="20" name="Picture 19" descr="Chart, bar chart&#10;&#10;Description automatically generated">
            <a:extLst>
              <a:ext uri="{FF2B5EF4-FFF2-40B4-BE49-F238E27FC236}">
                <a16:creationId xmlns:a16="http://schemas.microsoft.com/office/drawing/2014/main" id="{5DD5529F-2A27-488E-9517-D92BFF9F9D2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8588" t="7115" r="8804" b="6807"/>
          <a:stretch/>
        </p:blipFill>
        <p:spPr>
          <a:xfrm>
            <a:off x="4572000" y="3121303"/>
            <a:ext cx="4320000" cy="1588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86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2525C-F338-4989-B380-BBE32B7E1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6900" y="270204"/>
            <a:ext cx="6989100" cy="351000"/>
          </a:xfrm>
        </p:spPr>
        <p:txBody>
          <a:bodyPr/>
          <a:lstStyle/>
          <a:p>
            <a:r>
              <a:rPr lang="en-US" dirty="0"/>
              <a:t>Approaches and Results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EA907-52E3-4162-8AB7-DFC3A62C9D3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51520" y="829734"/>
            <a:ext cx="8640959" cy="4225296"/>
          </a:xfrm>
        </p:spPr>
        <p:txBody>
          <a:bodyPr/>
          <a:lstStyle/>
          <a:p>
            <a:pPr marL="0" indent="-280350" algn="just">
              <a:spcBef>
                <a:spcPts val="360"/>
              </a:spcBef>
            </a:pPr>
            <a:r>
              <a:rPr lang="en-US" sz="1700" dirty="0"/>
              <a:t>CNN – RNN – FCNN hybrid architectures</a:t>
            </a:r>
          </a:p>
          <a:p>
            <a:pPr marL="508950" lvl="1" indent="-280350" algn="just">
              <a:spcBef>
                <a:spcPts val="360"/>
              </a:spcBef>
            </a:pPr>
            <a:r>
              <a:rPr lang="en-US" sz="1300" dirty="0">
                <a:solidFill>
                  <a:srgbClr val="00B0F0"/>
                </a:solidFill>
              </a:rPr>
              <a:t>Modified Convolutional LSTM DLNN – </a:t>
            </a:r>
            <a:r>
              <a:rPr lang="en-US" sz="1300" dirty="0" err="1">
                <a:solidFill>
                  <a:srgbClr val="00B0F0"/>
                </a:solidFill>
              </a:rPr>
              <a:t>CORENup</a:t>
            </a:r>
            <a:r>
              <a:rPr lang="en-US" sz="1300" dirty="0">
                <a:solidFill>
                  <a:srgbClr val="00B0F0"/>
                </a:solidFill>
              </a:rPr>
              <a:t> model </a:t>
            </a:r>
            <a:r>
              <a:rPr lang="en-US" sz="1400" dirty="0">
                <a:solidFill>
                  <a:schemeClr val="tx1"/>
                </a:solidFill>
              </a:rPr>
              <a:t>(State-of-the-art Architecture)</a:t>
            </a:r>
            <a:endParaRPr lang="en-US" sz="1300" dirty="0">
              <a:solidFill>
                <a:schemeClr val="tx1"/>
              </a:solidFill>
            </a:endParaRPr>
          </a:p>
          <a:p>
            <a:pPr marL="508950" lvl="1" indent="-280350" algn="just">
              <a:spcBef>
                <a:spcPts val="360"/>
              </a:spcBef>
            </a:pPr>
            <a:endParaRPr lang="en-US" sz="1300" dirty="0"/>
          </a:p>
          <a:p>
            <a:pPr marL="508950" lvl="1" indent="-280350" algn="just">
              <a:spcBef>
                <a:spcPts val="360"/>
              </a:spcBef>
            </a:pPr>
            <a:endParaRPr lang="en-US" sz="1300" dirty="0"/>
          </a:p>
          <a:p>
            <a:pPr marL="508950" lvl="1" indent="-280350" algn="just">
              <a:spcBef>
                <a:spcPts val="360"/>
              </a:spcBef>
            </a:pPr>
            <a:endParaRPr lang="en-US" sz="1300" dirty="0"/>
          </a:p>
          <a:p>
            <a:pPr marL="508950" lvl="1" indent="-280350" algn="just">
              <a:spcBef>
                <a:spcPts val="360"/>
              </a:spcBef>
            </a:pPr>
            <a:endParaRPr lang="en-US" sz="1300" dirty="0"/>
          </a:p>
          <a:p>
            <a:pPr marL="508950" lvl="1" indent="-280350" algn="just">
              <a:spcBef>
                <a:spcPts val="360"/>
              </a:spcBef>
            </a:pPr>
            <a:endParaRPr lang="en-US" sz="1300" dirty="0"/>
          </a:p>
          <a:p>
            <a:pPr marL="508950" lvl="1" indent="-280350" algn="just">
              <a:spcBef>
                <a:spcPts val="360"/>
              </a:spcBef>
            </a:pPr>
            <a:endParaRPr lang="en-US" sz="1300" dirty="0"/>
          </a:p>
          <a:p>
            <a:pPr marL="508950" lvl="1" indent="-280350" algn="just">
              <a:spcBef>
                <a:spcPts val="360"/>
              </a:spcBef>
            </a:pPr>
            <a:endParaRPr lang="en-US" sz="1300" dirty="0"/>
          </a:p>
          <a:p>
            <a:pPr marL="508950" lvl="1" indent="-280350" algn="just">
              <a:spcBef>
                <a:spcPts val="360"/>
              </a:spcBef>
            </a:pPr>
            <a:endParaRPr lang="en-US" sz="1300" dirty="0"/>
          </a:p>
          <a:p>
            <a:pPr marL="508950" lvl="1" indent="-280350" algn="just">
              <a:spcBef>
                <a:spcPts val="360"/>
              </a:spcBef>
            </a:pPr>
            <a:endParaRPr lang="en-US" sz="1300" dirty="0"/>
          </a:p>
          <a:p>
            <a:pPr marL="508950" lvl="1" indent="-280350" algn="just">
              <a:spcBef>
                <a:spcPts val="360"/>
              </a:spcBef>
            </a:pPr>
            <a:endParaRPr lang="en-US" sz="1300" dirty="0"/>
          </a:p>
          <a:p>
            <a:pPr marL="508950" lvl="1" indent="-280350" algn="just">
              <a:spcBef>
                <a:spcPts val="360"/>
              </a:spcBef>
            </a:pPr>
            <a:endParaRPr lang="en-US" sz="1300" dirty="0"/>
          </a:p>
          <a:p>
            <a:pPr marL="508950" lvl="1" indent="-280350" algn="just">
              <a:spcBef>
                <a:spcPts val="360"/>
              </a:spcBef>
            </a:pPr>
            <a:endParaRPr lang="en-US" sz="1300" dirty="0"/>
          </a:p>
          <a:p>
            <a:pPr marL="508950" lvl="1" indent="-280350" algn="just">
              <a:spcBef>
                <a:spcPts val="360"/>
              </a:spcBef>
            </a:pPr>
            <a:r>
              <a:rPr lang="en-US" sz="1200" b="0" dirty="0"/>
              <a:t>Total Parameters:</a:t>
            </a:r>
            <a:r>
              <a:rPr lang="en-US" sz="1200" dirty="0"/>
              <a:t> 2,119,041</a:t>
            </a:r>
          </a:p>
          <a:p>
            <a:pPr marL="508950" lvl="1" indent="-280350" algn="just">
              <a:spcBef>
                <a:spcPts val="360"/>
              </a:spcBef>
            </a:pPr>
            <a:r>
              <a:rPr lang="en-US" sz="1200" b="0" dirty="0"/>
              <a:t>Similar training Hyper-Parameters as the parent architecture</a:t>
            </a:r>
          </a:p>
          <a:p>
            <a:pPr marL="508950" lvl="1" indent="-280350" algn="just">
              <a:spcBef>
                <a:spcPts val="360"/>
              </a:spcBef>
            </a:pPr>
            <a:r>
              <a:rPr lang="en-US" sz="1200" b="0" dirty="0"/>
              <a:t>Basis for all future model comparisons</a:t>
            </a:r>
            <a:endParaRPr lang="en-US" sz="1300" dirty="0"/>
          </a:p>
          <a:p>
            <a:pPr marL="508950" lvl="1" indent="-280350" algn="just">
              <a:spcBef>
                <a:spcPts val="360"/>
              </a:spcBef>
            </a:pPr>
            <a:endParaRPr lang="en-US" sz="1300" dirty="0"/>
          </a:p>
          <a:p>
            <a:pPr marL="508950" lvl="1" indent="-280350" algn="just">
              <a:spcBef>
                <a:spcPts val="360"/>
              </a:spcBef>
            </a:pPr>
            <a:endParaRPr lang="en-US" sz="1300" dirty="0"/>
          </a:p>
          <a:p>
            <a:pPr marL="508950" lvl="1" indent="-280350" algn="just">
              <a:spcBef>
                <a:spcPts val="360"/>
              </a:spcBef>
            </a:pPr>
            <a:endParaRPr lang="en-US" sz="1300" dirty="0"/>
          </a:p>
          <a:p>
            <a:pPr marL="0" indent="-280350" algn="just">
              <a:spcBef>
                <a:spcPts val="360"/>
              </a:spcBef>
            </a:pPr>
            <a:endParaRPr lang="en-US" sz="17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29A333-3A85-4EA5-8F18-B7A66E7BC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4633" y="4940730"/>
            <a:ext cx="625128" cy="114300"/>
          </a:xfrm>
        </p:spPr>
        <p:txBody>
          <a:bodyPr/>
          <a:lstStyle/>
          <a:p>
            <a:pPr>
              <a:defRPr/>
            </a:pPr>
            <a:fld id="{B7D6B361-7266-41AF-9EA7-D0F5242D63C1}" type="slidenum">
              <a:rPr lang="de-DE" smtClean="0"/>
              <a:pPr>
                <a:defRPr/>
              </a:pPr>
              <a:t>7</a:t>
            </a:fld>
            <a:endParaRPr lang="de-D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757828-7FFA-4303-9E7B-171B4337A7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999" y="1376397"/>
            <a:ext cx="8100000" cy="28361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EFA7C40-A8E0-4894-BFD4-DC04C05F9F06}"/>
              </a:ext>
            </a:extLst>
          </p:cNvPr>
          <p:cNvSpPr txBox="1"/>
          <p:nvPr/>
        </p:nvSpPr>
        <p:spPr>
          <a:xfrm>
            <a:off x="215149" y="3177238"/>
            <a:ext cx="9897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[150 x 4]</a:t>
            </a:r>
            <a:endParaRPr lang="en-IN" sz="9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18A44F-2BB1-4D44-9D88-65633F5ACEB8}"/>
              </a:ext>
            </a:extLst>
          </p:cNvPr>
          <p:cNvSpPr txBox="1"/>
          <p:nvPr/>
        </p:nvSpPr>
        <p:spPr>
          <a:xfrm>
            <a:off x="884258" y="3267014"/>
            <a:ext cx="157381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50 Filters (5 x 5)</a:t>
            </a:r>
          </a:p>
          <a:p>
            <a:pPr algn="ctr"/>
            <a:r>
              <a:rPr lang="en-US" sz="900" dirty="0"/>
              <a:t>Pad = Keep same</a:t>
            </a:r>
          </a:p>
          <a:p>
            <a:pPr algn="ctr"/>
            <a:r>
              <a:rPr lang="en-US" sz="900" dirty="0"/>
              <a:t>L2 Regularized, </a:t>
            </a:r>
            <a:r>
              <a:rPr lang="el-GR" sz="900" dirty="0"/>
              <a:t>β</a:t>
            </a:r>
            <a:r>
              <a:rPr lang="en-US" sz="900" dirty="0"/>
              <a:t> = 0.001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B7E5AE-FF40-43AF-9744-8028882C6C4D}"/>
              </a:ext>
            </a:extLst>
          </p:cNvPr>
          <p:cNvSpPr txBox="1"/>
          <p:nvPr/>
        </p:nvSpPr>
        <p:spPr>
          <a:xfrm>
            <a:off x="2331136" y="2276334"/>
            <a:ext cx="9897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Width = 2</a:t>
            </a:r>
          </a:p>
          <a:p>
            <a:pPr algn="ctr"/>
            <a:r>
              <a:rPr lang="en-US" sz="900" dirty="0"/>
              <a:t>Stride = 2</a:t>
            </a:r>
            <a:endParaRPr lang="en-IN" sz="9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817526-7E3E-43A1-90F0-58E4A87802B2}"/>
              </a:ext>
            </a:extLst>
          </p:cNvPr>
          <p:cNvSpPr txBox="1"/>
          <p:nvPr/>
        </p:nvSpPr>
        <p:spPr>
          <a:xfrm>
            <a:off x="2708378" y="3079186"/>
            <a:ext cx="9618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P  = 0.5</a:t>
            </a:r>
            <a:endParaRPr lang="en-IN" sz="9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D4274A-15A4-402A-B7B6-64F11C5223C8}"/>
              </a:ext>
            </a:extLst>
          </p:cNvPr>
          <p:cNvSpPr txBox="1"/>
          <p:nvPr/>
        </p:nvSpPr>
        <p:spPr>
          <a:xfrm>
            <a:off x="4699076" y="3066959"/>
            <a:ext cx="9897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Width = 2</a:t>
            </a:r>
          </a:p>
          <a:p>
            <a:pPr algn="ctr"/>
            <a:r>
              <a:rPr lang="en-US" sz="900" dirty="0"/>
              <a:t>Stride = 2</a:t>
            </a:r>
            <a:endParaRPr lang="en-IN" sz="9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5C454A-AB6F-4C49-8A05-A85ECBC98031}"/>
              </a:ext>
            </a:extLst>
          </p:cNvPr>
          <p:cNvSpPr txBox="1"/>
          <p:nvPr/>
        </p:nvSpPr>
        <p:spPr>
          <a:xfrm>
            <a:off x="4514769" y="2147470"/>
            <a:ext cx="9618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P  = 0.5</a:t>
            </a:r>
            <a:endParaRPr lang="en-IN" sz="9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C1CBCA-4B81-49C3-B51F-1C037A750F7E}"/>
              </a:ext>
            </a:extLst>
          </p:cNvPr>
          <p:cNvSpPr txBox="1"/>
          <p:nvPr/>
        </p:nvSpPr>
        <p:spPr>
          <a:xfrm>
            <a:off x="5099430" y="3874305"/>
            <a:ext cx="9618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P  = 0.5</a:t>
            </a:r>
            <a:endParaRPr lang="en-IN" sz="9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B80CDA-16D4-4E52-8015-2C9F317A6EDE}"/>
              </a:ext>
            </a:extLst>
          </p:cNvPr>
          <p:cNvSpPr txBox="1"/>
          <p:nvPr/>
        </p:nvSpPr>
        <p:spPr>
          <a:xfrm>
            <a:off x="3462261" y="4057768"/>
            <a:ext cx="157381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50 Filters (10 x 10)</a:t>
            </a:r>
          </a:p>
          <a:p>
            <a:pPr algn="ctr"/>
            <a:r>
              <a:rPr lang="en-US" sz="900" dirty="0"/>
              <a:t>Pad = Keep same</a:t>
            </a:r>
          </a:p>
          <a:p>
            <a:pPr algn="ctr"/>
            <a:r>
              <a:rPr lang="en-US" sz="900" dirty="0"/>
              <a:t>L2 Regularized, </a:t>
            </a:r>
            <a:r>
              <a:rPr lang="el-GR" sz="900" dirty="0"/>
              <a:t>β</a:t>
            </a:r>
            <a:r>
              <a:rPr lang="en-US" sz="900" dirty="0"/>
              <a:t> = 0.001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F0FE13-0627-4A56-BDD0-2F0612F7B160}"/>
              </a:ext>
            </a:extLst>
          </p:cNvPr>
          <p:cNvSpPr txBox="1"/>
          <p:nvPr/>
        </p:nvSpPr>
        <p:spPr>
          <a:xfrm>
            <a:off x="3421904" y="2282750"/>
            <a:ext cx="1573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50 Units</a:t>
            </a:r>
          </a:p>
          <a:p>
            <a:pPr algn="ctr"/>
            <a:r>
              <a:rPr lang="en-US" sz="900" dirty="0"/>
              <a:t>L2 Regularized, </a:t>
            </a:r>
            <a:r>
              <a:rPr lang="el-GR" sz="900" dirty="0"/>
              <a:t>β</a:t>
            </a:r>
            <a:r>
              <a:rPr lang="en-US" sz="900" dirty="0"/>
              <a:t> = 0.001</a:t>
            </a:r>
            <a:endParaRPr lang="en-IN" sz="9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7F1F044-C3EA-4497-97D7-EC87E459E6BA}"/>
              </a:ext>
            </a:extLst>
          </p:cNvPr>
          <p:cNvSpPr txBox="1"/>
          <p:nvPr/>
        </p:nvSpPr>
        <p:spPr>
          <a:xfrm>
            <a:off x="6458661" y="3223354"/>
            <a:ext cx="961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370 Units</a:t>
            </a:r>
          </a:p>
          <a:p>
            <a:pPr algn="ctr"/>
            <a:r>
              <a:rPr lang="en-US" sz="900" dirty="0" err="1"/>
              <a:t>ReLU</a:t>
            </a:r>
            <a:endParaRPr lang="en-IN" sz="9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744AEF0-B0E5-42BF-A8FC-9A961F009B24}"/>
              </a:ext>
            </a:extLst>
          </p:cNvPr>
          <p:cNvSpPr txBox="1"/>
          <p:nvPr/>
        </p:nvSpPr>
        <p:spPr>
          <a:xfrm>
            <a:off x="7250777" y="3228847"/>
            <a:ext cx="961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1 Unit</a:t>
            </a:r>
          </a:p>
          <a:p>
            <a:pPr algn="ctr"/>
            <a:r>
              <a:rPr lang="en-US" sz="900" dirty="0"/>
              <a:t>Sigmoid</a:t>
            </a:r>
            <a:endParaRPr lang="en-IN" sz="900" dirty="0"/>
          </a:p>
        </p:txBody>
      </p:sp>
    </p:spTree>
    <p:extLst>
      <p:ext uri="{BB962C8B-B14F-4D97-AF65-F5344CB8AC3E}">
        <p14:creationId xmlns:p14="http://schemas.microsoft.com/office/powerpoint/2010/main" val="529302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2525C-F338-4989-B380-BBE32B7E1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6900" y="270204"/>
            <a:ext cx="6989100" cy="351000"/>
          </a:xfrm>
        </p:spPr>
        <p:txBody>
          <a:bodyPr/>
          <a:lstStyle/>
          <a:p>
            <a:r>
              <a:rPr lang="en-US" dirty="0"/>
              <a:t>Approaches and Results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EA907-52E3-4162-8AB7-DFC3A62C9D3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51520" y="829734"/>
            <a:ext cx="8640959" cy="4225296"/>
          </a:xfrm>
        </p:spPr>
        <p:txBody>
          <a:bodyPr/>
          <a:lstStyle/>
          <a:p>
            <a:pPr marL="0" indent="-280350" algn="just">
              <a:spcBef>
                <a:spcPts val="360"/>
              </a:spcBef>
            </a:pPr>
            <a:r>
              <a:rPr lang="en-US" sz="1700" dirty="0"/>
              <a:t>CNN – RNN – FCNN hybrid architectures</a:t>
            </a:r>
          </a:p>
          <a:p>
            <a:pPr marL="508950" lvl="1" indent="-280350" algn="just">
              <a:spcBef>
                <a:spcPts val="360"/>
              </a:spcBef>
            </a:pPr>
            <a:r>
              <a:rPr lang="en-US" sz="1300" dirty="0">
                <a:solidFill>
                  <a:srgbClr val="00B0F0"/>
                </a:solidFill>
              </a:rPr>
              <a:t>Modified Convolutional LSTM DLNN – </a:t>
            </a:r>
            <a:r>
              <a:rPr lang="en-US" sz="1300" dirty="0" err="1">
                <a:solidFill>
                  <a:srgbClr val="00B0F0"/>
                </a:solidFill>
              </a:rPr>
              <a:t>CORENup</a:t>
            </a:r>
            <a:r>
              <a:rPr lang="en-US" sz="1300" dirty="0">
                <a:solidFill>
                  <a:srgbClr val="00B0F0"/>
                </a:solidFill>
              </a:rPr>
              <a:t> model </a:t>
            </a:r>
            <a:r>
              <a:rPr lang="en-US" sz="1200" dirty="0">
                <a:solidFill>
                  <a:schemeClr val="tx1"/>
                </a:solidFill>
              </a:rPr>
              <a:t>(State-of-the-art Architecture)</a:t>
            </a:r>
            <a:endParaRPr lang="en-US" sz="1300" dirty="0">
              <a:solidFill>
                <a:srgbClr val="00B0F0"/>
              </a:solidFill>
            </a:endParaRPr>
          </a:p>
          <a:p>
            <a:pPr marL="508950" lvl="1" indent="-280350" algn="just">
              <a:spcBef>
                <a:spcPts val="360"/>
              </a:spcBef>
            </a:pPr>
            <a:endParaRPr lang="en-US" sz="1300" dirty="0"/>
          </a:p>
          <a:p>
            <a:pPr marL="0" indent="-280350" algn="just">
              <a:spcBef>
                <a:spcPts val="360"/>
              </a:spcBef>
            </a:pPr>
            <a:endParaRPr lang="en-US" sz="17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29A333-3A85-4EA5-8F18-B7A66E7BC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4633" y="4940730"/>
            <a:ext cx="625128" cy="114300"/>
          </a:xfrm>
        </p:spPr>
        <p:txBody>
          <a:bodyPr/>
          <a:lstStyle/>
          <a:p>
            <a:pPr>
              <a:defRPr/>
            </a:pPr>
            <a:fld id="{B7D6B361-7266-41AF-9EA7-D0F5242D63C1}" type="slidenum">
              <a:rPr lang="de-DE" smtClean="0"/>
              <a:pPr>
                <a:defRPr/>
              </a:pPr>
              <a:t>8</a:t>
            </a:fld>
            <a:endParaRPr lang="de-DE" dirty="0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1119F1B1-20B6-43C4-A734-FEC07E495F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453" t="6970" r="8763" b="7445"/>
          <a:stretch/>
        </p:blipFill>
        <p:spPr>
          <a:xfrm>
            <a:off x="251999" y="1560135"/>
            <a:ext cx="4320000" cy="1576290"/>
          </a:xfrm>
          <a:prstGeom prst="rect">
            <a:avLst/>
          </a:prstGeom>
        </p:spPr>
      </p:pic>
      <p:pic>
        <p:nvPicPr>
          <p:cNvPr id="20" name="Picture 19" descr="Chart, bar chart&#10;&#10;Description automatically generated">
            <a:extLst>
              <a:ext uri="{FF2B5EF4-FFF2-40B4-BE49-F238E27FC236}">
                <a16:creationId xmlns:a16="http://schemas.microsoft.com/office/drawing/2014/main" id="{8D3B122A-5EFE-4A1B-9F4D-9B35AD71BCB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350" t="6678" r="8867" b="7592"/>
          <a:stretch/>
        </p:blipFill>
        <p:spPr>
          <a:xfrm>
            <a:off x="4571999" y="1557446"/>
            <a:ext cx="4320000" cy="1578979"/>
          </a:xfrm>
          <a:prstGeom prst="rect">
            <a:avLst/>
          </a:prstGeom>
        </p:spPr>
      </p:pic>
      <p:pic>
        <p:nvPicPr>
          <p:cNvPr id="22" name="Picture 21" descr="Chart, bar chart&#10;&#10;Description automatically generated">
            <a:extLst>
              <a:ext uri="{FF2B5EF4-FFF2-40B4-BE49-F238E27FC236}">
                <a16:creationId xmlns:a16="http://schemas.microsoft.com/office/drawing/2014/main" id="{5AA5CBA3-54E5-460C-A927-A37C3AD15AE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711" t="7117" r="8557" b="6861"/>
          <a:stretch/>
        </p:blipFill>
        <p:spPr>
          <a:xfrm>
            <a:off x="251999" y="3245904"/>
            <a:ext cx="4320000" cy="1585346"/>
          </a:xfrm>
          <a:prstGeom prst="rect">
            <a:avLst/>
          </a:prstGeom>
        </p:spPr>
      </p:pic>
      <p:pic>
        <p:nvPicPr>
          <p:cNvPr id="24" name="Picture 23" descr="Chart, bar chart&#10;&#10;Description automatically generated">
            <a:extLst>
              <a:ext uri="{FF2B5EF4-FFF2-40B4-BE49-F238E27FC236}">
                <a16:creationId xmlns:a16="http://schemas.microsoft.com/office/drawing/2014/main" id="{8E3209F9-D948-4DFA-AF54-BD4AF1BDEA2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8145" t="6387" r="8195" b="7445"/>
          <a:stretch/>
        </p:blipFill>
        <p:spPr>
          <a:xfrm>
            <a:off x="4572479" y="3245904"/>
            <a:ext cx="4320000" cy="157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716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2525C-F338-4989-B380-BBE32B7E1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6900" y="270204"/>
            <a:ext cx="6989100" cy="351000"/>
          </a:xfrm>
        </p:spPr>
        <p:txBody>
          <a:bodyPr/>
          <a:lstStyle/>
          <a:p>
            <a:r>
              <a:rPr lang="en-US" dirty="0"/>
              <a:t>Approaches and Results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EA907-52E3-4162-8AB7-DFC3A62C9D3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51520" y="829734"/>
            <a:ext cx="8640959" cy="4225296"/>
          </a:xfrm>
        </p:spPr>
        <p:txBody>
          <a:bodyPr/>
          <a:lstStyle/>
          <a:p>
            <a:pPr marL="0" indent="-280350" algn="just">
              <a:spcBef>
                <a:spcPts val="360"/>
              </a:spcBef>
            </a:pPr>
            <a:r>
              <a:rPr lang="en-US" sz="1700" dirty="0"/>
              <a:t>Embeddings</a:t>
            </a:r>
          </a:p>
          <a:p>
            <a:pPr marL="508950" lvl="1" indent="-280350" algn="just">
              <a:spcBef>
                <a:spcPts val="360"/>
              </a:spcBef>
            </a:pPr>
            <a:r>
              <a:rPr lang="en-US" sz="1300" dirty="0">
                <a:solidFill>
                  <a:srgbClr val="00B0F0"/>
                </a:solidFill>
              </a:rPr>
              <a:t>Global DNA Embedding with Random Forest</a:t>
            </a:r>
          </a:p>
          <a:p>
            <a:pPr marL="0" indent="-280350" algn="just">
              <a:spcBef>
                <a:spcPts val="360"/>
              </a:spcBef>
            </a:pPr>
            <a:endParaRPr lang="en-US" sz="17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29A333-3A85-4EA5-8F18-B7A66E7BC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4633" y="4940730"/>
            <a:ext cx="625128" cy="114300"/>
          </a:xfrm>
        </p:spPr>
        <p:txBody>
          <a:bodyPr/>
          <a:lstStyle/>
          <a:p>
            <a:pPr>
              <a:defRPr/>
            </a:pPr>
            <a:fld id="{B7D6B361-7266-41AF-9EA7-D0F5242D63C1}" type="slidenum">
              <a:rPr lang="de-DE" smtClean="0"/>
              <a:pPr>
                <a:defRPr/>
              </a:pPr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961025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-Design">
  <a:themeElements>
    <a:clrScheme name="TU KL">
      <a:dk1>
        <a:sysClr val="windowText" lastClr="000000"/>
      </a:dk1>
      <a:lt1>
        <a:sysClr val="window" lastClr="FFFFFF"/>
      </a:lt1>
      <a:dk2>
        <a:srgbClr val="005F8C"/>
      </a:dk2>
      <a:lt2>
        <a:srgbClr val="EEECE1"/>
      </a:lt2>
      <a:accent1>
        <a:srgbClr val="B92819"/>
      </a:accent1>
      <a:accent2>
        <a:srgbClr val="827D78"/>
      </a:accent2>
      <a:accent3>
        <a:srgbClr val="C3BEB9"/>
      </a:accent3>
      <a:accent4>
        <a:srgbClr val="828C96"/>
      </a:accent4>
      <a:accent5>
        <a:srgbClr val="C3C8C8"/>
      </a:accent5>
      <a:accent6>
        <a:srgbClr val="82AFC8"/>
      </a:accent6>
      <a:hlink>
        <a:srgbClr val="C80096"/>
      </a:hlink>
      <a:folHlink>
        <a:srgbClr val="AA008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4724</TotalTime>
  <Words>2154</Words>
  <Application>Microsoft Office PowerPoint</Application>
  <PresentationFormat>On-screen Show (16:9)</PresentationFormat>
  <Paragraphs>408</Paragraphs>
  <Slides>26</Slides>
  <Notes>25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Charis SIL</vt:lpstr>
      <vt:lpstr>charter</vt:lpstr>
      <vt:lpstr>PT Sans</vt:lpstr>
      <vt:lpstr>Wingdings</vt:lpstr>
      <vt:lpstr>1_Office-Design</vt:lpstr>
      <vt:lpstr>Bitmap Image</vt:lpstr>
      <vt:lpstr>DNA Sequence Classification</vt:lpstr>
      <vt:lpstr>Introduction</vt:lpstr>
      <vt:lpstr>Datasets</vt:lpstr>
      <vt:lpstr>Approaches explored</vt:lpstr>
      <vt:lpstr>Approaches and Results</vt:lpstr>
      <vt:lpstr>Approaches and Results</vt:lpstr>
      <vt:lpstr>Approaches and Results</vt:lpstr>
      <vt:lpstr>Approaches and Results</vt:lpstr>
      <vt:lpstr>Approaches and Results</vt:lpstr>
      <vt:lpstr>Approaches and Results</vt:lpstr>
      <vt:lpstr>Approaches and Results</vt:lpstr>
      <vt:lpstr>Approaches and Results</vt:lpstr>
      <vt:lpstr>Approaches and Results</vt:lpstr>
      <vt:lpstr>Approaches and Results</vt:lpstr>
      <vt:lpstr>Approaches and Results</vt:lpstr>
      <vt:lpstr>Approaches and Results</vt:lpstr>
      <vt:lpstr>Approaches and Results</vt:lpstr>
      <vt:lpstr>Approaches and Results</vt:lpstr>
      <vt:lpstr>Approaches and Results</vt:lpstr>
      <vt:lpstr>Approaches and Results</vt:lpstr>
      <vt:lpstr>Approaches and Results</vt:lpstr>
      <vt:lpstr>Approaches and Results</vt:lpstr>
      <vt:lpstr>Approaches and Results</vt:lpstr>
      <vt:lpstr>Conclusion</vt:lpstr>
      <vt:lpstr>Future Work</vt:lpstr>
      <vt:lpstr>References</vt:lpstr>
    </vt:vector>
  </TitlesOfParts>
  <Company>Bfw Werbeagentur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Joe Tremmel</dc:creator>
  <cp:lastModifiedBy>Sourajyoti Datta</cp:lastModifiedBy>
  <cp:revision>691</cp:revision>
  <cp:lastPrinted>2016-06-23T09:59:00Z</cp:lastPrinted>
  <dcterms:created xsi:type="dcterms:W3CDTF">2014-06-30T10:01:41Z</dcterms:created>
  <dcterms:modified xsi:type="dcterms:W3CDTF">2021-04-07T18:14:40Z</dcterms:modified>
</cp:coreProperties>
</file>