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82" r:id="rId4"/>
    <p:sldId id="283" r:id="rId5"/>
    <p:sldId id="285" r:id="rId6"/>
    <p:sldId id="286" r:id="rId7"/>
    <p:sldId id="287" r:id="rId8"/>
    <p:sldId id="278" r:id="rId9"/>
    <p:sldId id="279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0905D4B2-EEDE-47E7-80B4-6FB17ED55655}">
          <p14:sldIdLst>
            <p14:sldId id="256"/>
          </p14:sldIdLst>
        </p14:section>
        <p14:section name="Introduction" id="{34B8AF81-BAD9-4CFF-BA7D-4CBE5EDB3830}">
          <p14:sldIdLst/>
        </p14:section>
        <p14:section name="Motivation" id="{A3F63602-B249-410D-A64C-BC21C73F43B9}">
          <p14:sldIdLst>
            <p14:sldId id="282"/>
            <p14:sldId id="283"/>
            <p14:sldId id="285"/>
            <p14:sldId id="286"/>
            <p14:sldId id="287"/>
          </p14:sldIdLst>
        </p14:section>
        <p14:section name="Conclusion" id="{02A57400-92C5-40DC-8203-9DA7FC0FF0DB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11" autoAdjust="0"/>
  </p:normalViewPr>
  <p:slideViewPr>
    <p:cSldViewPr snapToGrid="0">
      <p:cViewPr varScale="1">
        <p:scale>
          <a:sx n="97" d="100"/>
          <a:sy n="97" d="100"/>
        </p:scale>
        <p:origin x="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053D31-9500-4423-9A88-1305FDAFC3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Roboto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088FF-7CA8-4ED9-922A-9AD6A800F3E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Roboto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26D8F-45AC-4780-8806-ECB38BA9517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Roboto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54E7-B771-47B3-9E3E-DB34E9AF45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01E2BF-6E88-4B27-900C-F6765860245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Roboto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2085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041B0-2A74-4987-80B0-593A793C6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8DC45-463A-426D-85E5-1F73AFB2EE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3031893-8B03-4F1B-8931-89864D28A6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Robot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E8CE-36CF-418A-9156-049F31C3426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Robot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8D19-4532-475A-81AE-34F497FEBB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Robot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0DFC-D13A-47BC-B9A8-6DDCE36910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Roboto" pitchFamily="2"/>
              </a:defRPr>
            </a:lvl1pPr>
          </a:lstStyle>
          <a:p>
            <a:pPr lvl="0"/>
            <a:fld id="{554E8E72-37C9-4582-AC2A-35B2638B8F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731D-7489-40BD-88E1-12096E1FBF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7877B1-093B-4616-A264-5E4B6821343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D342B-E18D-4FF0-86D5-175EAD8F17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6D077-C321-472F-8D27-DBFCAD50B4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r>
              <a:rPr lang="en-US" dirty="0"/>
              <a:t>Hello Everyone!</a:t>
            </a:r>
          </a:p>
          <a:p>
            <a:pPr rtl="0"/>
            <a:r>
              <a:rPr lang="en-US" dirty="0"/>
              <a:t>I am Sourajyoti, a Master’s Student in the department of Computer Science.</a:t>
            </a:r>
          </a:p>
          <a:p>
            <a:pPr rtl="0"/>
            <a:r>
              <a:rPr lang="en-US" dirty="0"/>
              <a:t>And today I shall be presenting my study and empirical results of …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9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4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r>
              <a:rPr lang="en-US" dirty="0"/>
              <a:t>That is all I have for today.</a:t>
            </a:r>
          </a:p>
          <a:p>
            <a:pPr rtl="0"/>
            <a:r>
              <a:rPr lang="en-US" dirty="0"/>
              <a:t>Thank you for your time and attention.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So, questions?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E4FE-B853-4362-B189-3F277F2DA7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EF8D3B-7C51-499F-97F2-0C748DEABF6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9E7B9-E2DF-4AA9-A1BF-885DCE3D6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E0716-1D3C-4184-851E-8728CDE41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4625-6D6F-4799-87B3-3E783EE76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6AD4-1FBD-460A-A2AD-44950AB05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FCA-B9BC-41FA-A674-90057155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8B1B9-CCAF-4498-A6D7-3722356E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3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79076-3C43-4475-9064-269E1F599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5963" y="215900"/>
            <a:ext cx="2024062" cy="4440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9AA5-573A-4221-AE9B-ACAE0360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215900"/>
            <a:ext cx="5922963" cy="4440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8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BF5FDE9-5EAF-4615-84F1-C5D82BBF9BEC}" type="datetime1">
              <a:rPr lang="de-DE" smtClean="0"/>
              <a:t>30.05.2022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2203569" y="1696883"/>
            <a:ext cx="7373025" cy="144914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2203569" y="756246"/>
            <a:ext cx="7373025" cy="9406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1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5272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7013AF9E-49DC-4140-9BBB-9DF458F542B2}" type="datetime1">
              <a:rPr lang="de-DE" smtClean="0"/>
              <a:t>30.05.2022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03569" y="1710627"/>
            <a:ext cx="7373025" cy="29762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764" b="0" i="0">
                <a:solidFill>
                  <a:schemeClr val="tx1"/>
                </a:solidFill>
                <a:latin typeface="PT Sans" panose="020B0503020203020204" pitchFamily="34" charset="0"/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2203569" y="756246"/>
            <a:ext cx="7373025" cy="9406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1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48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C05DC20-4497-4D4D-920C-FAD84044656B}" type="datetime1">
              <a:rPr lang="de-DE" smtClean="0"/>
              <a:t>30.05.2022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203569" y="1696884"/>
            <a:ext cx="7373025" cy="336854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205">
                <a:latin typeface="PT Sans" panose="020B0503020203020204" pitchFamily="34" charset="0"/>
              </a:defRPr>
            </a:lvl1pPr>
            <a:lvl2pPr>
              <a:spcBef>
                <a:spcPts val="0"/>
              </a:spcBef>
              <a:defRPr sz="1984">
                <a:latin typeface="PT Sans" panose="020B0503020203020204" pitchFamily="34" charset="0"/>
              </a:defRPr>
            </a:lvl2pPr>
            <a:lvl3pPr>
              <a:spcBef>
                <a:spcPts val="0"/>
              </a:spcBef>
              <a:defRPr sz="1764">
                <a:latin typeface="PT Sans" panose="020B0503020203020204" pitchFamily="34" charset="0"/>
              </a:defRPr>
            </a:lvl3pPr>
            <a:lvl4pPr>
              <a:spcBef>
                <a:spcPts val="0"/>
              </a:spcBef>
              <a:defRPr sz="1543">
                <a:latin typeface="PT Sans" panose="020B0503020203020204" pitchFamily="34" charset="0"/>
              </a:defRPr>
            </a:lvl4pPr>
            <a:lvl5pPr>
              <a:spcBef>
                <a:spcPts val="0"/>
              </a:spcBef>
              <a:defRPr sz="1323">
                <a:latin typeface="PT Sans" panose="020B0503020203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2203569" y="756246"/>
            <a:ext cx="7373025" cy="9406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307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1937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BA3A4249-6444-4E75-83F1-E5B649FC5FE2}" type="datetime1">
              <a:rPr lang="de-DE" smtClean="0"/>
              <a:t>30.05.2022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182386" y="1322342"/>
            <a:ext cx="7394208" cy="4847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182386" y="1874876"/>
            <a:ext cx="7394208" cy="30364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84" b="0" i="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331421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E962-2D04-4CB2-8995-ACD5C7313498}" type="datetime1">
              <a:rPr lang="de-DE" smtClean="0"/>
              <a:t>30.05.2022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30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4031" y="5431652"/>
            <a:ext cx="884626" cy="1260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C065-2E75-409E-950B-4639BDD730C2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8657" y="5431652"/>
            <a:ext cx="6350706" cy="1260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39362" y="5431652"/>
            <a:ext cx="689160" cy="1260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317500" y="773933"/>
            <a:ext cx="9445625" cy="3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316772" y="1309733"/>
            <a:ext cx="9447086" cy="4033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974-0A5D-4F8B-9BFD-ABB11EEB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CC5-ADFD-4D53-B73D-7EED6519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6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ABB7-17A6-4936-97EE-9218897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29BBC-25F6-41DD-8E86-692053C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5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7DD-2B18-47BC-95F9-3CF7317D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100C-70A1-453B-89D6-ACE875D29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368425"/>
            <a:ext cx="3973513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F841D-683D-4373-8A09-66F4657C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368425"/>
            <a:ext cx="3973512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3FC8-0672-432C-8DD5-BA83ABBF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A0D3-72EC-4E6F-A0BC-0DD36FDE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B03DA-6A35-440C-84A7-D27434E69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173E-9C02-4234-B1D1-5AAB32E8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0CA21-CDE6-4D30-B55B-9CA354D7A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3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33D9-E6A6-4A20-868A-14F48C66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2714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21D2-6B77-4F2C-BE01-DC0411E9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1A84-A588-44E7-BC84-720667F5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2231C-3C9E-499B-89E1-CFB95B18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4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FA1B-DCD9-4026-9D37-6718DC3B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35218-513B-48B6-B6A3-34C1FB3E8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C5DD-0923-4FC6-BE1C-B50EB693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12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4BE36-BA24-4351-983A-4835A2EE92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rm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F107-BAD6-459A-900D-2AFF283A9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000" y="1368000"/>
            <a:ext cx="810000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2ACCA-A68C-4C63-81D6-6BAF88C30BF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9160" y="5218560"/>
            <a:ext cx="18910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7ED36-5EC2-440E-A146-3BDA161335F3}"/>
              </a:ext>
            </a:extLst>
          </p:cNvPr>
          <p:cNvSpPr txBox="1"/>
          <p:nvPr/>
        </p:nvSpPr>
        <p:spPr>
          <a:xfrm>
            <a:off x="9607289" y="5271910"/>
            <a:ext cx="407974" cy="325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6C51485-FFB5-4621-A40C-B4A71A58DBA8}" type="slidenum">
              <a:rPr lang="en-US" sz="1500" b="0" i="0" u="none" strike="noStrike" kern="1200" smtClean="0">
                <a:ln>
                  <a:noFill/>
                </a:ln>
                <a:latin typeface="Cantarell" pitchFamily="18"/>
                <a:ea typeface="DejaVu Sans" pitchFamily="2"/>
                <a:cs typeface="Roboto" pitchFamily="2"/>
              </a:rPr>
              <a:t>‹#›</a:t>
            </a:fld>
            <a:endParaRPr lang="en-US" sz="1500" b="0" i="0" u="none" strike="noStrike" kern="1200" dirty="0">
              <a:ln>
                <a:noFill/>
              </a:ln>
              <a:latin typeface="Cantarell" pitchFamily="18"/>
              <a:ea typeface="DejaVu Sans" pitchFamily="2"/>
              <a:cs typeface="Roboto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E19A0-E562-4FD8-B515-18E61D0FBCFE}"/>
              </a:ext>
            </a:extLst>
          </p:cNvPr>
          <p:cNvSpPr txBox="1"/>
          <p:nvPr/>
        </p:nvSpPr>
        <p:spPr>
          <a:xfrm>
            <a:off x="8252452" y="5311056"/>
            <a:ext cx="1027246" cy="24739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Cantarell" pitchFamily="18"/>
                <a:ea typeface="DejaVu Sans" pitchFamily="2"/>
                <a:cs typeface="Roboto" pitchFamily="2"/>
              </a:rPr>
              <a:t>Sourajyoti Datta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60D34-D68E-42F3-BD2C-6F37374D797E}"/>
              </a:ext>
            </a:extLst>
          </p:cNvPr>
          <p:cNvSpPr txBox="1"/>
          <p:nvPr/>
        </p:nvSpPr>
        <p:spPr>
          <a:xfrm>
            <a:off x="2937739" y="5311056"/>
            <a:ext cx="4204526" cy="24739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Cantarell" pitchFamily="18"/>
                <a:ea typeface="DejaVu Sans" pitchFamily="2"/>
                <a:cs typeface="Roboto" pitchFamily="2"/>
              </a:rPr>
              <a:t>In-silico identification of Tyrosine nitration sites in protein peptide sequences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US" sz="33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060"/>
        </a:spcAft>
        <a:buClr>
          <a:srgbClr val="0066FF"/>
        </a:buClr>
        <a:buSzPct val="45000"/>
        <a:buFont typeface="OpenSymbol"/>
        <a:buChar char="●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1pPr>
      <a:lvl2pPr marL="0" marR="0" lvl="1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–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2pPr>
      <a:lvl3pPr marL="0" marR="0" lvl="2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●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3pPr>
      <a:lvl4pPr marL="0" marR="0" lvl="3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–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4pPr>
      <a:lvl5pPr marL="0" marR="0" lvl="4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●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5pPr>
      <a:lvl6pPr marL="0" marR="0" lvl="5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●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6pPr>
      <a:lvl7pPr marL="0" marR="0" lvl="6" indent="0" rtl="0" hangingPunct="0">
        <a:spcBef>
          <a:spcPts val="0"/>
        </a:spcBef>
        <a:spcAft>
          <a:spcPts val="1060"/>
        </a:spcAft>
        <a:buClr>
          <a:srgbClr val="0066FF"/>
        </a:buClr>
        <a:buSzPct val="40000"/>
        <a:buFont typeface="StarSymbol"/>
        <a:buChar char="●"/>
        <a:tabLst/>
        <a:defRPr lang="en-US" sz="2400" b="0" i="0" u="none" strike="noStrike" kern="1200">
          <a:ln>
            <a:noFill/>
          </a:ln>
          <a:solidFill>
            <a:srgbClr val="050505"/>
          </a:solidFill>
          <a:latin typeface="Cantarell" pitchFamily="2"/>
          <a:ea typeface="DejaVu Sans" pitchFamily="2"/>
          <a:cs typeface="Roboto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203569" y="5255761"/>
            <a:ext cx="2352146" cy="301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13506CF9-092F-47EB-9E0E-4F01F138BE55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24448" y="5255761"/>
            <a:ext cx="2352146" cy="301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210122"/>
            <a:ext cx="1932120" cy="5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504017" rtl="0" eaLnBrk="1" latinLnBrk="0" hangingPunct="1">
        <a:spcBef>
          <a:spcPct val="0"/>
        </a:spcBef>
        <a:buNone/>
        <a:defRPr sz="3528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962" indent="-257962" algn="l" defTabSz="504017" rtl="0" eaLnBrk="1" latinLnBrk="0" hangingPunct="1">
        <a:spcBef>
          <a:spcPts val="1323"/>
        </a:spcBef>
        <a:buClrTx/>
        <a:buSzPct val="100000"/>
        <a:buFont typeface="Wingdings" charset="2"/>
        <a:buChar char="§"/>
        <a:defRPr lang="de-DE" sz="2646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504017" rtl="0" eaLnBrk="1" latinLnBrk="0" hangingPunct="1">
        <a:spcBef>
          <a:spcPct val="20000"/>
        </a:spcBef>
        <a:buFont typeface="Wingdings" charset="2"/>
        <a:buChar char="§"/>
        <a:defRPr lang="de-DE" sz="2205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260043" indent="-252009" algn="l" defTabSz="504017" rtl="0" eaLnBrk="1" latinLnBrk="0" hangingPunct="1">
        <a:spcBef>
          <a:spcPct val="20000"/>
        </a:spcBef>
        <a:buFont typeface="Wingdings" charset="2"/>
        <a:buChar char="§"/>
        <a:defRPr lang="de-DE" sz="2205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764060" indent="-252009" algn="l" defTabSz="504017" rtl="0" eaLnBrk="1" latinLnBrk="0" hangingPunct="1">
        <a:spcBef>
          <a:spcPct val="20000"/>
        </a:spcBef>
        <a:buFont typeface="Wingdings" charset="2"/>
        <a:buChar char="§"/>
        <a:defRPr lang="de-DE" sz="2205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268078" indent="-252009" algn="l" defTabSz="504017" rtl="0" eaLnBrk="1" latinLnBrk="0" hangingPunct="1">
        <a:spcBef>
          <a:spcPct val="20000"/>
        </a:spcBef>
        <a:buFont typeface="Wingdings" charset="2"/>
        <a:buChar char="§"/>
        <a:defRPr lang="de-DE" sz="2205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772095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07C0-6AFA-4A87-B4A1-AFF7A402AE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9979" y="1238572"/>
            <a:ext cx="9260041" cy="1477328"/>
          </a:xfrm>
        </p:spPr>
        <p:txBody>
          <a:bodyPr wrap="square">
            <a:spAutoFit/>
          </a:bodyPr>
          <a:lstStyle/>
          <a:p>
            <a:pPr lvl="0"/>
            <a:r>
              <a:rPr lang="en-US" altLang="de-DE" sz="3200" dirty="0">
                <a:solidFill>
                  <a:srgbClr val="005F8C"/>
                </a:solidFill>
                <a:latin typeface="Calibri"/>
                <a:ea typeface="+mj-ea"/>
                <a:cs typeface="+mj-cs"/>
              </a:rPr>
              <a:t>In-silico identification of</a:t>
            </a:r>
            <a:br>
              <a:rPr lang="en-US" altLang="de-DE" sz="3200" dirty="0">
                <a:solidFill>
                  <a:srgbClr val="005F8C"/>
                </a:solidFill>
                <a:latin typeface="Calibri"/>
                <a:ea typeface="+mj-ea"/>
                <a:cs typeface="+mj-cs"/>
              </a:rPr>
            </a:br>
            <a:r>
              <a:rPr lang="en-US" altLang="de-DE" sz="3200" b="1" dirty="0">
                <a:solidFill>
                  <a:srgbClr val="005F8C"/>
                </a:solidFill>
                <a:latin typeface="Calibri"/>
                <a:ea typeface="+mj-ea"/>
                <a:cs typeface="+mj-cs"/>
              </a:rPr>
              <a:t>Tyrosine nitration sites</a:t>
            </a:r>
            <a:br>
              <a:rPr lang="en-US" altLang="de-DE" sz="3200" dirty="0">
                <a:solidFill>
                  <a:srgbClr val="005F8C"/>
                </a:solidFill>
                <a:latin typeface="Calibri"/>
                <a:ea typeface="+mj-ea"/>
                <a:cs typeface="+mj-cs"/>
              </a:rPr>
            </a:br>
            <a:r>
              <a:rPr lang="en-US" altLang="de-DE" sz="3200" dirty="0">
                <a:solidFill>
                  <a:srgbClr val="005F8C"/>
                </a:solidFill>
                <a:latin typeface="Calibri"/>
                <a:ea typeface="+mj-ea"/>
                <a:cs typeface="+mj-cs"/>
              </a:rPr>
              <a:t>in protein peptide sequences</a:t>
            </a:r>
            <a:endParaRPr lang="en-US" sz="3200" b="1" dirty="0">
              <a:solidFill>
                <a:srgbClr val="005F8C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FF353-877B-4346-AC5A-97F52B3383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8735" y="3633577"/>
            <a:ext cx="8633421" cy="1384995"/>
          </a:xfrm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8C96"/>
                </a:solidFill>
                <a:effectLst/>
                <a:uLnTx/>
                <a:uFillTx/>
                <a:latin typeface="PT Sans" panose="020B0503020203020204" pitchFamily="34" charset="0"/>
                <a:ea typeface="+mn-ea"/>
                <a:cs typeface="+mn-cs"/>
              </a:rPr>
              <a:t>Sourajyoti Datta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28C96"/>
                </a:solidFill>
                <a:effectLst/>
                <a:uLnTx/>
                <a:uFillTx/>
                <a:latin typeface="PT Sans" panose="020B0503020203020204" pitchFamily="34" charset="0"/>
                <a:ea typeface="+mn-ea"/>
                <a:cs typeface="+mn-cs"/>
              </a:rPr>
              <a:t>Supervisor: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8C96"/>
                </a:solidFill>
                <a:effectLst/>
                <a:uLnTx/>
                <a:uFillTx/>
                <a:latin typeface="PT Sans" panose="020B0503020203020204" pitchFamily="34" charset="0"/>
                <a:ea typeface="+mn-ea"/>
                <a:cs typeface="+mn-cs"/>
              </a:rPr>
              <a:t>Muhammad Nabeel Asim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28C96"/>
                </a:solidFill>
                <a:effectLst/>
                <a:uLnTx/>
                <a:uFillTx/>
                <a:latin typeface="PT Sans" panose="020B0503020203020204" pitchFamily="34" charset="0"/>
                <a:ea typeface="+mn-ea"/>
                <a:cs typeface="+mn-cs"/>
              </a:rPr>
              <a:t>Thesis motivation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28C96"/>
                </a:solidFill>
                <a:effectLst/>
                <a:uLnTx/>
                <a:uFillTx/>
                <a:latin typeface="PT Sans" panose="020B0503020203020204" pitchFamily="34" charset="0"/>
                <a:ea typeface="+mn-ea"/>
                <a:cs typeface="+mn-cs"/>
              </a:rPr>
              <a:t>Summer Semester 2022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BE4B45-49C5-4E91-BDB5-1F7BD00CC2CF}"/>
              </a:ext>
            </a:extLst>
          </p:cNvPr>
          <p:cNvSpPr/>
          <p:nvPr/>
        </p:nvSpPr>
        <p:spPr>
          <a:xfrm>
            <a:off x="2377439" y="5029200"/>
            <a:ext cx="7702560" cy="64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Roboto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A232-B2E2-4A73-AADD-22E49757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71" y="5198065"/>
            <a:ext cx="1371600" cy="3030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E907B7-C250-433C-A2C1-21D9140A42F9}"/>
              </a:ext>
            </a:extLst>
          </p:cNvPr>
          <p:cNvSpPr txBox="1">
            <a:spLocks/>
          </p:cNvSpPr>
          <p:nvPr/>
        </p:nvSpPr>
        <p:spPr>
          <a:xfrm>
            <a:off x="371290" y="846505"/>
            <a:ext cx="9330811" cy="4148281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Proteins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biomolecules/macromolecules containing long chains of amino acid residues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critical functions within organisms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such as catalyzing metabolic reactions, DNA replication, responding to stimuli, providing structure to cells and organisms, and transporting molecules.</a:t>
            </a: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Protein biosynthesis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core biological process occurring inside cells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Balances the loss of cellular proteins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cells by producing new proteins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Occurs in two stages: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Transcription:</a:t>
            </a: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 A section of DNA encoding a protein (gene), is converted into a messenger RNA (mRNA).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Translation:</a:t>
            </a: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 The nucleotide sequence of mRNA is read by ribosomes to determine the sequence of amino acids in the resulting Protein</a:t>
            </a:r>
          </a:p>
          <a:p>
            <a:pPr marL="0" indent="-280350" algn="just">
              <a:spcBef>
                <a:spcPts val="360"/>
              </a:spcBef>
              <a:defRPr/>
            </a:pPr>
            <a:endParaRPr lang="en-US" sz="10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Post-translational modification (PTM)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modification of proteins after protein biosynthesis.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Influences</a:t>
            </a:r>
            <a:r>
              <a:rPr kumimoji="0" lang="en-US" sz="1300" b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30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normal cell biology and pathogenesis</a:t>
            </a:r>
            <a:r>
              <a:rPr kumimoji="0" lang="en-US" sz="1300" b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130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the functional diversity of the proteome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1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Modifications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covalent addition, proteolytic cleavage of regulatory subunits, or degradation of entire proteins.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~460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types of PTMs have been identified</a:t>
            </a:r>
          </a:p>
          <a:p>
            <a:pPr marL="0" indent="-280350" algn="just">
              <a:spcBef>
                <a:spcPts val="360"/>
              </a:spcBef>
              <a:buSzTx/>
              <a:defRPr/>
            </a:pPr>
            <a:endParaRPr lang="en-US" sz="10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indent="-280350" algn="just">
              <a:spcBef>
                <a:spcPts val="360"/>
              </a:spcBef>
              <a:buSzTx/>
              <a:defRPr/>
            </a:pPr>
            <a:r>
              <a:rPr lang="en-US" sz="1200" i="1" dirty="0">
                <a:solidFill>
                  <a:srgbClr val="333333"/>
                </a:solidFill>
                <a:effectLst/>
                <a:latin typeface="Helvetica Neue"/>
              </a:rPr>
              <a:t>Identifying and understanding PTMs is critical for studying cell biology, and disease treatment or prevention.</a:t>
            </a:r>
            <a:endParaRPr lang="en-US" sz="1200" i="1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indent="-280350" algn="just">
              <a:spcBef>
                <a:spcPts val="360"/>
              </a:spcBef>
              <a:buSzTx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63513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Post-translational modification in Proteins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75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E907B7-C250-433C-A2C1-21D9140A42F9}"/>
              </a:ext>
            </a:extLst>
          </p:cNvPr>
          <p:cNvSpPr txBox="1">
            <a:spLocks/>
          </p:cNvSpPr>
          <p:nvPr/>
        </p:nvSpPr>
        <p:spPr>
          <a:xfrm>
            <a:off x="371290" y="846505"/>
            <a:ext cx="6373639" cy="4148281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Nitrotyrosine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product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Tyrosine nitration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a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covalent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</a:t>
            </a: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t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ranslational</a:t>
            </a: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modification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(PTM) in proteins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irreversible nitrative modification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tyrosine residue of a protein and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permanently alters the structure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protein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 of 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substitution of a hydrogen by a nitro group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(–NO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at the ortho position of the phenolic ring of tyrosine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nitrating agents account for the nitration, i.e.,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peroxynitrite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(ONOO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hemoperoxidases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(HPO) in the presence of hydrogen peroxide (H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nitrite (NO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Tyrosine nitration is selective, and </a:t>
            </a:r>
            <a:r>
              <a:rPr kumimoji="0" lang="en-US" sz="130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a random process</a:t>
            </a: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 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Depending on the accessibility of the tyrosine residues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the nitrating agents (e.g., tyrosine residues exposed on the surface of proteins can become target)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Mostly, the nitrated tyrosine residues are in 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vicinity of a site which is generating nitrating agents</a:t>
            </a: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-280350" algn="just">
              <a:spcBef>
                <a:spcPts val="360"/>
              </a:spcBef>
              <a:defRPr/>
            </a:pPr>
            <a:endParaRPr lang="en-US" sz="10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1200" i="1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indent="-280350" algn="just">
              <a:spcBef>
                <a:spcPts val="360"/>
              </a:spcBef>
              <a:buSzTx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b="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63513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Tyrosine nitration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DD2DB-00E4-4C54-B4B8-19012647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43" y="675275"/>
            <a:ext cx="280359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E907B7-C250-433C-A2C1-21D9140A42F9}"/>
              </a:ext>
            </a:extLst>
          </p:cNvPr>
          <p:cNvSpPr txBox="1">
            <a:spLocks/>
          </p:cNvSpPr>
          <p:nvPr/>
        </p:nvSpPr>
        <p:spPr>
          <a:xfrm>
            <a:off x="371291" y="846505"/>
            <a:ext cx="4669022" cy="4148281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Causes:</a:t>
            </a:r>
          </a:p>
          <a:p>
            <a:pPr marL="0" indent="-280350" algn="just">
              <a:spcBef>
                <a:spcPts val="360"/>
              </a:spcBef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Determined by several factors, such as reactive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reaction kinetics, presence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antioxidants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radical scavengers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compartmentalization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Two pathways for nitration: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Nitric Oxide (NO</a:t>
            </a:r>
            <a:r>
              <a:rPr kumimoji="0" lang="en-US" sz="18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generated in high concentration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 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presence of Superoxide anion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it will lead to the rapid formation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peroxynitrite (ONOO</a:t>
            </a:r>
            <a:r>
              <a:rPr kumimoji="0" lang="en-US" sz="18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causes nitration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Peroxynitrite-independent nitration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depends on the presence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transition metals such as iron and copper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through either peroxidase-dependent or Fenton-dependent pathways in the presence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hydrogen peroxide (H</a:t>
            </a:r>
            <a:r>
              <a:rPr kumimoji="0" lang="en-US" sz="160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nitrite (NO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63513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Cause and effect of Tyrosine nitration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EAF43-F2F3-4422-99B7-A013D74306FC}"/>
              </a:ext>
            </a:extLst>
          </p:cNvPr>
          <p:cNvSpPr txBox="1">
            <a:spLocks/>
          </p:cNvSpPr>
          <p:nvPr/>
        </p:nvSpPr>
        <p:spPr>
          <a:xfrm>
            <a:off x="5040312" y="846505"/>
            <a:ext cx="4669022" cy="4148281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Effects:</a:t>
            </a:r>
          </a:p>
          <a:p>
            <a:pPr marL="0" indent="-280350" algn="just">
              <a:spcBef>
                <a:spcPts val="360"/>
              </a:spcBef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Substantial changes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biological function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proteins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structural alteration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leads to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 or augmentation of protein function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Can render a protein inactive</a:t>
            </a:r>
          </a:p>
          <a:p>
            <a:pPr marL="909000" lvl="2" indent="-280350" algn="just">
              <a:spcBef>
                <a:spcPts val="360"/>
              </a:spcBef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Inhibits protein phosphorylation that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impedes the normal transduction pathways in cell signaling</a:t>
            </a: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300" dirty="0">
              <a:solidFill>
                <a:srgbClr val="828C96">
                  <a:lumMod val="75000"/>
                </a:srgbClr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 loss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proteins in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inflammatory diseases</a:t>
            </a:r>
          </a:p>
          <a:p>
            <a:pPr marL="508950" lvl="1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correlation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pathogenesis of diseases</a:t>
            </a:r>
            <a:endParaRPr lang="en-US" sz="1300" dirty="0">
              <a:solidFill>
                <a:sysClr val="windowText" lastClr="000000"/>
              </a:solidFill>
              <a:latin typeface="Calibri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NO-dependent, reactive nitrogen species (RNS) induced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nitrative stress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8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E907B7-C250-433C-A2C1-21D9140A42F9}"/>
              </a:ext>
            </a:extLst>
          </p:cNvPr>
          <p:cNvSpPr txBox="1">
            <a:spLocks/>
          </p:cNvSpPr>
          <p:nvPr/>
        </p:nvSpPr>
        <p:spPr>
          <a:xfrm>
            <a:off x="371290" y="846505"/>
            <a:ext cx="9330811" cy="4148281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Causal nitration pathway inducing agents identified in various disease conditions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Nitric Oxide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produced at a high rate in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inflammatory, stimuli-induced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conditions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Nitrite 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greatly increased in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systemic inflammatory disorders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(sepsis, gastroenteritis, &amp; hemolytic diseases)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Abnormal elevation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copper ion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</a:t>
            </a:r>
            <a:r>
              <a:rPr kumimoji="0" lang="en-US" sz="1600" i="0" u="none" strike="noStrike" kern="1200" cap="none" spc="0" normalizeH="0" baseline="3000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2+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free heme in the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pathogenesis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mellitus,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neurological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disorders, and severe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hemolytic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diseases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-280350" algn="just">
              <a:spcBef>
                <a:spcPts val="360"/>
              </a:spcBef>
              <a:defRPr/>
            </a:pPr>
            <a:r>
              <a:rPr lang="en-US" sz="1300" b="0" dirty="0">
                <a:solidFill>
                  <a:sysClr val="windowText" lastClr="000000"/>
                </a:solidFill>
                <a:latin typeface="Calibri"/>
              </a:rPr>
              <a:t>Tyrosine nitration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identified in large number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pathological conditions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lvl="1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Neurodegenerative diseases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Parkinson’s and Alzheimer’s, degeneration of dopamine neurons, cerebral ischemia and edema</a:t>
            </a:r>
          </a:p>
          <a:p>
            <a:pPr marL="508950" lvl="1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Cardiovascular diseases</a:t>
            </a:r>
          </a:p>
          <a:p>
            <a:pPr marL="508950" lvl="1" indent="-280350" algn="just">
              <a:spcBef>
                <a:spcPts val="360"/>
              </a:spcBef>
              <a:defRPr/>
            </a:pP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Autoimmune diseases</a:t>
            </a: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 - Rheumatoid Arthritis, Systemic Lupus Erythematosus</a:t>
            </a:r>
          </a:p>
          <a:p>
            <a:pPr marL="508950" lvl="1" indent="-280350" algn="just">
              <a:spcBef>
                <a:spcPts val="360"/>
              </a:spcBef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Carcinogenesis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Breast, Esophageal and Gastric cancer; Colorectal, Squamous cell, Adeno- and Cholangial carcinoma</a:t>
            </a:r>
          </a:p>
          <a:p>
            <a:pPr marL="0" indent="-280350" algn="just">
              <a:spcBef>
                <a:spcPts val="360"/>
              </a:spcBef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  <a:p>
            <a:pPr marL="0" indent="-280350" algn="just">
              <a:spcBef>
                <a:spcPts val="360"/>
              </a:spcBef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Therefore,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 interception of protein nitration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represent novel and critical points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therapeutic intervention in diseases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protein nitration.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Identifying onset and progression of the associated disease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Surrogate markers for the design of clinical interventions (therapeutic strategies and drugs)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-280350" algn="just">
              <a:spcBef>
                <a:spcPts val="360"/>
              </a:spcBef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63513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Benefits of identifying Tyrosine nitration sites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117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E907B7-C250-433C-A2C1-21D9140A42F9}"/>
              </a:ext>
            </a:extLst>
          </p:cNvPr>
          <p:cNvSpPr txBox="1">
            <a:spLocks/>
          </p:cNvSpPr>
          <p:nvPr/>
        </p:nvSpPr>
        <p:spPr>
          <a:xfrm>
            <a:off x="371290" y="846505"/>
            <a:ext cx="9330811" cy="2020747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PTMs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proteins experimentally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detected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lang="en-US" sz="1300" dirty="0">
                <a:solidFill>
                  <a:sysClr val="windowText" lastClr="000000"/>
                </a:solidFill>
                <a:latin typeface="Calibri"/>
              </a:rPr>
              <a:t>recorded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a variety of techniques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lang="en-US" sz="130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Experiments</a:t>
            </a: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: Immunohistochemical analysis, Chromatography, Mass spectrometry with prior immunoprecipitation, Eastern and Western blotting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Datastores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PhosphoSitePlus</a:t>
            </a: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,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ProteomeScout, Human Protein Reference Database, PROSITE, Protein Information Resource (PIR), dbPTM, Uniprot, O-GlcNAc Database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Huge amounts of data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available for knowledge discovery</a:t>
            </a:r>
          </a:p>
          <a:p>
            <a:pPr marL="508950" lvl="1" indent="-280350" algn="just">
              <a:spcBef>
                <a:spcPts val="360"/>
              </a:spcBef>
              <a:buSzPct val="100000"/>
              <a:defRPr/>
            </a:pP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Resulted in increasing use of Machine Learning and Deep Learning approaches</a:t>
            </a:r>
          </a:p>
          <a:p>
            <a:pPr marL="0" marR="0" lvl="0" indent="-280350" algn="just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13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63513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Motivation for computational methods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406-6844-4CF3-8676-19724425741F}"/>
              </a:ext>
            </a:extLst>
          </p:cNvPr>
          <p:cNvSpPr txBox="1">
            <a:spLocks/>
          </p:cNvSpPr>
          <p:nvPr/>
        </p:nvSpPr>
        <p:spPr>
          <a:xfrm>
            <a:off x="738892" y="3033657"/>
            <a:ext cx="4320479" cy="2020747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Wet lab experimental approaches: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Technically challenging with Theoretical limitations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 intensive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skilled laboratory experience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consuming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Expensive</a:t>
            </a:r>
          </a:p>
          <a:p>
            <a:pPr marL="508950" lvl="1" indent="-280350">
              <a:spcBef>
                <a:spcPts val="360"/>
              </a:spcBef>
              <a:defRPr/>
            </a:pP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Biases in proteome wide identification</a:t>
            </a:r>
            <a:endParaRPr kumimoji="0" lang="en-US" sz="1300" b="1" i="1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1" i="1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Generates ground truth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10EEBD-65F4-4E95-9F69-6AC81F836BB3}"/>
              </a:ext>
            </a:extLst>
          </p:cNvPr>
          <p:cNvSpPr txBox="1">
            <a:spLocks/>
          </p:cNvSpPr>
          <p:nvPr/>
        </p:nvSpPr>
        <p:spPr>
          <a:xfrm>
            <a:off x="5059371" y="3033657"/>
            <a:ext cx="4320479" cy="1951680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approaches: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Easier development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Comparatively, much less labor intensive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coding skills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Reusability saves time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Economical</a:t>
            </a: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1300" b="0" dirty="0">
                <a:solidFill>
                  <a:srgbClr val="828C96">
                    <a:lumMod val="75000"/>
                  </a:srgbClr>
                </a:solidFill>
                <a:latin typeface="Calibri"/>
              </a:rPr>
              <a:t>Ability to balance biases in imbalanced scenarios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8950" marR="0" lvl="1" indent="-28035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i="1" u="none" strike="noStrike" kern="1200" cap="none" spc="0" normalizeH="0" baseline="0" noProof="0" dirty="0">
                <a:ln>
                  <a:noFill/>
                </a:ln>
                <a:solidFill>
                  <a:srgbClr val="828C9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wet-lab experiments to generate data</a:t>
            </a:r>
          </a:p>
        </p:txBody>
      </p:sp>
    </p:spTree>
    <p:extLst>
      <p:ext uri="{BB962C8B-B14F-4D97-AF65-F5344CB8AC3E}">
        <p14:creationId xmlns:p14="http://schemas.microsoft.com/office/powerpoint/2010/main" val="363573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B4BA2-25D2-4349-9056-A8F8F6A01EB4}"/>
              </a:ext>
            </a:extLst>
          </p:cNvPr>
          <p:cNvSpPr/>
          <p:nvPr/>
        </p:nvSpPr>
        <p:spPr>
          <a:xfrm>
            <a:off x="1377931" y="1958112"/>
            <a:ext cx="7324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 w="12700">
                  <a:solidFill>
                    <a:srgbClr val="005F8C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005F8C"/>
                  </a:fgClr>
                  <a:bgClr>
                    <a:srgbClr val="005F8C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05F8C">
                      <a:lumMod val="75000"/>
                    </a:srgbClr>
                  </a:outerShdw>
                </a:effectLst>
                <a:uLnTx/>
                <a:uFillTx/>
              </a:rPr>
              <a:t>Thank you for your time!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 w="12700">
                  <a:solidFill>
                    <a:srgbClr val="005F8C">
                      <a:lumMod val="7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rgbClr val="005F8C">
                      <a:lumMod val="75000"/>
                    </a:srgbClr>
                  </a:outerShdw>
                </a:effectLst>
                <a:uLnTx/>
                <a:uFillTx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5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BC1C54-83CB-48DF-88E6-A06439F2FF71}"/>
              </a:ext>
            </a:extLst>
          </p:cNvPr>
          <p:cNvSpPr txBox="1">
            <a:spLocks/>
          </p:cNvSpPr>
          <p:nvPr/>
        </p:nvSpPr>
        <p:spPr bwMode="auto">
          <a:xfrm>
            <a:off x="738892" y="220650"/>
            <a:ext cx="8595608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460B9-175F-4286-8317-28B769DDF9AF}"/>
              </a:ext>
            </a:extLst>
          </p:cNvPr>
          <p:cNvSpPr txBox="1">
            <a:spLocks/>
          </p:cNvSpPr>
          <p:nvPr/>
        </p:nvSpPr>
        <p:spPr>
          <a:xfrm>
            <a:off x="738892" y="882032"/>
            <a:ext cx="8640959" cy="3933502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1" indent="-22860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Radi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R. (2013). Protein tyrosine nitration: biochemical mechanisms and structural basis of functional effects.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Accounts of chemical research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46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(2), 550–559. https://doi.org/10.1021/ar300234c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28C9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897560"/>
      </p:ext>
    </p:extLst>
  </p:cSld>
  <p:clrMapOvr>
    <a:masterClrMapping/>
  </p:clrMapOvr>
</p:sld>
</file>

<file path=ppt/theme/theme1.xml><?xml version="1.0" encoding="utf-8"?>
<a:theme xmlns:a="http://schemas.openxmlformats.org/drawingml/2006/main" name="D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958</Words>
  <Application>Microsoft Office PowerPoint</Application>
  <PresentationFormat>Custom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Cantarell</vt:lpstr>
      <vt:lpstr>Helvetica Neue</vt:lpstr>
      <vt:lpstr>Liberation Sans</vt:lpstr>
      <vt:lpstr>OpenSymbol</vt:lpstr>
      <vt:lpstr>PT Sans</vt:lpstr>
      <vt:lpstr>Roboto</vt:lpstr>
      <vt:lpstr>StarSymbol</vt:lpstr>
      <vt:lpstr>Wingdings</vt:lpstr>
      <vt:lpstr>DNA</vt:lpstr>
      <vt:lpstr>1_Office-Design</vt:lpstr>
      <vt:lpstr>In-silico identification of Tyrosine nitration sites in protein peptide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Sourajyoti Datta</dc:creator>
  <cp:lastModifiedBy>Sourajyoti Datta</cp:lastModifiedBy>
  <cp:revision>184</cp:revision>
  <dcterms:created xsi:type="dcterms:W3CDTF">2019-10-29T14:10:50Z</dcterms:created>
  <dcterms:modified xsi:type="dcterms:W3CDTF">2022-05-30T18:18:28Z</dcterms:modified>
</cp:coreProperties>
</file>