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webextensions/webextension1.xml" ContentType="application/vnd.ms-office.webextension+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2T00:27:26.148"/>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June 21,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3276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June 21,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26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June 21,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3105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June 21,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511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June 21,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3251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June 21,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16868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June 21,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551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June 21,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612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June 21,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5940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June 21,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445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June 21,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8952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theme/media/image10.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June 21,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2070" y="6333652"/>
                <a:ext cx="18000" cy="18000"/>
              </a:xfrm>
              <a:prstGeom prst="rect">
                <a:avLst/>
              </a:prstGeom>
            </p:spPr>
          </p:pic>
        </mc:Fallback>
      </mc:AlternateContent>
    </p:spTree>
    <p:extLst>
      <p:ext uri="{BB962C8B-B14F-4D97-AF65-F5344CB8AC3E}">
        <p14:creationId xmlns:p14="http://schemas.microsoft.com/office/powerpoint/2010/main" val="4196635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32">
          <p15:clr>
            <a:srgbClr val="F26B43"/>
          </p15:clr>
        </p15:guide>
        <p15:guide id="4" orient="horz" pos="288">
          <p15:clr>
            <a:srgbClr val="F26B43"/>
          </p15:clr>
        </p15:guide>
        <p15:guide id="5" pos="456">
          <p15:clr>
            <a:srgbClr val="F26B43"/>
          </p15:clr>
        </p15:guide>
        <p15:guide id="6" pos="7224">
          <p15:clr>
            <a:srgbClr val="F26B43"/>
          </p15:clr>
        </p15:guide>
        <p15:guide id="7" orient="horz" pos="3960">
          <p15:clr>
            <a:srgbClr val="F26B43"/>
          </p15:clr>
        </p15:guide>
        <p15:guide id="8" orient="horz" pos="696">
          <p15:clr>
            <a:srgbClr val="F26B43"/>
          </p15:clr>
        </p15:guide>
        <p15:guide id="9" orient="horz" pos="864">
          <p15:clr>
            <a:srgbClr val="F26B43"/>
          </p15:clr>
        </p15:guide>
        <p15:guide id="10" orient="horz" pos="3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Metro-Nashville-Police-Department-Incidents-Metadata-v2.pdf" TargetMode="External"/><Relationship Id="rId2" Type="http://schemas.openxmlformats.org/officeDocument/2006/relationships/hyperlink" Target="https://data.nashville.gov/d/2u6v-ujjs?category=Police&amp;view_name=Metro-Nashville-Police-Department-Incidents" TargetMode="External"/><Relationship Id="rId1" Type="http://schemas.openxmlformats.org/officeDocument/2006/relationships/slideLayout" Target="../slideLayouts/slideLayout2.xml"/><Relationship Id="rId4" Type="http://schemas.openxmlformats.org/officeDocument/2006/relationships/hyperlink" Target="https://www.tn.gov/content/dam/tn/health/documents/cedep/novel-coronavirus/datasets/Public-Dataset-County-New.XLS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groups/me/reports/f237a5c3-9703-4f0a-8830-25486038d895/?pbi_source=PowerPoint"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611D-CEE0-BCC8-B373-7C47F34DB1DD}"/>
              </a:ext>
            </a:extLst>
          </p:cNvPr>
          <p:cNvSpPr>
            <a:spLocks noGrp="1"/>
          </p:cNvSpPr>
          <p:nvPr>
            <p:ph type="ctrTitle"/>
          </p:nvPr>
        </p:nvSpPr>
        <p:spPr>
          <a:xfrm>
            <a:off x="1718846" y="1142999"/>
            <a:ext cx="8376514" cy="1663179"/>
          </a:xfrm>
        </p:spPr>
        <p:txBody>
          <a:bodyPr/>
          <a:lstStyle/>
          <a:p>
            <a:r>
              <a:rPr lang="en-US" cap="none" dirty="0">
                <a:ea typeface="Batang" panose="020B0503020000020004" pitchFamily="18" charset="-127"/>
              </a:rPr>
              <a:t>Did Crime Trends in Davidson County, TN Change During the COVID-19 Pandemic?</a:t>
            </a:r>
          </a:p>
        </p:txBody>
      </p:sp>
      <p:sp>
        <p:nvSpPr>
          <p:cNvPr id="3" name="Subtitle 2">
            <a:extLst>
              <a:ext uri="{FF2B5EF4-FFF2-40B4-BE49-F238E27FC236}">
                <a16:creationId xmlns:a16="http://schemas.microsoft.com/office/drawing/2014/main" id="{854EE44D-3D9E-6C3B-429C-0A8A2E46A536}"/>
              </a:ext>
            </a:extLst>
          </p:cNvPr>
          <p:cNvSpPr>
            <a:spLocks noGrp="1"/>
          </p:cNvSpPr>
          <p:nvPr>
            <p:ph type="subTitle" idx="1"/>
          </p:nvPr>
        </p:nvSpPr>
        <p:spPr>
          <a:xfrm>
            <a:off x="3058836" y="2936988"/>
            <a:ext cx="6074328" cy="984023"/>
          </a:xfrm>
        </p:spPr>
        <p:txBody>
          <a:bodyPr>
            <a:normAutofit/>
          </a:bodyPr>
          <a:lstStyle/>
          <a:p>
            <a:r>
              <a:rPr lang="en-US" sz="1600" dirty="0">
                <a:latin typeface="Bembo" panose="02020502050201020203" pitchFamily="18" charset="0"/>
                <a:cs typeface="Arial" panose="020B0604020202020204" pitchFamily="34" charset="0"/>
              </a:rPr>
              <a:t>An exploration of what, if any, correlation exists between crime and COVID-19 in Davidson County, TN</a:t>
            </a:r>
          </a:p>
        </p:txBody>
      </p:sp>
      <p:sp>
        <p:nvSpPr>
          <p:cNvPr id="4" name="Subtitle 2">
            <a:extLst>
              <a:ext uri="{FF2B5EF4-FFF2-40B4-BE49-F238E27FC236}">
                <a16:creationId xmlns:a16="http://schemas.microsoft.com/office/drawing/2014/main" id="{2F88BE8C-1D7D-C619-2F0B-8DE5F34A2E4D}"/>
              </a:ext>
            </a:extLst>
          </p:cNvPr>
          <p:cNvSpPr txBox="1">
            <a:spLocks/>
          </p:cNvSpPr>
          <p:nvPr/>
        </p:nvSpPr>
        <p:spPr>
          <a:xfrm>
            <a:off x="116922" y="5715001"/>
            <a:ext cx="6074328" cy="984023"/>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100000"/>
              </a:lnSpc>
              <a:spcBef>
                <a:spcPts val="1000"/>
              </a:spcBef>
              <a:buSzPct val="80000"/>
              <a:buFont typeface="Arial" panose="020B0604020202020204" pitchFamily="34" charset="0"/>
              <a:buNone/>
              <a:defRPr sz="2000" i="0" kern="1200" spc="160" baseline="0">
                <a:solidFill>
                  <a:schemeClr val="tx1">
                    <a:lumMod val="85000"/>
                    <a:lumOff val="15000"/>
                  </a:schemeClr>
                </a:solidFill>
                <a:latin typeface="+mn-lt"/>
                <a:ea typeface="Batang" panose="02030600000101010101" pitchFamily="18" charset="-127"/>
                <a:cs typeface="+mn-cs"/>
              </a:defRPr>
            </a:lvl1pPr>
            <a:lvl2pPr marL="457200" indent="0" algn="ctr" defTabSz="914400" rtl="0" eaLnBrk="1" latinLnBrk="0" hangingPunct="1">
              <a:lnSpc>
                <a:spcPct val="100000"/>
              </a:lnSpc>
              <a:spcBef>
                <a:spcPts val="500"/>
              </a:spcBef>
              <a:buFontTx/>
              <a:buNone/>
              <a:defRPr sz="2000" kern="1200" spc="50" baseline="0">
                <a:solidFill>
                  <a:schemeClr val="tx1">
                    <a:lumMod val="85000"/>
                    <a:lumOff val="15000"/>
                  </a:schemeClr>
                </a:solidFill>
                <a:latin typeface="+mn-lt"/>
                <a:ea typeface="Batang" panose="02030600000101010101" pitchFamily="18" charset="-127"/>
                <a:cs typeface="+mn-cs"/>
              </a:defRPr>
            </a:lvl2pPr>
            <a:lvl3pPr marL="914400" indent="0" algn="ctr" defTabSz="914400" rtl="0" eaLnBrk="1" latinLnBrk="0" hangingPunct="1">
              <a:lnSpc>
                <a:spcPct val="100000"/>
              </a:lnSpc>
              <a:spcBef>
                <a:spcPts val="500"/>
              </a:spcBef>
              <a:buSzPct val="80000"/>
              <a:buFont typeface="Arial" panose="020B0604020202020204" pitchFamily="34" charset="0"/>
              <a:buNone/>
              <a:defRPr sz="1800" kern="1200" spc="50" baseline="0">
                <a:solidFill>
                  <a:schemeClr val="tx1">
                    <a:lumMod val="85000"/>
                    <a:lumOff val="15000"/>
                  </a:schemeClr>
                </a:solidFill>
                <a:latin typeface="+mn-lt"/>
                <a:ea typeface="Batang" panose="02030600000101010101" pitchFamily="18" charset="-127"/>
                <a:cs typeface="+mn-cs"/>
              </a:defRPr>
            </a:lvl3pPr>
            <a:lvl4pPr marL="1371600" indent="0" algn="ctr" defTabSz="914400" rtl="0" eaLnBrk="1" latinLnBrk="0" hangingPunct="1">
              <a:lnSpc>
                <a:spcPct val="100000"/>
              </a:lnSpc>
              <a:spcBef>
                <a:spcPts val="500"/>
              </a:spcBef>
              <a:buFontTx/>
              <a:buNone/>
              <a:defRPr sz="1600" kern="1200" spc="50" baseline="0">
                <a:solidFill>
                  <a:schemeClr val="tx1">
                    <a:lumMod val="85000"/>
                    <a:lumOff val="15000"/>
                  </a:schemeClr>
                </a:solidFill>
                <a:latin typeface="+mn-lt"/>
                <a:ea typeface="Batang" panose="02030600000101010101" pitchFamily="18" charset="-127"/>
                <a:cs typeface="+mn-cs"/>
              </a:defRPr>
            </a:lvl4pPr>
            <a:lvl5pPr marL="1828800" indent="0" algn="ctr" defTabSz="914400" rtl="0" eaLnBrk="1" latinLnBrk="0" hangingPunct="1">
              <a:lnSpc>
                <a:spcPct val="100000"/>
              </a:lnSpc>
              <a:spcBef>
                <a:spcPts val="500"/>
              </a:spcBef>
              <a:buSzPct val="80000"/>
              <a:buFont typeface="Arial" panose="020B0604020202020204" pitchFamily="34" charset="0"/>
              <a:buNone/>
              <a:defRPr sz="1600" kern="1200" spc="50" baseline="0">
                <a:solidFill>
                  <a:schemeClr val="tx1">
                    <a:lumMod val="85000"/>
                    <a:lumOff val="15000"/>
                  </a:schemeClr>
                </a:solidFill>
                <a:latin typeface="+mn-lt"/>
                <a:ea typeface="Batang" panose="02030600000101010101" pitchFamily="18" charset="-127"/>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Calibri" panose="020F0502020204030204" pitchFamily="34" charset="0"/>
                <a:cs typeface="Calibri" panose="020F0502020204030204" pitchFamily="34" charset="0"/>
              </a:rPr>
              <a:t>Maggie DeCampo</a:t>
            </a:r>
          </a:p>
          <a:p>
            <a:pPr algn="l"/>
            <a:r>
              <a:rPr lang="en-US" i="1" dirty="0">
                <a:latin typeface="Calibri" panose="020F0502020204030204" pitchFamily="34" charset="0"/>
                <a:cs typeface="Calibri" panose="020F0502020204030204" pitchFamily="34" charset="0"/>
              </a:rPr>
              <a:t>Data Analytics 6: Nashville Software School</a:t>
            </a:r>
          </a:p>
          <a:p>
            <a:pPr algn="l"/>
            <a:r>
              <a:rPr lang="en-US" i="1" dirty="0">
                <a:latin typeface="Calibri" panose="020F0502020204030204" pitchFamily="34" charset="0"/>
                <a:cs typeface="Calibri" panose="020F0502020204030204" pitchFamily="34" charset="0"/>
              </a:rPr>
              <a:t>June 28, 2023</a:t>
            </a:r>
          </a:p>
        </p:txBody>
      </p:sp>
    </p:spTree>
    <p:extLst>
      <p:ext uri="{BB962C8B-B14F-4D97-AF65-F5344CB8AC3E}">
        <p14:creationId xmlns:p14="http://schemas.microsoft.com/office/powerpoint/2010/main" val="247066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4" name="Rectangle 13">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73F03A-C0BE-F700-054B-06F93D680602}"/>
              </a:ext>
            </a:extLst>
          </p:cNvPr>
          <p:cNvSpPr>
            <a:spLocks noGrp="1"/>
          </p:cNvSpPr>
          <p:nvPr>
            <p:ph type="title"/>
          </p:nvPr>
        </p:nvSpPr>
        <p:spPr>
          <a:xfrm>
            <a:off x="773408" y="992094"/>
            <a:ext cx="3760499" cy="2795160"/>
          </a:xfrm>
        </p:spPr>
        <p:txBody>
          <a:bodyPr vert="horz" lIns="91440" tIns="45720" rIns="91440" bIns="45720" rtlCol="0" anchor="b">
            <a:normAutofit/>
          </a:bodyPr>
          <a:lstStyle/>
          <a:p>
            <a:pPr algn="ctr"/>
            <a:r>
              <a:rPr lang="en-US" sz="2800"/>
              <a:t>Data question  </a:t>
            </a:r>
          </a:p>
        </p:txBody>
      </p:sp>
      <p:sp>
        <p:nvSpPr>
          <p:cNvPr id="3" name="Content Placeholder 2">
            <a:extLst>
              <a:ext uri="{FF2B5EF4-FFF2-40B4-BE49-F238E27FC236}">
                <a16:creationId xmlns:a16="http://schemas.microsoft.com/office/drawing/2014/main" id="{5E13E77A-42B5-F965-6B46-966B69DC75AA}"/>
              </a:ext>
            </a:extLst>
          </p:cNvPr>
          <p:cNvSpPr>
            <a:spLocks noGrp="1"/>
          </p:cNvSpPr>
          <p:nvPr>
            <p:ph type="body" idx="1"/>
          </p:nvPr>
        </p:nvSpPr>
        <p:spPr>
          <a:xfrm>
            <a:off x="916994" y="4121253"/>
            <a:ext cx="3473327" cy="1136843"/>
          </a:xfrm>
        </p:spPr>
        <p:txBody>
          <a:bodyPr vert="horz" lIns="91440" tIns="45720" rIns="91440" bIns="45720" rtlCol="0">
            <a:normAutofit/>
          </a:bodyPr>
          <a:lstStyle/>
          <a:p>
            <a:pPr algn="ctr"/>
            <a:r>
              <a:rPr lang="en-US" spc="160">
                <a:solidFill>
                  <a:schemeClr val="tx1">
                    <a:lumMod val="85000"/>
                    <a:lumOff val="15000"/>
                  </a:schemeClr>
                </a:solidFill>
              </a:rPr>
              <a:t>Why did I choose this project? </a:t>
            </a:r>
          </a:p>
        </p:txBody>
      </p:sp>
      <p:pic>
        <p:nvPicPr>
          <p:cNvPr id="7" name="Graphic 6" descr="Question mark">
            <a:extLst>
              <a:ext uri="{FF2B5EF4-FFF2-40B4-BE49-F238E27FC236}">
                <a16:creationId xmlns:a16="http://schemas.microsoft.com/office/drawing/2014/main" id="{606CBE2C-DC8E-1402-12DB-3C9E80BD92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10316" y="615950"/>
            <a:ext cx="5670549" cy="5670549"/>
          </a:xfrm>
          <a:prstGeom prst="rect">
            <a:avLst/>
          </a:prstGeom>
        </p:spPr>
      </p:pic>
    </p:spTree>
    <p:extLst>
      <p:ext uri="{BB962C8B-B14F-4D97-AF65-F5344CB8AC3E}">
        <p14:creationId xmlns:p14="http://schemas.microsoft.com/office/powerpoint/2010/main" val="361549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F03A-C0BE-F700-054B-06F93D680602}"/>
              </a:ext>
            </a:extLst>
          </p:cNvPr>
          <p:cNvSpPr>
            <a:spLocks noGrp="1"/>
          </p:cNvSpPr>
          <p:nvPr>
            <p:ph type="title"/>
          </p:nvPr>
        </p:nvSpPr>
        <p:spPr/>
        <p:txBody>
          <a:bodyPr/>
          <a:lstStyle/>
          <a:p>
            <a:r>
              <a:rPr lang="en-US" dirty="0"/>
              <a:t>Data Sources </a:t>
            </a:r>
          </a:p>
        </p:txBody>
      </p:sp>
      <p:sp>
        <p:nvSpPr>
          <p:cNvPr id="3" name="Content Placeholder 2">
            <a:extLst>
              <a:ext uri="{FF2B5EF4-FFF2-40B4-BE49-F238E27FC236}">
                <a16:creationId xmlns:a16="http://schemas.microsoft.com/office/drawing/2014/main" id="{5E13E77A-42B5-F965-6B46-966B69DC75AA}"/>
              </a:ext>
            </a:extLst>
          </p:cNvPr>
          <p:cNvSpPr>
            <a:spLocks noGrp="1"/>
          </p:cNvSpPr>
          <p:nvPr>
            <p:ph idx="1"/>
          </p:nvPr>
        </p:nvSpPr>
        <p:spPr>
          <a:xfrm>
            <a:off x="209550" y="1825624"/>
            <a:ext cx="10651933" cy="4428753"/>
          </a:xfrm>
        </p:spPr>
        <p:txBody>
          <a:bodyPr>
            <a:normAutofit fontScale="85000" lnSpcReduction="20000"/>
          </a:bodyPr>
          <a:lstStyle/>
          <a:p>
            <a:pPr>
              <a:lnSpc>
                <a:spcPct val="120000"/>
              </a:lnSpc>
            </a:pPr>
            <a:r>
              <a:rPr lang="en-US" sz="1900" i="1" dirty="0">
                <a:latin typeface="Calibri" panose="020F0502020204030204" pitchFamily="34" charset="0"/>
                <a:cs typeface="Calibri" panose="020F0502020204030204" pitchFamily="34" charset="0"/>
              </a:rPr>
              <a:t>Nashville.gov Open Data Portal</a:t>
            </a:r>
          </a:p>
          <a:p>
            <a:pPr marL="891540" lvl="2">
              <a:lnSpc>
                <a:spcPct val="120000"/>
              </a:lnSpc>
            </a:pPr>
            <a:r>
              <a:rPr lang="en-US" sz="1900" dirty="0"/>
              <a:t>Dataset: Metro Nashville Police Department Incidents: Details about Metro Nashville Police Department reported incidents from 2015 – 2022. </a:t>
            </a:r>
          </a:p>
          <a:p>
            <a:pPr marL="891540" lvl="2">
              <a:lnSpc>
                <a:spcPct val="120000"/>
              </a:lnSpc>
            </a:pPr>
            <a:r>
              <a:rPr lang="en-US" sz="1900" dirty="0"/>
              <a:t>Last Updated: June, 2022</a:t>
            </a:r>
          </a:p>
          <a:p>
            <a:pPr marL="891540" lvl="2">
              <a:lnSpc>
                <a:spcPct val="120000"/>
              </a:lnSpc>
            </a:pPr>
            <a:r>
              <a:rPr lang="en-US" sz="1900" dirty="0"/>
              <a:t>Link: </a:t>
            </a:r>
            <a:r>
              <a:rPr lang="en-US" sz="1900" dirty="0">
                <a:hlinkClick r:id="rId2"/>
              </a:rPr>
              <a:t>Metro Nashville Police Department Incidents</a:t>
            </a:r>
            <a:endParaRPr lang="en-US" sz="1900" dirty="0"/>
          </a:p>
          <a:p>
            <a:pPr>
              <a:lnSpc>
                <a:spcPct val="120000"/>
              </a:lnSpc>
            </a:pPr>
            <a:r>
              <a:rPr lang="en-US" sz="1900" i="1" dirty="0">
                <a:latin typeface="Calibri" panose="020F0502020204030204" pitchFamily="34" charset="0"/>
                <a:cs typeface="Calibri" panose="020F0502020204030204" pitchFamily="34" charset="0"/>
              </a:rPr>
              <a:t>Nashville.gov Open Data Portal</a:t>
            </a:r>
          </a:p>
          <a:p>
            <a:pPr marL="891540" lvl="2">
              <a:lnSpc>
                <a:spcPct val="120000"/>
              </a:lnSpc>
            </a:pPr>
            <a:r>
              <a:rPr lang="en-US" sz="1900" dirty="0"/>
              <a:t>Dataset: Metro Nashville Police Department Incidents Metadata v2: Data dictionary for the above dataset. </a:t>
            </a:r>
          </a:p>
          <a:p>
            <a:pPr marL="891540" lvl="2">
              <a:lnSpc>
                <a:spcPct val="120000"/>
              </a:lnSpc>
            </a:pPr>
            <a:r>
              <a:rPr lang="en-US" sz="1900" dirty="0"/>
              <a:t>Last Updated: September, 2020</a:t>
            </a:r>
          </a:p>
          <a:p>
            <a:pPr marL="891540" lvl="2">
              <a:lnSpc>
                <a:spcPct val="120000"/>
              </a:lnSpc>
            </a:pPr>
            <a:r>
              <a:rPr lang="en-US" sz="1900" dirty="0"/>
              <a:t>Link: </a:t>
            </a:r>
            <a:r>
              <a:rPr lang="en-US" sz="1900" dirty="0">
                <a:hlinkClick r:id="rId3" action="ppaction://hlinkfile"/>
              </a:rPr>
              <a:t>Metro Nashville Police Department Incidents Data Dictionary</a:t>
            </a:r>
            <a:endParaRPr lang="en-US" sz="1900" dirty="0"/>
          </a:p>
          <a:p>
            <a:pPr>
              <a:lnSpc>
                <a:spcPct val="120000"/>
              </a:lnSpc>
            </a:pPr>
            <a:r>
              <a:rPr lang="en-US" sz="1900" i="1" dirty="0">
                <a:latin typeface="Calibri" panose="020F0502020204030204" pitchFamily="34" charset="0"/>
                <a:cs typeface="Calibri" panose="020F0502020204030204" pitchFamily="34" charset="0"/>
              </a:rPr>
              <a:t>TN.gov Department of Health</a:t>
            </a:r>
          </a:p>
          <a:p>
            <a:pPr marL="891540" lvl="2">
              <a:lnSpc>
                <a:spcPct val="120000"/>
              </a:lnSpc>
            </a:pPr>
            <a:r>
              <a:rPr lang="en-US" sz="1900" dirty="0"/>
              <a:t>Dataset: County New: Details daily cases (confirmed and cumulative) of COVID-19 by County for the state of Tennessee. From March 2020 – June 2022. </a:t>
            </a:r>
          </a:p>
          <a:p>
            <a:pPr marL="891540" lvl="2">
              <a:lnSpc>
                <a:spcPct val="120000"/>
              </a:lnSpc>
            </a:pPr>
            <a:r>
              <a:rPr lang="en-US" sz="1900" dirty="0"/>
              <a:t>Last Updated: June, 2022</a:t>
            </a:r>
          </a:p>
          <a:p>
            <a:pPr marL="891540" lvl="2">
              <a:lnSpc>
                <a:spcPct val="120000"/>
              </a:lnSpc>
            </a:pPr>
            <a:r>
              <a:rPr lang="en-US" sz="1900" dirty="0"/>
              <a:t>Link: </a:t>
            </a:r>
            <a:r>
              <a:rPr lang="en-US" sz="1900" dirty="0">
                <a:hlinkClick r:id="rId4"/>
              </a:rPr>
              <a:t>COVID-19 Cases by County</a:t>
            </a:r>
            <a:endParaRPr lang="en-US" sz="1900" dirty="0"/>
          </a:p>
          <a:p>
            <a:pPr marL="514350" indent="-285750"/>
            <a:endParaRPr lang="en-US" dirty="0"/>
          </a:p>
        </p:txBody>
      </p:sp>
    </p:spTree>
    <p:extLst>
      <p:ext uri="{BB962C8B-B14F-4D97-AF65-F5344CB8AC3E}">
        <p14:creationId xmlns:p14="http://schemas.microsoft.com/office/powerpoint/2010/main" val="32113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F03A-C0BE-F700-054B-06F93D680602}"/>
              </a:ext>
            </a:extLst>
          </p:cNvPr>
          <p:cNvSpPr>
            <a:spLocks noGrp="1"/>
          </p:cNvSpPr>
          <p:nvPr>
            <p:ph type="title"/>
          </p:nvPr>
        </p:nvSpPr>
        <p:spPr/>
        <p:txBody>
          <a:bodyPr/>
          <a:lstStyle/>
          <a:p>
            <a:r>
              <a:rPr lang="en-US" dirty="0"/>
              <a:t>Data challenges </a:t>
            </a:r>
          </a:p>
        </p:txBody>
      </p:sp>
      <p:sp>
        <p:nvSpPr>
          <p:cNvPr id="3" name="Content Placeholder 2">
            <a:extLst>
              <a:ext uri="{FF2B5EF4-FFF2-40B4-BE49-F238E27FC236}">
                <a16:creationId xmlns:a16="http://schemas.microsoft.com/office/drawing/2014/main" id="{5E13E77A-42B5-F965-6B46-966B69DC75AA}"/>
              </a:ext>
            </a:extLst>
          </p:cNvPr>
          <p:cNvSpPr>
            <a:spLocks noGrp="1"/>
          </p:cNvSpPr>
          <p:nvPr>
            <p:ph idx="1"/>
          </p:nvPr>
        </p:nvSpPr>
        <p:spPr>
          <a:xfrm>
            <a:off x="209550" y="1825624"/>
            <a:ext cx="10651933" cy="4428753"/>
          </a:xfrm>
        </p:spPr>
        <p:txBody>
          <a:bodyPr>
            <a:normAutofit fontScale="77500" lnSpcReduction="20000"/>
          </a:bodyPr>
          <a:lstStyle/>
          <a:p>
            <a:pPr>
              <a:lnSpc>
                <a:spcPct val="120000"/>
              </a:lnSpc>
            </a:pPr>
            <a:r>
              <a:rPr lang="en-US" sz="2100" i="1" dirty="0">
                <a:latin typeface="Calibri" panose="020F0502020204030204" pitchFamily="34" charset="0"/>
                <a:cs typeface="Calibri" panose="020F0502020204030204" pitchFamily="34" charset="0"/>
              </a:rPr>
              <a:t>Nashville Metro Police, at times, respond to non-Davidson County incidents</a:t>
            </a:r>
          </a:p>
          <a:p>
            <a:pPr marL="891540" lvl="2">
              <a:lnSpc>
                <a:spcPct val="120000"/>
              </a:lnSpc>
            </a:pPr>
            <a:r>
              <a:rPr lang="en-US" sz="1900" dirty="0"/>
              <a:t>Challenge: Remove incidents from the dataset that did not occur in Davidson County</a:t>
            </a:r>
          </a:p>
          <a:p>
            <a:pPr marL="891540" lvl="2">
              <a:lnSpc>
                <a:spcPct val="120000"/>
              </a:lnSpc>
            </a:pPr>
            <a:r>
              <a:rPr lang="en-US" sz="1900" dirty="0"/>
              <a:t>Solution: Use a </a:t>
            </a:r>
            <a:r>
              <a:rPr lang="en-US" sz="1900" dirty="0" err="1"/>
              <a:t>GeoJSON</a:t>
            </a:r>
            <a:r>
              <a:rPr lang="en-US" sz="1900" dirty="0"/>
              <a:t> version of raw incident data to plot each incident against the Davidson County border in Tableau. Note each incident that occurred outside Davidson County and manually remove it from the data. </a:t>
            </a:r>
          </a:p>
          <a:p>
            <a:pPr>
              <a:lnSpc>
                <a:spcPct val="120000"/>
              </a:lnSpc>
            </a:pPr>
            <a:r>
              <a:rPr lang="en-US" sz="2100" i="1" dirty="0">
                <a:latin typeface="Calibri" panose="020F0502020204030204" pitchFamily="34" charset="0"/>
                <a:cs typeface="Calibri" panose="020F0502020204030204" pitchFamily="34" charset="0"/>
              </a:rPr>
              <a:t>Metro Nashville Police Department data inconsistencies and cleanliness</a:t>
            </a:r>
          </a:p>
          <a:p>
            <a:pPr marL="891540" lvl="2">
              <a:lnSpc>
                <a:spcPct val="120000"/>
              </a:lnSpc>
            </a:pPr>
            <a:r>
              <a:rPr lang="en-US" sz="1900" dirty="0"/>
              <a:t>Challenge: Clean a large (867k rows) dataset to create consistency between Offense Codes, Offense Descriptions, Weapons Code, Weapons Descriptions, and Victim Race</a:t>
            </a:r>
          </a:p>
          <a:p>
            <a:pPr marL="891540" lvl="2">
              <a:lnSpc>
                <a:spcPct val="120000"/>
              </a:lnSpc>
            </a:pPr>
            <a:r>
              <a:rPr lang="en-US" sz="1900" dirty="0"/>
              <a:t>Solution: Use the provided Data Dictionary for this dataset to create Excel-based lookup tables. Using standardized codes and descriptions, use VLOOKUPS to create the desired data consistency. </a:t>
            </a:r>
          </a:p>
          <a:p>
            <a:pPr marL="891540" lvl="2">
              <a:lnSpc>
                <a:spcPct val="120000"/>
              </a:lnSpc>
            </a:pPr>
            <a:r>
              <a:rPr lang="en-US" sz="1900" dirty="0"/>
              <a:t>Result: Incidents are now able to be aggregated and result in more meaningful, consistent insights </a:t>
            </a:r>
          </a:p>
          <a:p>
            <a:pPr>
              <a:lnSpc>
                <a:spcPct val="120000"/>
              </a:lnSpc>
            </a:pPr>
            <a:r>
              <a:rPr lang="en-US" sz="2100" i="1" dirty="0">
                <a:latin typeface="Calibri" panose="020F0502020204030204" pitchFamily="34" charset="0"/>
                <a:cs typeface="Calibri" panose="020F0502020204030204" pitchFamily="34" charset="0"/>
              </a:rPr>
              <a:t>Metro Nashville Police Department dataset size</a:t>
            </a:r>
          </a:p>
          <a:p>
            <a:pPr marL="891540" lvl="2">
              <a:lnSpc>
                <a:spcPct val="120000"/>
              </a:lnSpc>
            </a:pPr>
            <a:r>
              <a:rPr lang="en-US" sz="1900" dirty="0"/>
              <a:t>Challenge: Criminal incident data includes 7.5 years of data for each incident occurring in Davidson County, by day. This results in a large dataset consisting of 867k rows. Cleaning this data presented a challenge due to the size. </a:t>
            </a:r>
          </a:p>
          <a:p>
            <a:pPr marL="891540" lvl="2">
              <a:lnSpc>
                <a:spcPct val="120000"/>
              </a:lnSpc>
            </a:pPr>
            <a:r>
              <a:rPr lang="en-US" sz="1900" dirty="0"/>
              <a:t>Solution: Eliminate data that would not be used in the project to reduce the size of the dataset. Otherwise, a lot of patience and constant saving / pushing to </a:t>
            </a:r>
            <a:r>
              <a:rPr lang="en-US" sz="1900" dirty="0" err="1"/>
              <a:t>Github</a:t>
            </a:r>
            <a:r>
              <a:rPr lang="en-US" sz="1900" dirty="0"/>
              <a:t>! </a:t>
            </a:r>
          </a:p>
          <a:p>
            <a:pPr marL="514350" indent="-285750"/>
            <a:endParaRPr lang="en-US" dirty="0"/>
          </a:p>
        </p:txBody>
      </p:sp>
    </p:spTree>
    <p:extLst>
      <p:ext uri="{BB962C8B-B14F-4D97-AF65-F5344CB8AC3E}">
        <p14:creationId xmlns:p14="http://schemas.microsoft.com/office/powerpoint/2010/main" val="295362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F03A-C0BE-F700-054B-06F93D680602}"/>
              </a:ext>
            </a:extLst>
          </p:cNvPr>
          <p:cNvSpPr>
            <a:spLocks noGrp="1"/>
          </p:cNvSpPr>
          <p:nvPr>
            <p:ph type="title"/>
          </p:nvPr>
        </p:nvSpPr>
        <p:spPr/>
        <p:txBody>
          <a:bodyPr/>
          <a:lstStyle/>
          <a:p>
            <a:r>
              <a:rPr lang="en-US" dirty="0"/>
              <a:t>Definitions and notes</a:t>
            </a:r>
          </a:p>
        </p:txBody>
      </p:sp>
      <p:sp>
        <p:nvSpPr>
          <p:cNvPr id="3" name="Content Placeholder 2">
            <a:extLst>
              <a:ext uri="{FF2B5EF4-FFF2-40B4-BE49-F238E27FC236}">
                <a16:creationId xmlns:a16="http://schemas.microsoft.com/office/drawing/2014/main" id="{5E13E77A-42B5-F965-6B46-966B69DC75AA}"/>
              </a:ext>
            </a:extLst>
          </p:cNvPr>
          <p:cNvSpPr>
            <a:spLocks noGrp="1"/>
          </p:cNvSpPr>
          <p:nvPr>
            <p:ph idx="1"/>
          </p:nvPr>
        </p:nvSpPr>
        <p:spPr>
          <a:xfrm>
            <a:off x="209550" y="1825624"/>
            <a:ext cx="10651933" cy="4428753"/>
          </a:xfrm>
        </p:spPr>
        <p:txBody>
          <a:bodyPr>
            <a:normAutofit fontScale="92500" lnSpcReduction="20000"/>
          </a:bodyPr>
          <a:lstStyle/>
          <a:p>
            <a:pPr>
              <a:lnSpc>
                <a:spcPct val="120000"/>
              </a:lnSpc>
            </a:pPr>
            <a:r>
              <a:rPr lang="en-US" sz="2100" dirty="0"/>
              <a:t>Incident: </a:t>
            </a:r>
            <a:r>
              <a:rPr lang="en-US" sz="2000" dirty="0"/>
              <a:t>One or more crimes committed by an individual or a group of individuals acting in concert and at the same time and place. </a:t>
            </a:r>
            <a:endParaRPr lang="en-US" sz="2100" dirty="0"/>
          </a:p>
          <a:p>
            <a:pPr>
              <a:lnSpc>
                <a:spcPct val="120000"/>
              </a:lnSpc>
            </a:pPr>
            <a:r>
              <a:rPr lang="en-US" sz="2100" dirty="0"/>
              <a:t>Close Contact: Criminal offenses where there is a known human victim and the offense required close contact with the victim. *</a:t>
            </a:r>
          </a:p>
          <a:p>
            <a:pPr>
              <a:lnSpc>
                <a:spcPct val="120000"/>
              </a:lnSpc>
            </a:pPr>
            <a:r>
              <a:rPr lang="en-US" sz="2100" dirty="0"/>
              <a:t>No Contact: Criminal offenses that do not require close contact with another human. Often defined as crimes against “society” rather than a singular victim. *</a:t>
            </a:r>
          </a:p>
          <a:p>
            <a:pPr>
              <a:lnSpc>
                <a:spcPct val="120000"/>
              </a:lnSpc>
            </a:pPr>
            <a:r>
              <a:rPr lang="en-US" sz="2100" dirty="0"/>
              <a:t>2022: Data for the year 2022 is inclusive of January 2022 – May 2022. In some cases, this data has been filtered from charts to avoid skewing data unnecessarily. </a:t>
            </a:r>
          </a:p>
          <a:p>
            <a:pPr>
              <a:lnSpc>
                <a:spcPct val="120000"/>
              </a:lnSpc>
            </a:pPr>
            <a:r>
              <a:rPr lang="en-US" sz="2100" dirty="0"/>
              <a:t>COVID-19: Defined as the period from March 2020 – May 2022, as this is when the source data starts / ends. </a:t>
            </a:r>
          </a:p>
          <a:p>
            <a:pPr>
              <a:lnSpc>
                <a:spcPct val="120000"/>
              </a:lnSpc>
            </a:pPr>
            <a:r>
              <a:rPr lang="en-US" sz="2100" dirty="0"/>
              <a:t>COVID-19 Cases: Defined here as new, confirmed cases of  COVID-19. </a:t>
            </a:r>
          </a:p>
          <a:p>
            <a:pPr marL="0" indent="0">
              <a:lnSpc>
                <a:spcPct val="120000"/>
              </a:lnSpc>
              <a:buNone/>
            </a:pPr>
            <a:r>
              <a:rPr lang="en-US" sz="1500" i="1" dirty="0"/>
              <a:t>* Offenses where it’s unknown if a singular victim was involved have been excluded from these incidents. </a:t>
            </a:r>
          </a:p>
          <a:p>
            <a:pPr marL="514350" indent="-285750"/>
            <a:endParaRPr lang="en-US" dirty="0"/>
          </a:p>
        </p:txBody>
      </p:sp>
    </p:spTree>
    <p:extLst>
      <p:ext uri="{BB962C8B-B14F-4D97-AF65-F5344CB8AC3E}">
        <p14:creationId xmlns:p14="http://schemas.microsoft.com/office/powerpoint/2010/main" val="326410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B025-B9F9-D472-B9DA-0DE557B0CFED}"/>
              </a:ext>
            </a:extLst>
          </p:cNvPr>
          <p:cNvSpPr>
            <a:spLocks noGrp="1"/>
          </p:cNvSpPr>
          <p:nvPr>
            <p:ph type="title"/>
          </p:nvPr>
        </p:nvSpPr>
        <p:spPr/>
        <p:txBody>
          <a:bodyPr/>
          <a:lstStyle/>
          <a:p>
            <a:r>
              <a:rPr lang="en-US" dirty="0"/>
              <a:t>Findings </a:t>
            </a:r>
          </a:p>
        </p:txBody>
      </p:sp>
    </p:spTree>
    <p:extLst>
      <p:ext uri="{BB962C8B-B14F-4D97-AF65-F5344CB8AC3E}">
        <p14:creationId xmlns:p14="http://schemas.microsoft.com/office/powerpoint/2010/main" val="3111572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48A8FE-7C04-1980-2F93-A661F65AF1C0}"/>
              </a:ext>
            </a:extLst>
          </p:cNvPr>
          <p:cNvSpPr>
            <a:spLocks noGrp="1"/>
          </p:cNvSpPr>
          <p:nvPr>
            <p:ph type="title"/>
          </p:nvPr>
        </p:nvSpPr>
        <p:spPr>
          <a:xfrm>
            <a:off x="69367" y="81095"/>
            <a:ext cx="9810604" cy="590024"/>
          </a:xfrm>
        </p:spPr>
        <p:txBody>
          <a:bodyPr/>
          <a:lstStyle/>
          <a:p>
            <a:r>
              <a:rPr lang="en-US" dirty="0"/>
              <a:t>TRENDS IN CRIME &amp; COVID-19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DA8E17AA-AD38-5B75-11E3-D54FDFFC66B8}"/>
                  </a:ext>
                </a:extLst>
              </p:cNvPr>
              <p:cNvGraphicFramePr>
                <a:graphicFrameLocks noGrp="1"/>
              </p:cNvGraphicFramePr>
              <p:nvPr>
                <p:extLst>
                  <p:ext uri="{D42A27DB-BD31-4B8C-83A1-F6EECF244321}">
                    <p14:modId xmlns:p14="http://schemas.microsoft.com/office/powerpoint/2010/main" val="540272691"/>
                  </p:ext>
                </p:extLst>
              </p:nvPr>
            </p:nvGraphicFramePr>
            <p:xfrm>
              <a:off x="0" y="773097"/>
              <a:ext cx="12247927" cy="629882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DA8E17AA-AD38-5B75-11E3-D54FDFFC66B8}"/>
                  </a:ext>
                </a:extLst>
              </p:cNvPr>
              <p:cNvPicPr>
                <a:picLocks noGrp="1" noRot="1" noChangeAspect="1" noMove="1" noResize="1" noEditPoints="1" noAdjustHandles="1" noChangeArrowheads="1" noChangeShapeType="1"/>
              </p:cNvPicPr>
              <p:nvPr/>
            </p:nvPicPr>
            <p:blipFill>
              <a:blip r:embed="rId3"/>
              <a:stretch>
                <a:fillRect/>
              </a:stretch>
            </p:blipFill>
            <p:spPr>
              <a:xfrm>
                <a:off x="0" y="773097"/>
                <a:ext cx="12247927" cy="6298822"/>
              </a:xfrm>
              <a:prstGeom prst="rect">
                <a:avLst/>
              </a:prstGeom>
            </p:spPr>
          </p:pic>
        </mc:Fallback>
      </mc:AlternateContent>
      <p:sp>
        <p:nvSpPr>
          <p:cNvPr id="7" name="Rectangle 6">
            <a:extLst>
              <a:ext uri="{FF2B5EF4-FFF2-40B4-BE49-F238E27FC236}">
                <a16:creationId xmlns:a16="http://schemas.microsoft.com/office/drawing/2014/main" id="{D1C0A77E-B4D2-6577-3D95-FFA81C8E60E8}"/>
              </a:ext>
            </a:extLst>
          </p:cNvPr>
          <p:cNvSpPr/>
          <p:nvPr/>
        </p:nvSpPr>
        <p:spPr>
          <a:xfrm>
            <a:off x="8036652" y="1770076"/>
            <a:ext cx="3967993" cy="4899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600"/>
              </a:spcBef>
              <a:spcAft>
                <a:spcPts val="600"/>
              </a:spcAft>
              <a:buFont typeface="Arial" panose="020B0604020202020204" pitchFamily="34" charset="0"/>
              <a:buChar char="•"/>
            </a:pPr>
            <a:r>
              <a:rPr lang="en-US" sz="1600" dirty="0">
                <a:solidFill>
                  <a:schemeClr val="tx1"/>
                </a:solidFill>
              </a:rPr>
              <a:t>Criminal incidents per year are trending downward, with like months seeing fewer incidents per month, year over year</a:t>
            </a:r>
          </a:p>
          <a:p>
            <a:pPr marL="285750" indent="-285750">
              <a:spcBef>
                <a:spcPts val="600"/>
              </a:spcBef>
              <a:spcAft>
                <a:spcPts val="600"/>
              </a:spcAft>
              <a:buFont typeface="Arial" panose="020B0604020202020204" pitchFamily="34" charset="0"/>
              <a:buChar char="•"/>
            </a:pPr>
            <a:r>
              <a:rPr lang="en-US" sz="1600" dirty="0">
                <a:solidFill>
                  <a:schemeClr val="tx1"/>
                </a:solidFill>
              </a:rPr>
              <a:t>Overall crime decreased slightly during COVID-19, with a decrease in incidents per month of -6.9%</a:t>
            </a:r>
          </a:p>
          <a:p>
            <a:pPr marL="285750" indent="-285750">
              <a:spcBef>
                <a:spcPts val="600"/>
              </a:spcBef>
              <a:spcAft>
                <a:spcPts val="600"/>
              </a:spcAft>
              <a:buFont typeface="Arial" panose="020B0604020202020204" pitchFamily="34" charset="0"/>
              <a:buChar char="•"/>
            </a:pPr>
            <a:r>
              <a:rPr lang="en-US" sz="1600" dirty="0">
                <a:solidFill>
                  <a:schemeClr val="tx1"/>
                </a:solidFill>
              </a:rPr>
              <a:t>Notable decreases in crime coincide with “Stay at Home” events caused by COVID-19, as well as a severe winter storm:</a:t>
            </a:r>
          </a:p>
          <a:p>
            <a:pPr marL="742950" lvl="1" indent="-285750">
              <a:spcBef>
                <a:spcPts val="600"/>
              </a:spcBef>
              <a:spcAft>
                <a:spcPts val="600"/>
              </a:spcAft>
              <a:buFont typeface="Arial" panose="020B0604020202020204" pitchFamily="34" charset="0"/>
              <a:buChar char="•"/>
            </a:pPr>
            <a:r>
              <a:rPr lang="en-US" sz="1600" dirty="0">
                <a:solidFill>
                  <a:schemeClr val="tx1"/>
                </a:solidFill>
              </a:rPr>
              <a:t>Mar. 22, 2020: Governor institutes shutdown of gyms, fitness centers, limits restaurants to takeout only</a:t>
            </a:r>
          </a:p>
          <a:p>
            <a:pPr marL="742950" lvl="1" indent="-285750">
              <a:spcBef>
                <a:spcPts val="600"/>
              </a:spcBef>
              <a:spcAft>
                <a:spcPts val="600"/>
              </a:spcAft>
              <a:buFont typeface="Arial" panose="020B0604020202020204" pitchFamily="34" charset="0"/>
              <a:buChar char="•"/>
            </a:pPr>
            <a:r>
              <a:rPr lang="en-US" sz="1600" dirty="0">
                <a:solidFill>
                  <a:schemeClr val="tx1"/>
                </a:solidFill>
              </a:rPr>
              <a:t>Mar. 30, 2020: Governor institutes “Safer at Home” orders</a:t>
            </a:r>
          </a:p>
          <a:p>
            <a:pPr marL="742950" lvl="1" indent="-285750">
              <a:spcBef>
                <a:spcPts val="600"/>
              </a:spcBef>
              <a:spcAft>
                <a:spcPts val="600"/>
              </a:spcAft>
              <a:buFont typeface="Arial" panose="020B0604020202020204" pitchFamily="34" charset="0"/>
              <a:buChar char="•"/>
            </a:pPr>
            <a:r>
              <a:rPr lang="en-US" sz="1600" dirty="0">
                <a:solidFill>
                  <a:schemeClr val="tx1"/>
                </a:solidFill>
              </a:rPr>
              <a:t>Feb. 14 – 15, 2021: Davidson county experiences a severe winter storm</a:t>
            </a:r>
          </a:p>
        </p:txBody>
      </p:sp>
      <p:sp>
        <p:nvSpPr>
          <p:cNvPr id="9" name="Rectangle 8">
            <a:extLst>
              <a:ext uri="{FF2B5EF4-FFF2-40B4-BE49-F238E27FC236}">
                <a16:creationId xmlns:a16="http://schemas.microsoft.com/office/drawing/2014/main" id="{FF9C1711-35D9-529E-5C31-A689D98A5E53}"/>
              </a:ext>
            </a:extLst>
          </p:cNvPr>
          <p:cNvSpPr/>
          <p:nvPr/>
        </p:nvSpPr>
        <p:spPr>
          <a:xfrm>
            <a:off x="9353725" y="0"/>
            <a:ext cx="2894202" cy="93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8F006BA-242F-5538-7E1B-D8B307E78394}"/>
              </a:ext>
            </a:extLst>
          </p:cNvPr>
          <p:cNvCxnSpPr/>
          <p:nvPr/>
        </p:nvCxnSpPr>
        <p:spPr>
          <a:xfrm>
            <a:off x="1996580" y="4420998"/>
            <a:ext cx="58723" cy="494951"/>
          </a:xfrm>
          <a:prstGeom prst="straightConnector1">
            <a:avLst/>
          </a:prstGeom>
          <a:ln w="19050">
            <a:prstDash val="dash"/>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59235822-139D-8738-070D-97F318C40F03}"/>
              </a:ext>
            </a:extLst>
          </p:cNvPr>
          <p:cNvCxnSpPr/>
          <p:nvPr/>
        </p:nvCxnSpPr>
        <p:spPr>
          <a:xfrm>
            <a:off x="3709332" y="4531453"/>
            <a:ext cx="58723" cy="494951"/>
          </a:xfrm>
          <a:prstGeom prst="straightConnector1">
            <a:avLst/>
          </a:prstGeom>
          <a:ln w="19050">
            <a:prstDash val="dash"/>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2878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24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48A8FE-7C04-1980-2F93-A661F65AF1C0}"/>
              </a:ext>
            </a:extLst>
          </p:cNvPr>
          <p:cNvSpPr>
            <a:spLocks noGrp="1"/>
          </p:cNvSpPr>
          <p:nvPr>
            <p:ph type="title"/>
          </p:nvPr>
        </p:nvSpPr>
        <p:spPr>
          <a:xfrm>
            <a:off x="69367" y="81095"/>
            <a:ext cx="9810604" cy="590024"/>
          </a:xfrm>
        </p:spPr>
        <p:txBody>
          <a:bodyPr/>
          <a:lstStyle/>
          <a:p>
            <a:r>
              <a:rPr lang="en-US" dirty="0"/>
              <a:t>TRENDS IN CRIME &amp; COVID-19</a:t>
            </a:r>
          </a:p>
        </p:txBody>
      </p:sp>
      <p:sp>
        <p:nvSpPr>
          <p:cNvPr id="7" name="Rectangle 6">
            <a:extLst>
              <a:ext uri="{FF2B5EF4-FFF2-40B4-BE49-F238E27FC236}">
                <a16:creationId xmlns:a16="http://schemas.microsoft.com/office/drawing/2014/main" id="{D1C0A77E-B4D2-6577-3D95-FFA81C8E60E8}"/>
              </a:ext>
            </a:extLst>
          </p:cNvPr>
          <p:cNvSpPr/>
          <p:nvPr/>
        </p:nvSpPr>
        <p:spPr>
          <a:xfrm>
            <a:off x="4765134" y="2252662"/>
            <a:ext cx="6000139" cy="2847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600"/>
              </a:spcBef>
              <a:spcAft>
                <a:spcPts val="600"/>
              </a:spcAft>
              <a:buFont typeface="Arial" panose="020B0604020202020204" pitchFamily="34" charset="0"/>
              <a:buChar char="•"/>
            </a:pPr>
            <a:r>
              <a:rPr lang="en-US" dirty="0">
                <a:solidFill>
                  <a:schemeClr val="tx1"/>
                </a:solidFill>
              </a:rPr>
              <a:t>Average incidents per month declined year over year from 2020 – 2021</a:t>
            </a:r>
          </a:p>
          <a:p>
            <a:pPr marL="285750" indent="-285750">
              <a:spcBef>
                <a:spcPts val="600"/>
              </a:spcBef>
              <a:spcAft>
                <a:spcPts val="600"/>
              </a:spcAft>
              <a:buFont typeface="Arial" panose="020B0604020202020204" pitchFamily="34" charset="0"/>
              <a:buChar char="•"/>
            </a:pPr>
            <a:r>
              <a:rPr lang="en-US" dirty="0">
                <a:solidFill>
                  <a:schemeClr val="tx1"/>
                </a:solidFill>
              </a:rPr>
              <a:t>With only 5 months of data in 2022, the year may surpass all other years in the number of criminal incidents, should average incidents / month remain the same </a:t>
            </a:r>
          </a:p>
          <a:p>
            <a:pPr marL="285750" indent="-285750">
              <a:spcBef>
                <a:spcPts val="600"/>
              </a:spcBef>
              <a:spcAft>
                <a:spcPts val="600"/>
              </a:spcAft>
              <a:buFont typeface="Arial" panose="020B0604020202020204" pitchFamily="34" charset="0"/>
              <a:buChar char="•"/>
            </a:pPr>
            <a:r>
              <a:rPr lang="en-US" dirty="0">
                <a:solidFill>
                  <a:schemeClr val="tx1"/>
                </a:solidFill>
              </a:rPr>
              <a:t>While speculative,  there may be a weak negative correlation between COVID-19 confirmed cases and a decrease in crime within Davidson County</a:t>
            </a:r>
          </a:p>
          <a:p>
            <a:pPr marL="285750" indent="-285750">
              <a:spcBef>
                <a:spcPts val="600"/>
              </a:spcBef>
              <a:spcAft>
                <a:spcPts val="600"/>
              </a:spcAft>
              <a:buFont typeface="Arial" panose="020B0604020202020204" pitchFamily="34" charset="0"/>
              <a:buChar char="•"/>
            </a:pPr>
            <a:r>
              <a:rPr lang="en-US" dirty="0">
                <a:solidFill>
                  <a:schemeClr val="tx1"/>
                </a:solidFill>
              </a:rPr>
              <a:t>Months ranking highest for COVID-19 cases ranked generally low for number of criminal incidents*</a:t>
            </a:r>
          </a:p>
        </p:txBody>
      </p:sp>
      <p:pic>
        <p:nvPicPr>
          <p:cNvPr id="6" name="Picture" title="This slide contains the following visuals: Criminal Incidents by Month &amp; Year: Davidson County, TN ,Criminal Incidents &amp; Confirmed COVID-19 Cases by Month&amp; Year: Davidson County, TN ,slicer ,slicer ,Ranking of Confirmed COVID-19 Cases &amp; Criminal Incidents by Month &amp; Year ,Average Criminal Incidents per Month ,textbox ,textbox ,2015 - 2019 ,2020 - 2022 ,textbox. Please refer to the notes on this slide for details">
            <a:hlinkClick r:id="rId2"/>
            <a:extLst>
              <a:ext uri="{FF2B5EF4-FFF2-40B4-BE49-F238E27FC236}">
                <a16:creationId xmlns:a16="http://schemas.microsoft.com/office/drawing/2014/main" id="{E8E46AFB-7186-9FA2-105B-7AE2B35F36F0}"/>
              </a:ext>
            </a:extLst>
          </p:cNvPr>
          <p:cNvPicPr>
            <a:picLocks noChangeAspect="1"/>
          </p:cNvPicPr>
          <p:nvPr/>
        </p:nvPicPr>
        <p:blipFill rotWithShape="1">
          <a:blip r:embed="rId3"/>
          <a:srcRect l="67847" t="16464"/>
          <a:stretch/>
        </p:blipFill>
        <p:spPr>
          <a:xfrm>
            <a:off x="388503" y="785419"/>
            <a:ext cx="4250172" cy="5636366"/>
          </a:xfrm>
          <a:prstGeom prst="rect">
            <a:avLst/>
          </a:prstGeom>
          <a:noFill/>
        </p:spPr>
      </p:pic>
      <p:sp>
        <p:nvSpPr>
          <p:cNvPr id="8" name="TextBox 7">
            <a:extLst>
              <a:ext uri="{FF2B5EF4-FFF2-40B4-BE49-F238E27FC236}">
                <a16:creationId xmlns:a16="http://schemas.microsoft.com/office/drawing/2014/main" id="{4521C73E-BFA2-0B3A-A30A-B1597A494AA4}"/>
              </a:ext>
            </a:extLst>
          </p:cNvPr>
          <p:cNvSpPr txBox="1"/>
          <p:nvPr/>
        </p:nvSpPr>
        <p:spPr>
          <a:xfrm>
            <a:off x="185844" y="6214036"/>
            <a:ext cx="4300431" cy="415498"/>
          </a:xfrm>
          <a:prstGeom prst="rect">
            <a:avLst/>
          </a:prstGeom>
          <a:noFill/>
        </p:spPr>
        <p:txBody>
          <a:bodyPr wrap="square">
            <a:spAutoFit/>
          </a:bodyPr>
          <a:lstStyle/>
          <a:p>
            <a:pPr lvl="1">
              <a:spcBef>
                <a:spcPts val="600"/>
              </a:spcBef>
              <a:spcAft>
                <a:spcPts val="600"/>
              </a:spcAft>
            </a:pPr>
            <a:r>
              <a:rPr lang="en-US" sz="1050" dirty="0">
                <a:solidFill>
                  <a:schemeClr val="tx1"/>
                </a:solidFill>
              </a:rPr>
              <a:t>*There are 89 possible months in the Metro Nashville Police Department’s criminal incidents dataset </a:t>
            </a:r>
          </a:p>
        </p:txBody>
      </p:sp>
    </p:spTree>
    <p:extLst>
      <p:ext uri="{BB962C8B-B14F-4D97-AF65-F5344CB8AC3E}">
        <p14:creationId xmlns:p14="http://schemas.microsoft.com/office/powerpoint/2010/main" val="178672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48A8FE-7C04-1980-2F93-A661F65AF1C0}"/>
              </a:ext>
            </a:extLst>
          </p:cNvPr>
          <p:cNvSpPr>
            <a:spLocks noGrp="1"/>
          </p:cNvSpPr>
          <p:nvPr>
            <p:ph type="title"/>
          </p:nvPr>
        </p:nvSpPr>
        <p:spPr>
          <a:xfrm>
            <a:off x="69367" y="81095"/>
            <a:ext cx="10798658" cy="590024"/>
          </a:xfrm>
        </p:spPr>
        <p:txBody>
          <a:bodyPr>
            <a:normAutofit fontScale="90000"/>
          </a:bodyPr>
          <a:lstStyle/>
          <a:p>
            <a:r>
              <a:rPr lang="en-US" dirty="0"/>
              <a:t>CRIMINAL OFFENSE TRENDS DURING COVID-19</a:t>
            </a:r>
          </a:p>
        </p:txBody>
      </p:sp>
      <p:sp>
        <p:nvSpPr>
          <p:cNvPr id="7" name="Rectangle 6">
            <a:extLst>
              <a:ext uri="{FF2B5EF4-FFF2-40B4-BE49-F238E27FC236}">
                <a16:creationId xmlns:a16="http://schemas.microsoft.com/office/drawing/2014/main" id="{D1C0A77E-B4D2-6577-3D95-FFA81C8E60E8}"/>
              </a:ext>
            </a:extLst>
          </p:cNvPr>
          <p:cNvSpPr/>
          <p:nvPr/>
        </p:nvSpPr>
        <p:spPr>
          <a:xfrm>
            <a:off x="8031810" y="2565413"/>
            <a:ext cx="3967055" cy="284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300"/>
              </a:spcBef>
              <a:spcAft>
                <a:spcPts val="300"/>
              </a:spcAft>
              <a:buFont typeface="Arial" panose="020B0604020202020204" pitchFamily="34" charset="0"/>
              <a:buChar char="•"/>
            </a:pPr>
            <a:r>
              <a:rPr lang="en-US" dirty="0">
                <a:solidFill>
                  <a:schemeClr val="tx1"/>
                </a:solidFill>
              </a:rPr>
              <a:t>There was no notable decrease in “close contact” offenses during the COVID-19 period (Mar. 2020 – May 2022)</a:t>
            </a:r>
          </a:p>
          <a:p>
            <a:pPr marL="742950" lvl="1" indent="-285750">
              <a:spcBef>
                <a:spcPts val="300"/>
              </a:spcBef>
              <a:spcAft>
                <a:spcPts val="300"/>
              </a:spcAft>
              <a:buFont typeface="Arial" panose="020B0604020202020204" pitchFamily="34" charset="0"/>
              <a:buChar char="•"/>
            </a:pPr>
            <a:r>
              <a:rPr lang="en-US" dirty="0">
                <a:solidFill>
                  <a:schemeClr val="tx1"/>
                </a:solidFill>
              </a:rPr>
              <a:t>2021 was the 3</a:t>
            </a:r>
            <a:r>
              <a:rPr lang="en-US" baseline="30000" dirty="0">
                <a:solidFill>
                  <a:schemeClr val="tx1"/>
                </a:solidFill>
              </a:rPr>
              <a:t>rd</a:t>
            </a:r>
            <a:r>
              <a:rPr lang="en-US" dirty="0">
                <a:solidFill>
                  <a:schemeClr val="tx1"/>
                </a:solidFill>
              </a:rPr>
              <a:t> highest year for these offenses, with 13.8% of incidents considered “close contact”</a:t>
            </a:r>
          </a:p>
          <a:p>
            <a:pPr marL="285750" indent="-285750">
              <a:spcBef>
                <a:spcPts val="300"/>
              </a:spcBef>
              <a:spcAft>
                <a:spcPts val="300"/>
              </a:spcAft>
              <a:buFont typeface="Arial" panose="020B0604020202020204" pitchFamily="34" charset="0"/>
              <a:buChar char="•"/>
            </a:pPr>
            <a:r>
              <a:rPr lang="en-US" dirty="0">
                <a:solidFill>
                  <a:schemeClr val="tx1"/>
                </a:solidFill>
              </a:rPr>
              <a:t>Offense types trended similarly before and during COVID, with Family Offenses, Aggravated Assault, and Simple Assault remaining the top 3 close contact offenses year over year</a:t>
            </a:r>
          </a:p>
          <a:p>
            <a:pPr marL="285750" indent="-285750">
              <a:spcBef>
                <a:spcPts val="300"/>
              </a:spcBef>
              <a:spcAft>
                <a:spcPts val="300"/>
              </a:spcAft>
              <a:buFont typeface="Arial" panose="020B0604020202020204" pitchFamily="34" charset="0"/>
              <a:buChar char="•"/>
            </a:pPr>
            <a:r>
              <a:rPr lang="en-US" dirty="0">
                <a:solidFill>
                  <a:schemeClr val="tx1"/>
                </a:solidFill>
              </a:rPr>
              <a:t>Conversely, “no contact” offenses were at their lowest in 2021</a:t>
            </a:r>
          </a:p>
          <a:p>
            <a:pPr marL="742950" lvl="1" indent="-285750">
              <a:spcBef>
                <a:spcPts val="300"/>
              </a:spcBef>
              <a:spcAft>
                <a:spcPts val="300"/>
              </a:spcAft>
              <a:buFont typeface="Arial" panose="020B0604020202020204" pitchFamily="34" charset="0"/>
              <a:buChar char="•"/>
            </a:pPr>
            <a:r>
              <a:rPr lang="en-US" dirty="0">
                <a:solidFill>
                  <a:schemeClr val="tx1"/>
                </a:solidFill>
              </a:rPr>
              <a:t>Narcotic violations, Vandalism and Theft from Motor Vehicles all decreased from 2020 to 2021</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68C96327-17C7-209C-2E77-745509505F6A}"/>
                  </a:ext>
                </a:extLst>
              </p:cNvPr>
              <p:cNvGraphicFramePr>
                <a:graphicFrameLocks noGrp="1"/>
              </p:cNvGraphicFramePr>
              <p:nvPr>
                <p:extLst>
                  <p:ext uri="{D42A27DB-BD31-4B8C-83A1-F6EECF244321}">
                    <p14:modId xmlns:p14="http://schemas.microsoft.com/office/powerpoint/2010/main" val="1717663683"/>
                  </p:ext>
                </p:extLst>
              </p:nvPr>
            </p:nvGraphicFramePr>
            <p:xfrm>
              <a:off x="193133" y="1072224"/>
              <a:ext cx="7838677" cy="542382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68C96327-17C7-209C-2E77-745509505F6A}"/>
                  </a:ext>
                </a:extLst>
              </p:cNvPr>
              <p:cNvPicPr>
                <a:picLocks noGrp="1" noRot="1" noChangeAspect="1" noMove="1" noResize="1" noEditPoints="1" noAdjustHandles="1" noChangeArrowheads="1" noChangeShapeType="1"/>
              </p:cNvPicPr>
              <p:nvPr/>
            </p:nvPicPr>
            <p:blipFill>
              <a:blip r:embed="rId3"/>
              <a:stretch>
                <a:fillRect/>
              </a:stretch>
            </p:blipFill>
            <p:spPr>
              <a:xfrm>
                <a:off x="193133" y="1072224"/>
                <a:ext cx="7838677" cy="5423826"/>
              </a:xfrm>
              <a:prstGeom prst="rect">
                <a:avLst/>
              </a:prstGeom>
            </p:spPr>
          </p:pic>
        </mc:Fallback>
      </mc:AlternateContent>
    </p:spTree>
    <p:extLst>
      <p:ext uri="{BB962C8B-B14F-4D97-AF65-F5344CB8AC3E}">
        <p14:creationId xmlns:p14="http://schemas.microsoft.com/office/powerpoint/2010/main" val="2085949219"/>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7.png"/></Relationships>
</file>

<file path=ppt/webextensions/webextension1.xml><?xml version="1.0" encoding="utf-8"?>
<we:webextension xmlns:we="http://schemas.microsoft.com/office/webextensions/webextension/2010/11" id="{7D90DC1D-085B-4C4A-8FAF-CE2600431332}">
  <we:reference id="wa200003233" version="2.0.0.3" store="en-US" storeType="OMEX"/>
  <we:alternateReferences>
    <we:reference id="wa200003233" version="2.0.0.3" store="wa200003233" storeType="OMEX"/>
  </we:alternateReferences>
  <we:properties>
    <we:property name="reportUrl" value="&quot;/groups/me/reports/f237a5c3-9703-4f0a-8830-25486038d895/ReportSection?bookmarkGuid=3cbab09c-046c-4232-9acc-e072af6c30fc&amp;bookmarkUsage=1&amp;ctid=101da587-1843-4f52-8b8a-17b069c66d33&amp;fromEntryPoint=export&quot;"/>
    <we:property name="reportName" value="&quot;dashboardfile&quot;"/>
    <we:property name="reportState" value="&quot;CONNECTED&quot;"/>
    <we:property name="embedUrl" value="&quot;/reportEmbed?reportId=f237a5c3-9703-4f0a-8830-25486038d895&amp;config=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3D&amp;disableSensitivityBanner=true&quot;"/>
    <we:property name="pageName" value="&quot;ReportSection&quot;"/>
    <we:property name="pageDisplayName" value="&quot;Page 1&quot;"/>
    <we:property name="datasetId" value="&quot;d449d4ec-6fa9-450d-b8b6-2db3df3df04c&quot;"/>
    <we:property name="backgroundColor" value="&quot;rgb(255,255,255)&quot;"/>
    <we:property name="lastRefreshTime" value="&quot;6/21/22, 7:32 PM&quot;"/>
    <we:property name="bookmark" value="&quot;H4sIAAAAAAAAA+0b207jOPRXqrzwUlaxHefC2www2tGys7OAWK1WaHRiH7eZSZNuknboov772k4DtLQllHIRgPrg+Dj2ud8cLh2ZlMMUJl9ggM6e8zHPfwyg+NEhTtfJ5udCn1Hm+QwDX49IKLgb6VX5sEryrHT2Lp0Kih5WZ0k5gtRsqCf/Oe86kKZfoWeeFKQldp0hFmWeQZr8h/ViDaqKEU67Dl4M07wAs+VJBRWabcd6uX7WqJBfmD4RRJWM8QRFVc8e4zAvqua565T1yKI0D9MTKkkrvZ8ZxpPDi2GhcbxsSP1kgVEAbiRDrtBnIFziUjTHVpOhWbOvserlRSIgdSy+BZblbPP9PB0N7Ohwbv4kHxUCj1FZUFYl1UTvlGQikZhVZTwZ5FnVnyAUzlQz4WuRaxbZNWbu2xjSEVpIP/+5X6DGQDp7fHquZ8aWgfv6fUiyGWEEmRuAD1TymBKOXIS8Je1B7EJE40ihYlEQSkqVe037BzmGTOjDFwn/0OsV2IOGyYePzJXPzZpOPOn8blbZFZ9G2UzO7iKz3Gl3gVKiNKUMXWAiCjgXXPFglZRrxhk0zxpdpPq4Ih9YDs6MJ9Er15PRdU7t9u5Um8VffSzQvq+lJ5OGd1/y6jarPi+wr5y914Kx9YNFb4GLlnGdv2v+aoTOjJqZnfXWR4kmWNNuSLbat+dIzZIqGeAOdSnddfmuS05dd8/+dswO51Pzdz59fKuYw3xe0OS2oAEDzwsiFUpUkrkM5EpBzyP+a6J5UIj+5AjHmN4m4Ap+G9QgewZFUnuzmRgeyISZql1t66zjyw38nANNZ+d6woBnVDnXBrTeYsIwCCghoAKu3QJTjKHXwje8ES4u1UbXmkOZZL10FupsQLOj2hU4qXbb+30oKhNL4+86UhkHPW3CnMbr+414NlPXibX/N8bZN0NwY5DGoXadCAIG6DKfMOVTj/gsiFtG8/cY90Zi3HrXvImg05uCPsr1q0ZhTyFO8ZsIIaBBTHY99P1dL/LCXRCRtwtxEAVx7EsFspUebEPk6SLjWgtby9g9sitXwskdcHrUKMVtlXgjzmp53Os6AkQf5cF1eVkLN5EG1VLoUz/L2nIGQ41P2dhR8/RbktUbHaGq7m9im6jsckXqOsdJr29RWKNE1lXPF9MG5BhTfYU0k9U0k9dKM11NM3WMA7h8JXXye2nUojR6QlELKLEh92dS9WHcW5S0DqsqKQYoO/tm8T3k/V6gvBcoDytQVKikT1ExKZQfAKXcY6sLlLvs5kl7qC3Uv0wTgcWc7jsDLHpWMrpeAEvVsD4uwRqeSwtGS/TSeLJzoN+Q+c9sx5mVFKss6iqLfXTe1OJksfRjSX0ElBI4VxLXdI+fpStuAd9sBfQu0XW8qSUaxxFzPcCQ6jSICM5ZTO5joO0qRnGzYlwWsjbuDLROHR8ec6/KSrHI12PIfmitWhZQ1+WN2ShNa31YViM+bZKwhoRb7YVNteARG0TPoQa3GkrLeei9GDVo4yLW0LD+BkA7DxbEVKg4AuVyBpSH122m03z4pbWelKP43xHqPLG7SFYD0OM/m8H2/M4JptoTb9BnWu0QrnIslWCqq0t9yh+FxOJjnQQfJEVz/UwWiX0Wh2UQ1LLS6HAbHmruUCPtbbrybTT31hBliDAl/+qXr1RsKz3be/rXVQ51e4lSC4TW9JBfYA3b2i3dmeGd5kUGMrdVK/E45STww5CScLGEzZ/MTrfCiDqnJBG4AMBiJolAESjtlDevt95Iybq5EWw//n4Y9zrXrbmvWHQe0mcqtBINsEqETT22lgJtjaJVyfKJ6Q3LwzEsUbqXi77F2nzXZh7+0BtAlWtDYxt4qcqEr8OLTX3S2zLc2vVRJRApixA5xBEPfSLBoLaez3hRxfkCn81uHCPmRUIRVAGPFQ+ZYpvvxmKht/FRSF1hBy4B5oer3fJcXk0FQ0aJL5XvEeIGfmA/rXz2e/pHuZKfbzm1uKUlfP0tLPHvgAd3wMM74NGaW94nbVeuqMxf9h0T2cA1CihkS79IHzFX2xb9tfMKvUCnbYCcC9T27oXIsaWDkDFAHCtFGCHma0bfdR/4fcdrchCP+hnHu4G/G3hLAzcZhATi+jz2XXDdGNxg03zCphTLLijyUVUOQeBXyHDJRYVWFcgkytl41WWF/U8Mxx6isUlmfZQ2L9SXCtP/ASd5uhk6MgAA&quot;"/>
    <we:property name="initialStateBookmark" value="&quot;H4sIAAAAAAAAA+0b207jOPRXqrzwUlZ2nCtvDDDa0TAwC4jVaoXQiX3cZidNuknaoYv672s7DdDShlAKg4ARD4mPc3zuN3euLREXwwQmRzBAa8f6lGU/BpD/6FCra6WztePjr992T75eHu1+O1DL2bCMs7Swdq6tEvIeludxMYJEY1CLf190LUiS79DTbxKSArvWEPMiSyGJ/8NqswKV+QinXQuvhkmWg0Z5WkKJGu1YbVfv6mz6G1MnAi/jMZ4iL6vVExxmeVm/d62iejIkzcPUgoyTUuHTj9Hk4GqYKxqva94+G2DoAwlF4Er0GHBCiY362HIy1Hv2FFW9LI85JJahN8eimCHfy5LRwDwdzK2fZqOc4wlKA0rLuJwoTHHKY4FpWUSTQZaW/QlCbk2VEL7nmRKR2aPXLseQjNBA+tnPvRwVBcLacacXamVsBLinvoc4nTFGkREfPLCFG9nURZcHbkve/YhAaEehRMlCPxC2Lckt77tiDClXhy8yvtvr5diDWsgHzyyVL/WeTjTpfNO7zI7Po3SmZ7IoLDLtLnBKpeKUIQHGQ991uStdf5WWK8FpMs9rW7TVcXk2MBKceUusdjaz0bXODHoyVW7xZx9zNN8r7Ym4lt1RVt4X1ZcF8RWz71oItnox5C1I0Qiu81clX0XQuTYzjVmhPowVw4p3zbKxvh1LKJGU8QC3bGLb28TdJvSMkB3zt6UxXEz1v4vp83vFHOXziqb3FQ3oO44fykCgFIwwECsVPU/477GSQc77k0McY3KfgRv4fVBN7DnkcRXNZmp4ohBmpnaD1mqSyx36rH3FZ+d2QYNnXFm3DtTsMUHg+zalIH1XhQUmGUOnRWx4J1Jcao3EuEMRp71klupMQjNPVSiwEhW29/qQlzqXRv+oTKUD9LROc4quf+7ks5m5Toz/vzPJvhuGa4fUAbVrheAzQMI8yqRnO9RjftQym3/kuHeS45pD8zqKTu4q+jBTn2qDPYMowUsegG/7Ed120PO2ndAJtoGHzjZEfuhHkSckiFZ2sAmVJ4uCa61spWNyaHauhNMH4PZhbRT3TeKdBKvlea9rceB9FPu3/WSl3FhoUguuTv0iKs8ZDBU9Re1H9dvXOK0QHaIsH+9i65jsckPqWidxr29IaDAiE6rnu2cNsrSrvkGe6Wqe6Vvl2V7Ns23pAHD9Rvrkj9aoRWv0gqrmUGDN7s+47MO4t6hplVZlnA9QdPb05kfo+6NB+WhQntagyEAKz0bJBJeeD7btOmx1g/KQ37zoDLWF+RdJzDGfs31rgHnPaEb1C2C4GlbHxVjBM2HAaJhemk+29tUXIvuZblmzlmKVR91Usc8um0qdLBJeJGwPAYUA15UCG6bHv2QqbgCXpgP60GiTbCqNRlHIiAMY2KoMotx1WUQf46DtOkZ+t2NclrLWngy0Lh2fnnNv2kq+KNcTSH8oq1qWUJvqxnSUJJU9LOsRX7ZIaGDh3nhhXSt4xgHRrzCDewOl5TJ0Xo0ZtAkRDTw03wCo4MH8yOYyCkESl4HtBrdjprNseNTaTopR9O8IVZ3YXWSrBqjnP+qHzcWdU0xUJF5jzrQ6INzUWDLGRHWX6pTjXGD+qSqC9+O8vn6mi8z+koClCVS6UuS4Jj1U0rG1tjcZyjcx3GtgSjOhW/7VH9+Y2EZmto+Mr6sC6uYKpRYENcyQX2EP2zosPVjhnWV5CiIzXSt1XNulvhcENg0WW9jsxfx0I4KoakoaAgEAFjFBOXJfqqC8fr/1TlrW9Z1g8/l3d9zr3I7mvmPeecqcKVdGNMAy5qb02FgJtDGOVhXLp3o2LA7GsMToXi/5hmr9uzb9cqwQQJkpR2NrRKlSp6+Dq3Vj0vty3Cr02ZIj2ixEdCEK3cCjAjRpzXLGqzLKFuSssbkYMifkkqL03Ui6AZNsfWws4gqNh1yoDtsnFJgXrA7Lc3W1zRkym3pCeg6lxPd8Er6Ge/pnuZKfHzm1uKWlbvMtLPUegPsPwIMH4GHDLe+LjitXdOav+46JrhEaOeSiZVy0n7FW2xT/VfAKHF+VbYCuy1H5uxOgiy0DhIgAokhKyijVv2b0CHni7zveUoB41p9xfDj4h4O3dHBdQQigxHMjjwAhERB/3XrClBTLLiiyUVkMgeN3SHHJRYUyFUgFitnzqssK8z8xLHOIoiaezVHafFBdKkz/B0PCVecrMgAA&quot;"/>
    <we:property name="isFooterCollapsed" value="true"/>
    <we:property name="isFiltersActionButtonVisible" value="false"/>
    <we:property name="reportEmbeddedTime" value="&quot;2022-06-22T00:45:07.301Z&quot;"/>
    <we:property name="creatorTenantId" value="&quot;101da587-1843-4f52-8b8a-17b069c66d33&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0CDFC813-1B43-4BC2-859B-0B14CBCE6959}">
  <we:reference id="wa200003233" version="2.0.0.3" store="en-US" storeType="OMEX"/>
  <we:alternateReferences>
    <we:reference id="wa200003233" version="2.0.0.3" store="wa200003233" storeType="OMEX"/>
  </we:alternateReferences>
  <we:properties>
    <we:property name="reportUrl" value="&quot;/groups/me/reports/f237a5c3-9703-4f0a-8830-25486038d895/ReportSectiona5c837faae8127ae8b26?bookmarkGuid=f74e17e6-1eac-45a4-b115-e9c3a58cf346&amp;bookmarkUsage=1&amp;ctid=101da587-1843-4f52-8b8a-17b069c66d33&amp;fromEntryPoint=export&quot;"/>
    <we:property name="reportName" value="&quot;dashboardfile&quot;"/>
    <we:property name="reportState" value="&quot;CONNECTED&quot;"/>
    <we:property name="embedUrl" value="&quot;/reportEmbed?reportId=f237a5c3-9703-4f0a-8830-25486038d895&amp;config=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3D&amp;disableSensitivityBanner=true&quot;"/>
    <we:property name="pageName" value="&quot;ReportSectiona5c837faae8127ae8b26&quot;"/>
    <we:property name="pageDisplayName" value="&quot;Page 2&quot;"/>
    <we:property name="datasetId" value="&quot;d449d4ec-6fa9-450d-b8b6-2db3df3df04c&quot;"/>
    <we:property name="backgroundColor" value="&quot;rgb(255,255,255)&quot;"/>
    <we:property name="lastRefreshTime" value="&quot;6/21/22, 7:32 PM&quot;"/>
    <we:property name="bookmark" value="&quot;H4sIAAAAAAAAA+1Z227bOBD9FUEvfREWuli3vCVpAizQeoOk8GKxKIIRObLZSqJAUd56Df/7Dikbid3UMeA2mxZ+EczhcOZwbjqQly4XXVvBYgw1umfuhZSfa1CfncD13GZbhjAKIY98jLgfRXE6Aj8hLdlqIZvOPVu6GtQU9UR0PVTGIAn//ui5UFU3MDWrEqoOPbdF1ckGKvEvDsq0pVWPK8/FL20lFRiTdxo0GrNzUqc1QQl+i8gjMC3meIdMD9JbbKXS6zXELIvSEgCzIEzpWYQGZTfsWpjP6xunFtilbDSIhgAYWZyVSVnyIs4ylvCI8xRzIy9FpdcqxeLqS6vo3stN+K7tJpZZzGEU+SxlRZSmQYEhwdKL1uhc0k2nUgkGFQkHc8baZHPz0HOvlayt3XWqGGleNVrohVkoUaMx1pH0gzXqryj0f87ItT1FN+FiCNjS/d0+DVLsuiEsVqXq650ds7qTvWJ4i+XDwvpfUb5ulKRsWgybrN5bMLRL/idQ9bYMyPw7QbeiC5p7GTEdefMXdm+M5scVPYb0P3J8EKCnYvAcMs+dyX8uFVLYuXsWrLzlJhPnfA4NI+kulvPpVOEUNhG8OgKoLEtsOuTYsWJRU4XNFghqF7RomODY6Hsm+0bb3eu+Wde8v3sH/5A7/AiYRnY/t/n8GpNJaSeaabXu84fGGmrU5bLp9eUMlDaTpPhEPWnaiI5JxVFdLGxhvhVq0+yB9wKh37qTKeNh4pDGp0djZN20i8N75xgYpkM810eaPwh+GCVx7CdxngXFgRMowSAeIeQZ+BjHQeb7PDtNoFc0gbay5adlmQDkeUKJ8gNIgvDIbMnH2fpGAb5U5uRufNZ47g2gw/Jm5jHMTfic866DvtI2jd431K+hFtXC+WPw03nOWDZzISsasHvP3Ym6rXDLxfeolMMGwE5Unpj4WzXDOBb5qEyKqAiCEeOpH/HXUTNjqb+OzA8ppO2Z+WwZhX4Yvtsk9aXSuveV+StQkWdf+6zqO0OK+YD2KALw6qLx/xGG3SlqKUMcQpxD4I9GhT9iELGgiIztvQkCi/qi15pQbSXGmMx5EOdRzKIiSqiDYkAWnVjIMSxkLE8k5CckIW+x06q3veJI5Uyg4VCJrnZk6WwM76UX70GT0KjfIqOJt1f5wwxL7ZiQOu+lNv5wJliFew+NQTGpBXMmxHbslPx+fPfEYk4s5sRiTizmBVhMwXNGL6HSj7I0JCYTAvGGwyjH6dPr66YcP/2gOH15/eW/vNoZ9BAlt0Y1tf9NyV53LTC8gWZo9nawItDqURUQJzQpsb/tZHmiGe3/Yq51QkkSRYWHHljD+w+a+HrVyBsAAA==&quot;"/>
    <we:property name="initialStateBookmark" value="&quot;H4sIAAAAAAAAA+1Z32/bOAz+Vwy/7MU4+Efs2H1LuxY4bE2LdsjhcBgCWqITbbYVyHJuuSD/+yg5QZusSwNk63VDXoyIokiKH0l/cJYuF82shMUQKnTP3HMpP1egPjuB67n1WnZz8+56cPduPBxcX5JYzrSQdeOeLV0NaoJ6JJoWSmOBhP989Fwoy1uYmFUBZYOeO0PVyBpK8R92yrSlVYsrz8Uvs1IqMCbvNWg0ZuekTmvyHfwRkUdgWszxHpnupHc4k0qv1xCzNOoXAJgGYZ+eeZjQmabbtWE+r2+c2sAuZK1B1BSAkcVpkRQFz+M0ZQmPOO9jZuSFKPVaJV9cfpkpuvdyk68ru4lFGnPoRT7rszzq94McQwpLL2ZG54JuOpFKMChJ2Jkz1kabm4eee6VkZe2usWGkeVlroRdmoUSFxlhD0g/WqL+i1P81Jdf2FN2Eiy5hS/dP+zSRYtN0abEqZVvt7JjVvWwVwzssHhbW/4rwulWS0LQxbFAd22Bol/yPoGxtGZD594JuRRc09zJiOvLmb2zeGM2PK3p08D9yfFBAT+Xgucg8dyr/vVBIaefuWbDylhskBnwONSPpbiyDyUThBDYZvDwiUFkUWDfIsWH5oqIKmy4Q1G7QomaCY63HTLa1trtXbb2ueX/3Dv4hd/gZYRrZeG7x/DYmA2kj6km57vOHxupq1OWybvXFFJQ2kyT/RD1p2oiOScVRnS9sYb4VatPsgfcCqd+6kynjbuKQxqdHY2TdtIvDe+eYMEyHeK6PNH8Q/DBK4thP4iwN8gMnUIJB3EPIUvAxjoPU93l6mkCvaAJtoeX3iyIByLKEgPIDSILwSLTkY7S+U4AvhZzczc86nrEJ6DDczDyGuUmfM2gaaEttYfS+o34FlSgXzk3np/GcoaznQpY0YPeeuxfVrMQtFz+iUg4bADtZeWLib9UM45hnvSLJozwIeoz3/Yi/jpoZSv1tZn5KIW3PzGfLKPTD8P0G1JeCde8r83egIs++9lnZNoYU8y7aowjAq8vG/0cYdqeopQxxCHEGgd/r5X6PQcSCPDK29wIENurzVmuKagsYYzLjQZxFMYvyKKEOigFZdGIhx7CQoTyRkF+QhLzFRqvW9oojlTOCmkMpmsqRhbMxvJdeXIMmoVG/Q0YTb6/yhykW2jEpda6lNv5wKliJew8NQTGpBXNGxHbslPxxfPfEYk4s5sRiTizmBVhMzjNGL6HCj9J+SEwmBOINh1GO06fX1005fvlBcfry+tt/ebUz6CFLboVqYv+bkq1uZsDwFuqu2WedFYFWj6qAOKGBxP62k+WJZrT/i7nWCYEk8hIPPbAO7ysqih/yuRsAAA==&quot;"/>
    <we:property name="isFooterCollapsed" value="true"/>
    <we:property name="isFiltersActionButtonVisible" value="false"/>
    <we:property name="reportEmbeddedTime" value="&quot;2022-06-22T02:09:15.479Z&quot;"/>
    <we:property name="creatorTenantId" value="&quot;101da587-1843-4f52-8b8a-17b069c66d33&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298</TotalTime>
  <Words>909</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Bembo</vt:lpstr>
      <vt:lpstr>Calibri</vt:lpstr>
      <vt:lpstr>ArchiveVTI</vt:lpstr>
      <vt:lpstr>Did Crime Trends in Davidson County, TN Change During the COVID-19 Pandemic?</vt:lpstr>
      <vt:lpstr>Data question  </vt:lpstr>
      <vt:lpstr>Data Sources </vt:lpstr>
      <vt:lpstr>Data challenges </vt:lpstr>
      <vt:lpstr>Definitions and notes</vt:lpstr>
      <vt:lpstr>Findings </vt:lpstr>
      <vt:lpstr>TRENDS IN CRIME &amp; COVID-19</vt:lpstr>
      <vt:lpstr>TRENDS IN CRIME &amp; COVID-19</vt:lpstr>
      <vt:lpstr>CRIMINAL OFFENSE TRENDS DURING COVID-19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Did Crime Trends in Davidson County, TN Change During the COVID-19 Pandemic?</dc:title>
  <dc:creator>Maggie Decampo</dc:creator>
  <cp:lastModifiedBy>Maggie Decampo</cp:lastModifiedBy>
  <cp:revision>18</cp:revision>
  <dcterms:created xsi:type="dcterms:W3CDTF">2022-06-21T00:49:01Z</dcterms:created>
  <dcterms:modified xsi:type="dcterms:W3CDTF">2022-06-22T02:25:19Z</dcterms:modified>
</cp:coreProperties>
</file>