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0" r:id="rId3"/>
    <p:sldId id="257" r:id="rId4"/>
    <p:sldId id="258" r:id="rId5"/>
    <p:sldId id="259"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795" autoAdjust="0"/>
  </p:normalViewPr>
  <p:slideViewPr>
    <p:cSldViewPr snapToGrid="0">
      <p:cViewPr>
        <p:scale>
          <a:sx n="110" d="100"/>
          <a:sy n="110" d="100"/>
        </p:scale>
        <p:origin x="57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2T00:27:26.148"/>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5B367-68B3-4C81-B671-550B55F19B3F}" type="datetimeFigureOut">
              <a:rPr lang="en-US" smtClean="0"/>
              <a:t>6/26/2022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79531-D0FF-4B20-8BD0-D99E8D47E070}" type="slidenum">
              <a:rPr lang="en-US" smtClean="0"/>
              <a:t>‹#›</a:t>
            </a:fld>
            <a:endParaRPr lang="en-US"/>
          </a:p>
        </p:txBody>
      </p:sp>
    </p:spTree>
    <p:extLst>
      <p:ext uri="{BB962C8B-B14F-4D97-AF65-F5344CB8AC3E}">
        <p14:creationId xmlns:p14="http://schemas.microsoft.com/office/powerpoint/2010/main" val="57674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C79531-D0FF-4B20-8BD0-D99E8D47E070}" type="slidenum">
              <a:rPr lang="en-US" smtClean="0"/>
              <a:t>1</a:t>
            </a:fld>
            <a:endParaRPr lang="en-US"/>
          </a:p>
        </p:txBody>
      </p:sp>
    </p:spTree>
    <p:extLst>
      <p:ext uri="{BB962C8B-B14F-4D97-AF65-F5344CB8AC3E}">
        <p14:creationId xmlns:p14="http://schemas.microsoft.com/office/powerpoint/2010/main" val="2576681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this project for a number of reasons:</a:t>
            </a:r>
          </a:p>
          <a:p>
            <a:endParaRPr lang="en-US" dirty="0"/>
          </a:p>
          <a:p>
            <a:r>
              <a:rPr lang="en-US" dirty="0"/>
              <a:t>The first was primarily personal interest and a general sense of curiosity. As a resident of Davidson County I have a vested interest in the safety of my neighborhood, and as we all were and are impacted by COVID, combining the two seemed interesting</a:t>
            </a:r>
          </a:p>
          <a:p>
            <a:endParaRPr lang="en-US" dirty="0"/>
          </a:p>
          <a:p>
            <a:r>
              <a:rPr lang="en-US" dirty="0"/>
              <a:t>Second was data availability and recency. I chose data sets that were readily available from trustworthy sources, included enough information to establish a baseline for this project, and had complete enough data to form a story. However, this data presented several challenges as we’ll see in a few slides. I felt the sheer size of the data set and the necessity for cleaning the data would allow me to stretch myself personally with the tools we’ve utilized in this course; those tools, in this case, were Excel, SQL, and Power BI. </a:t>
            </a:r>
          </a:p>
          <a:p>
            <a:endParaRPr lang="en-US" dirty="0"/>
          </a:p>
          <a:p>
            <a:r>
              <a:rPr lang="en-US" dirty="0"/>
              <a:t>Let’s review the sources of that that were used, and those challenges I was presented with along the way. </a:t>
            </a:r>
          </a:p>
        </p:txBody>
      </p:sp>
      <p:sp>
        <p:nvSpPr>
          <p:cNvPr id="4" name="Slide Number Placeholder 3"/>
          <p:cNvSpPr>
            <a:spLocks noGrp="1"/>
          </p:cNvSpPr>
          <p:nvPr>
            <p:ph type="sldNum" sz="quarter" idx="5"/>
          </p:nvPr>
        </p:nvSpPr>
        <p:spPr/>
        <p:txBody>
          <a:bodyPr/>
          <a:lstStyle/>
          <a:p>
            <a:fld id="{4BC79531-D0FF-4B20-8BD0-D99E8D47E070}" type="slidenum">
              <a:rPr lang="en-US" smtClean="0"/>
              <a:t>2</a:t>
            </a:fld>
            <a:endParaRPr lang="en-US"/>
          </a:p>
        </p:txBody>
      </p:sp>
    </p:spTree>
    <p:extLst>
      <p:ext uri="{BB962C8B-B14F-4D97-AF65-F5344CB8AC3E}">
        <p14:creationId xmlns:p14="http://schemas.microsoft.com/office/powerpoint/2010/main" val="317068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I’ve defined a few key terms I’ll use throughout this presentation. </a:t>
            </a:r>
          </a:p>
        </p:txBody>
      </p:sp>
      <p:sp>
        <p:nvSpPr>
          <p:cNvPr id="4" name="Slide Number Placeholder 3"/>
          <p:cNvSpPr>
            <a:spLocks noGrp="1"/>
          </p:cNvSpPr>
          <p:nvPr>
            <p:ph type="sldNum" sz="quarter" idx="5"/>
          </p:nvPr>
        </p:nvSpPr>
        <p:spPr/>
        <p:txBody>
          <a:bodyPr/>
          <a:lstStyle/>
          <a:p>
            <a:fld id="{4BC79531-D0FF-4B20-8BD0-D99E8D47E070}" type="slidenum">
              <a:rPr lang="en-US" smtClean="0"/>
              <a:t>5</a:t>
            </a:fld>
            <a:endParaRPr lang="en-US"/>
          </a:p>
        </p:txBody>
      </p:sp>
    </p:spTree>
    <p:extLst>
      <p:ext uri="{BB962C8B-B14F-4D97-AF65-F5344CB8AC3E}">
        <p14:creationId xmlns:p14="http://schemas.microsoft.com/office/powerpoint/2010/main" val="2593406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a high-level overview of trends in both criminal activity, our top line chart, along with an overlay of criminal activity and COVID-19 cases. </a:t>
            </a:r>
          </a:p>
          <a:p>
            <a:endParaRPr lang="en-US" dirty="0"/>
          </a:p>
          <a:p>
            <a:r>
              <a:rPr lang="en-US" dirty="0"/>
              <a:t>This data is live and embedded from Power BI, so refreshes may take just a moment. </a:t>
            </a:r>
          </a:p>
          <a:p>
            <a:endParaRPr lang="en-US" dirty="0"/>
          </a:p>
          <a:p>
            <a:r>
              <a:rPr lang="en-US" dirty="0"/>
              <a:t>Defining here the period of “pre-covid” as 2015 – 2019, and Covid19 as 2020 – 2022, there is a 6.9% decline in criminal incidents per month during the COVID-19 period. I’ll caution here that this does not necessarily indicate causation. In this slide and those that follow, we’ll review potential drivers of this decline. </a:t>
            </a:r>
          </a:p>
          <a:p>
            <a:endParaRPr lang="en-US" dirty="0"/>
          </a:p>
          <a:p>
            <a:r>
              <a:rPr lang="en-US" dirty="0"/>
              <a:t>To understand changes in crime during this period, I’ve established a baseline of 4 years here. There are notable similarities yearly; as an example, there are sharp decreases in crime in February of each year. In fact, for each year from 2015 – 2019, February is the month with the least number of incidents per Month. In 2020, the first year of COVID, that trend shifts, and March and April see less criminal incidents than February. </a:t>
            </a:r>
          </a:p>
          <a:p>
            <a:endParaRPr lang="en-US" dirty="0"/>
          </a:p>
          <a:p>
            <a:r>
              <a:rPr lang="en-US" dirty="0"/>
              <a:t>However, you’ll also notice a downward trend in criminal incidents by month and year starting in 2019. So while there may be a correlation in the decrease in crime and COVID-19, this seems to be driven mostly by “stay at home events” </a:t>
            </a:r>
          </a:p>
          <a:p>
            <a:endParaRPr lang="en-US" dirty="0"/>
          </a:p>
          <a:p>
            <a:r>
              <a:rPr lang="en-US" dirty="0"/>
              <a:t>In late March, 2020, the Governor issued Nashville’s “safer at home” plan, coinciding with the shutdown of most public establishments – gyms, restaurants, bars, schools, etc. This is likely the driving cause of the lower incidents in March and April of 2020. </a:t>
            </a:r>
          </a:p>
          <a:p>
            <a:endParaRPr lang="en-US" dirty="0"/>
          </a:p>
          <a:p>
            <a:r>
              <a:rPr lang="en-US" dirty="0"/>
              <a:t>You’ll notice another sharp, stronger-than-usual decline in incidents in February 2021. (click to February in all months) In this month, Nashville experienced a sever winter storm that significantly impacted the ability to travel safely, and caused many businesses to remain closed for at least a week. </a:t>
            </a:r>
          </a:p>
          <a:p>
            <a:endParaRPr lang="en-US" dirty="0"/>
          </a:p>
          <a:p>
            <a:r>
              <a:rPr lang="en-US" dirty="0"/>
              <a:t>Looking to our second line chart, it’s clear that in most months, there is not a strong correlation between peaks in confirmed COVID-19 cases and a change in criminal incidents. The combination of these two data sets appears to be an indicator that events occurring during COVID impacted criminal incidents more than the pandemic itself. </a:t>
            </a:r>
          </a:p>
          <a:p>
            <a:endParaRPr lang="en-US" dirty="0"/>
          </a:p>
          <a:p>
            <a:endParaRPr lang="en-US" dirty="0"/>
          </a:p>
        </p:txBody>
      </p:sp>
      <p:sp>
        <p:nvSpPr>
          <p:cNvPr id="4" name="Slide Number Placeholder 3"/>
          <p:cNvSpPr>
            <a:spLocks noGrp="1"/>
          </p:cNvSpPr>
          <p:nvPr>
            <p:ph type="sldNum" sz="quarter" idx="5"/>
          </p:nvPr>
        </p:nvSpPr>
        <p:spPr/>
        <p:txBody>
          <a:bodyPr/>
          <a:lstStyle/>
          <a:p>
            <a:fld id="{4BC79531-D0FF-4B20-8BD0-D99E8D47E070}" type="slidenum">
              <a:rPr lang="en-US" smtClean="0"/>
              <a:t>7</a:t>
            </a:fld>
            <a:endParaRPr lang="en-US"/>
          </a:p>
        </p:txBody>
      </p:sp>
    </p:spTree>
    <p:extLst>
      <p:ext uri="{BB962C8B-B14F-4D97-AF65-F5344CB8AC3E}">
        <p14:creationId xmlns:p14="http://schemas.microsoft.com/office/powerpoint/2010/main" val="209069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Examining my newly found hypothesis, that criminal activity did indeed decrease during COVID-19, but that this is a continuation of a trend that started before the pandemic. We’re looking now at average incidents per month from 2015 – 2019. Again we see that from 2019 onward, average incidents per month did indeed decline. </a:t>
            </a:r>
          </a:p>
          <a:p>
            <a:endParaRPr lang="en-US" dirty="0"/>
          </a:p>
          <a:p>
            <a:r>
              <a:rPr lang="en-US" dirty="0"/>
              <a:t>2022 is, thus far, the year with the lowest incidents per month, on average. 2020, which we can consider the “start” of the pandemic and the year with the most restrictions in place, saw only a small decrease in incidents from 2019.  This is further indication that, despite the unknowns regarding risk of COVID-19, and heavily restrictive measures in place, crime continued in a typical fashion. In subsequent years, 2021 and 2022, where unknowns and restrictions were fewer, crime continued to decrease. So it seems, crime is trending downward and while COVID-19 may be a contributor, there’s no indication it’s a driving factor. </a:t>
            </a:r>
          </a:p>
        </p:txBody>
      </p:sp>
      <p:sp>
        <p:nvSpPr>
          <p:cNvPr id="4" name="Slide Number Placeholder 3"/>
          <p:cNvSpPr>
            <a:spLocks noGrp="1"/>
          </p:cNvSpPr>
          <p:nvPr>
            <p:ph type="sldNum" sz="quarter" idx="5"/>
          </p:nvPr>
        </p:nvSpPr>
        <p:spPr/>
        <p:txBody>
          <a:bodyPr/>
          <a:lstStyle/>
          <a:p>
            <a:fld id="{4BC79531-D0FF-4B20-8BD0-D99E8D47E070}" type="slidenum">
              <a:rPr lang="en-US" smtClean="0"/>
              <a:t>8</a:t>
            </a:fld>
            <a:endParaRPr lang="en-US"/>
          </a:p>
        </p:txBody>
      </p:sp>
    </p:spTree>
    <p:extLst>
      <p:ext uri="{BB962C8B-B14F-4D97-AF65-F5344CB8AC3E}">
        <p14:creationId xmlns:p14="http://schemas.microsoft.com/office/powerpoint/2010/main" val="3230192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this point, all data seems to indicate that there is little correlation between COVID and crime in Davidson County. What correlation we have seen is a weak negative correlation, and isolated to specific months and events. </a:t>
            </a:r>
          </a:p>
          <a:p>
            <a:endParaRPr lang="en-US" dirty="0"/>
          </a:p>
          <a:p>
            <a:r>
              <a:rPr lang="en-US" dirty="0"/>
              <a:t>To fully prove this point, I further reviewed overlap between peaks in COVID-19 confirmed cases, which you’ll see here. The tornado chart on the left shows the top 10 months by year for COVID cases, while the right-hand side shows the rank for those months in number of criminal incidents. For reference, there are 89 months of data in the criminal incidents data set. </a:t>
            </a:r>
          </a:p>
          <a:p>
            <a:endParaRPr lang="en-US" dirty="0"/>
          </a:p>
          <a:p>
            <a:r>
              <a:rPr lang="en-US" dirty="0"/>
              <a:t>Notably, months ranking highest for COVID-19 cases did not correlate to a high-ranking month for criminal incidents. In fact, of the 10 months shown, only one month, July 2020, correlates to a top-ranking month for criminal incidents. </a:t>
            </a:r>
          </a:p>
          <a:p>
            <a:endParaRPr lang="en-US" dirty="0"/>
          </a:p>
          <a:p>
            <a:r>
              <a:rPr lang="en-US" dirty="0"/>
              <a:t>To the right, I reviewed all days where COVID-19 cases peaked, along with a correlating peak in Criminal incidents. Across 3 years, there are only 10 days where both confirmed cases and criminal incidents were at their highest. </a:t>
            </a:r>
          </a:p>
          <a:p>
            <a:endParaRPr lang="en-US" dirty="0"/>
          </a:p>
          <a:p>
            <a:r>
              <a:rPr lang="en-US" dirty="0"/>
              <a:t>Combining the data we’ve reviewed thus far, I felt the hypothesis that crime and COVID-19 were not correlated had been sufficiently proven. But at this point, I’ve only reviewed crime as a whole. </a:t>
            </a:r>
          </a:p>
        </p:txBody>
      </p:sp>
      <p:sp>
        <p:nvSpPr>
          <p:cNvPr id="4" name="Slide Number Placeholder 3"/>
          <p:cNvSpPr>
            <a:spLocks noGrp="1"/>
          </p:cNvSpPr>
          <p:nvPr>
            <p:ph type="sldNum" sz="quarter" idx="5"/>
          </p:nvPr>
        </p:nvSpPr>
        <p:spPr/>
        <p:txBody>
          <a:bodyPr/>
          <a:lstStyle/>
          <a:p>
            <a:fld id="{4BC79531-D0FF-4B20-8BD0-D99E8D47E070}" type="slidenum">
              <a:rPr lang="en-US" smtClean="0"/>
              <a:t>9</a:t>
            </a:fld>
            <a:endParaRPr lang="en-US"/>
          </a:p>
        </p:txBody>
      </p:sp>
    </p:spTree>
    <p:extLst>
      <p:ext uri="{BB962C8B-B14F-4D97-AF65-F5344CB8AC3E}">
        <p14:creationId xmlns:p14="http://schemas.microsoft.com/office/powerpoint/2010/main" val="1317782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criminal incidents data set, each incident has an offense description. To further understand any driving force of COVID on criminal activity, I classified each offense as “close contact,” a crime that requires close contact with another human, and no contact, a crime which did not require human contact.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crime and COVID truly were interrelated, I would expect that close-contact offenses would decrease during COVID. To the right, a donut chart shows the percent of incidents in that year that are considered close contact. Notably, there is no decrease in close contact offenses during covid. In fact, </a:t>
            </a:r>
            <a:r>
              <a:rPr lang="en-US" sz="1200" dirty="0">
                <a:solidFill>
                  <a:schemeClr val="tx1"/>
                </a:solidFill>
              </a:rPr>
              <a:t>2021 was the 3</a:t>
            </a:r>
            <a:r>
              <a:rPr lang="en-US" sz="1200" baseline="30000" dirty="0">
                <a:solidFill>
                  <a:schemeClr val="tx1"/>
                </a:solidFill>
              </a:rPr>
              <a:t>rd</a:t>
            </a:r>
            <a:r>
              <a:rPr lang="en-US" sz="1200" dirty="0">
                <a:solidFill>
                  <a:schemeClr val="tx1"/>
                </a:solidFill>
              </a:rPr>
              <a:t> highest year for these offenses. 13.8% of incidents were considered close-contact.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Types of close contact offenses also did not change, with the top 3 offenses – family offenses, aggravated assault, and simple assault – remains the same year over year.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Interestingly, no-contact offenses did decrease during the covid pandemic. These offense types were at their lowest in 2021. Hopefully this does not indicate that non-contact offenders began committing close-contact crimes, as we did see an increase in close-contact offenses in this same year.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As a positive note, narcotic violations did decrease during COVID-19, although this offense type remains a top offense in Davidson County. Other no-contact offenses, vandalism and theft from motor vehicles, also decreased from 2020 to 2021. </a:t>
            </a:r>
            <a:endParaRPr lang="en-US" dirty="0"/>
          </a:p>
        </p:txBody>
      </p:sp>
      <p:sp>
        <p:nvSpPr>
          <p:cNvPr id="4" name="Slide Number Placeholder 3"/>
          <p:cNvSpPr>
            <a:spLocks noGrp="1"/>
          </p:cNvSpPr>
          <p:nvPr>
            <p:ph type="sldNum" sz="quarter" idx="5"/>
          </p:nvPr>
        </p:nvSpPr>
        <p:spPr/>
        <p:txBody>
          <a:bodyPr/>
          <a:lstStyle/>
          <a:p>
            <a:fld id="{4BC79531-D0FF-4B20-8BD0-D99E8D47E070}" type="slidenum">
              <a:rPr lang="en-US" smtClean="0"/>
              <a:t>10</a:t>
            </a:fld>
            <a:endParaRPr lang="en-US"/>
          </a:p>
        </p:txBody>
      </p:sp>
    </p:spTree>
    <p:extLst>
      <p:ext uri="{BB962C8B-B14F-4D97-AF65-F5344CB8AC3E}">
        <p14:creationId xmlns:p14="http://schemas.microsoft.com/office/powerpoint/2010/main" val="214626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June 26,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3276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June 26,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26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June 26,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3105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June 26,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511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June 26,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325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June 26,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1686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June 26,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551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June 26,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612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June 26,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5940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June 26,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445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June 26,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8952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theme/media/image10.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June 26,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2070" y="6333652"/>
                <a:ext cx="18000" cy="18000"/>
              </a:xfrm>
              <a:prstGeom prst="rect">
                <a:avLst/>
              </a:prstGeom>
            </p:spPr>
          </p:pic>
        </mc:Fallback>
      </mc:AlternateContent>
    </p:spTree>
    <p:extLst>
      <p:ext uri="{BB962C8B-B14F-4D97-AF65-F5344CB8AC3E}">
        <p14:creationId xmlns:p14="http://schemas.microsoft.com/office/powerpoint/2010/main" val="419663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slide" Target="slide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hyperlink" Target="Metro-Nashville-Police-Department-Incidents-Metadata-v2.pdf" TargetMode="External"/><Relationship Id="rId2" Type="http://schemas.openxmlformats.org/officeDocument/2006/relationships/hyperlink" Target="https://data.nashville.gov/d/2u6v-ujjs?category=Police&amp;view_name=Metro-Nashville-Police-Department-Incidents" TargetMode="External"/><Relationship Id="rId1" Type="http://schemas.openxmlformats.org/officeDocument/2006/relationships/slideLayout" Target="../slideLayouts/slideLayout2.xml"/><Relationship Id="rId4" Type="http://schemas.openxmlformats.org/officeDocument/2006/relationships/hyperlink" Target="https://www.tn.gov/content/dam/tn/health/documents/cedep/novel-coronavirus/datasets/Public-Dataset-County-New.XLS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611D-CEE0-BCC8-B373-7C47F34DB1DD}"/>
              </a:ext>
            </a:extLst>
          </p:cNvPr>
          <p:cNvSpPr>
            <a:spLocks noGrp="1"/>
          </p:cNvSpPr>
          <p:nvPr>
            <p:ph type="ctrTitle"/>
          </p:nvPr>
        </p:nvSpPr>
        <p:spPr>
          <a:xfrm>
            <a:off x="1718846" y="1142999"/>
            <a:ext cx="8376514" cy="1663179"/>
          </a:xfrm>
        </p:spPr>
        <p:txBody>
          <a:bodyPr/>
          <a:lstStyle/>
          <a:p>
            <a:r>
              <a:rPr lang="en-US" cap="none" dirty="0">
                <a:ea typeface="Batang" panose="020B0503020000020004" pitchFamily="18" charset="-127"/>
              </a:rPr>
              <a:t>Did Crime Trends in Davidson County, TN Change During the COVID-19 Pandemic?</a:t>
            </a:r>
          </a:p>
        </p:txBody>
      </p:sp>
      <p:sp>
        <p:nvSpPr>
          <p:cNvPr id="3" name="Subtitle 2">
            <a:extLst>
              <a:ext uri="{FF2B5EF4-FFF2-40B4-BE49-F238E27FC236}">
                <a16:creationId xmlns:a16="http://schemas.microsoft.com/office/drawing/2014/main" id="{854EE44D-3D9E-6C3B-429C-0A8A2E46A536}"/>
              </a:ext>
            </a:extLst>
          </p:cNvPr>
          <p:cNvSpPr>
            <a:spLocks noGrp="1"/>
          </p:cNvSpPr>
          <p:nvPr>
            <p:ph type="subTitle" idx="1"/>
          </p:nvPr>
        </p:nvSpPr>
        <p:spPr>
          <a:xfrm>
            <a:off x="3058836" y="2936988"/>
            <a:ext cx="6074328" cy="984023"/>
          </a:xfrm>
        </p:spPr>
        <p:txBody>
          <a:bodyPr>
            <a:normAutofit/>
          </a:bodyPr>
          <a:lstStyle/>
          <a:p>
            <a:r>
              <a:rPr lang="en-US" sz="1600" dirty="0">
                <a:latin typeface="Bembo" panose="02020502050201020203" pitchFamily="18" charset="0"/>
                <a:cs typeface="Arial" panose="020B0604020202020204" pitchFamily="34" charset="0"/>
              </a:rPr>
              <a:t>An exploration of correlation between crime and COVID-19 in Davidson County, TN</a:t>
            </a:r>
          </a:p>
        </p:txBody>
      </p:sp>
      <p:sp>
        <p:nvSpPr>
          <p:cNvPr id="4" name="Subtitle 2">
            <a:extLst>
              <a:ext uri="{FF2B5EF4-FFF2-40B4-BE49-F238E27FC236}">
                <a16:creationId xmlns:a16="http://schemas.microsoft.com/office/drawing/2014/main" id="{2F88BE8C-1D7D-C619-2F0B-8DE5F34A2E4D}"/>
              </a:ext>
            </a:extLst>
          </p:cNvPr>
          <p:cNvSpPr txBox="1">
            <a:spLocks/>
          </p:cNvSpPr>
          <p:nvPr/>
        </p:nvSpPr>
        <p:spPr>
          <a:xfrm>
            <a:off x="116922" y="5715001"/>
            <a:ext cx="6074328" cy="984023"/>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100000"/>
              </a:lnSpc>
              <a:spcBef>
                <a:spcPts val="1000"/>
              </a:spcBef>
              <a:buSzPct val="80000"/>
              <a:buFont typeface="Arial" panose="020B0604020202020204" pitchFamily="34" charset="0"/>
              <a:buNone/>
              <a:defRPr sz="2000" i="0" kern="1200" spc="160" baseline="0">
                <a:solidFill>
                  <a:schemeClr val="tx1">
                    <a:lumMod val="85000"/>
                    <a:lumOff val="15000"/>
                  </a:schemeClr>
                </a:solidFill>
                <a:latin typeface="+mn-lt"/>
                <a:ea typeface="Batang" panose="02030600000101010101" pitchFamily="18" charset="-127"/>
                <a:cs typeface="+mn-cs"/>
              </a:defRPr>
            </a:lvl1pPr>
            <a:lvl2pPr marL="457200" indent="0" algn="ctr" defTabSz="914400" rtl="0" eaLnBrk="1" latinLnBrk="0" hangingPunct="1">
              <a:lnSpc>
                <a:spcPct val="100000"/>
              </a:lnSpc>
              <a:spcBef>
                <a:spcPts val="500"/>
              </a:spcBef>
              <a:buFontTx/>
              <a:buNone/>
              <a:defRPr sz="2000" kern="1200" spc="50" baseline="0">
                <a:solidFill>
                  <a:schemeClr val="tx1">
                    <a:lumMod val="85000"/>
                    <a:lumOff val="15000"/>
                  </a:schemeClr>
                </a:solidFill>
                <a:latin typeface="+mn-lt"/>
                <a:ea typeface="Batang" panose="02030600000101010101" pitchFamily="18" charset="-127"/>
                <a:cs typeface="+mn-cs"/>
              </a:defRPr>
            </a:lvl2pPr>
            <a:lvl3pPr marL="914400" indent="0" algn="ctr" defTabSz="914400" rtl="0" eaLnBrk="1" latinLnBrk="0" hangingPunct="1">
              <a:lnSpc>
                <a:spcPct val="100000"/>
              </a:lnSpc>
              <a:spcBef>
                <a:spcPts val="500"/>
              </a:spcBef>
              <a:buSzPct val="80000"/>
              <a:buFont typeface="Arial" panose="020B0604020202020204" pitchFamily="34" charset="0"/>
              <a:buNone/>
              <a:defRPr sz="1800" kern="1200" spc="50" baseline="0">
                <a:solidFill>
                  <a:schemeClr val="tx1">
                    <a:lumMod val="85000"/>
                    <a:lumOff val="15000"/>
                  </a:schemeClr>
                </a:solidFill>
                <a:latin typeface="+mn-lt"/>
                <a:ea typeface="Batang" panose="02030600000101010101" pitchFamily="18" charset="-127"/>
                <a:cs typeface="+mn-cs"/>
              </a:defRPr>
            </a:lvl3pPr>
            <a:lvl4pPr marL="1371600" indent="0" algn="ctr" defTabSz="914400" rtl="0" eaLnBrk="1" latinLnBrk="0" hangingPunct="1">
              <a:lnSpc>
                <a:spcPct val="100000"/>
              </a:lnSpc>
              <a:spcBef>
                <a:spcPts val="500"/>
              </a:spcBef>
              <a:buFontTx/>
              <a:buNone/>
              <a:defRPr sz="1600" kern="1200" spc="50" baseline="0">
                <a:solidFill>
                  <a:schemeClr val="tx1">
                    <a:lumMod val="85000"/>
                    <a:lumOff val="15000"/>
                  </a:schemeClr>
                </a:solidFill>
                <a:latin typeface="+mn-lt"/>
                <a:ea typeface="Batang" panose="02030600000101010101" pitchFamily="18" charset="-127"/>
                <a:cs typeface="+mn-cs"/>
              </a:defRPr>
            </a:lvl4pPr>
            <a:lvl5pPr marL="1828800" indent="0" algn="ctr" defTabSz="914400" rtl="0" eaLnBrk="1" latinLnBrk="0" hangingPunct="1">
              <a:lnSpc>
                <a:spcPct val="100000"/>
              </a:lnSpc>
              <a:spcBef>
                <a:spcPts val="500"/>
              </a:spcBef>
              <a:buSzPct val="80000"/>
              <a:buFont typeface="Arial" panose="020B0604020202020204" pitchFamily="34" charset="0"/>
              <a:buNone/>
              <a:defRPr sz="1600" kern="1200" spc="50" baseline="0">
                <a:solidFill>
                  <a:schemeClr val="tx1">
                    <a:lumMod val="85000"/>
                    <a:lumOff val="15000"/>
                  </a:schemeClr>
                </a:solidFill>
                <a:latin typeface="+mn-lt"/>
                <a:ea typeface="Batang" panose="02030600000101010101" pitchFamily="18" charset="-127"/>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Calibri" panose="020F0502020204030204" pitchFamily="34" charset="0"/>
                <a:cs typeface="Calibri" panose="020F0502020204030204" pitchFamily="34" charset="0"/>
              </a:rPr>
              <a:t>Maggie DeCampo</a:t>
            </a:r>
          </a:p>
          <a:p>
            <a:pPr algn="l"/>
            <a:r>
              <a:rPr lang="en-US" i="1" dirty="0">
                <a:latin typeface="Calibri" panose="020F0502020204030204" pitchFamily="34" charset="0"/>
                <a:cs typeface="Calibri" panose="020F0502020204030204" pitchFamily="34" charset="0"/>
              </a:rPr>
              <a:t>Data Analytics 6: Nashville Software School</a:t>
            </a:r>
          </a:p>
          <a:p>
            <a:pPr algn="l"/>
            <a:r>
              <a:rPr lang="en-US" i="1" dirty="0">
                <a:latin typeface="Calibri" panose="020F0502020204030204" pitchFamily="34" charset="0"/>
                <a:cs typeface="Calibri" panose="020F0502020204030204" pitchFamily="34" charset="0"/>
              </a:rPr>
              <a:t>June 28, 2022</a:t>
            </a:r>
          </a:p>
        </p:txBody>
      </p:sp>
    </p:spTree>
    <p:extLst>
      <p:ext uri="{BB962C8B-B14F-4D97-AF65-F5344CB8AC3E}">
        <p14:creationId xmlns:p14="http://schemas.microsoft.com/office/powerpoint/2010/main" val="2470660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8A8FE-7C04-1980-2F93-A661F65AF1C0}"/>
              </a:ext>
            </a:extLst>
          </p:cNvPr>
          <p:cNvSpPr>
            <a:spLocks noGrp="1"/>
          </p:cNvSpPr>
          <p:nvPr>
            <p:ph type="title"/>
          </p:nvPr>
        </p:nvSpPr>
        <p:spPr>
          <a:xfrm>
            <a:off x="69367" y="81095"/>
            <a:ext cx="10798658" cy="590024"/>
          </a:xfrm>
        </p:spPr>
        <p:txBody>
          <a:bodyPr>
            <a:normAutofit fontScale="90000"/>
          </a:bodyPr>
          <a:lstStyle/>
          <a:p>
            <a:r>
              <a:rPr lang="en-US" dirty="0"/>
              <a:t>CRIMINAL OFFENSE TRENDS DURING COVID-19</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68C96327-17C7-209C-2E77-745509505F6A}"/>
                  </a:ext>
                </a:extLst>
              </p:cNvPr>
              <p:cNvGraphicFramePr>
                <a:graphicFrameLocks noGrp="1"/>
              </p:cNvGraphicFramePr>
              <p:nvPr>
                <p:extLst>
                  <p:ext uri="{D42A27DB-BD31-4B8C-83A1-F6EECF244321}">
                    <p14:modId xmlns:p14="http://schemas.microsoft.com/office/powerpoint/2010/main" val="591808552"/>
                  </p:ext>
                </p:extLst>
              </p:nvPr>
            </p:nvGraphicFramePr>
            <p:xfrm>
              <a:off x="0" y="974262"/>
              <a:ext cx="7838677" cy="542382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Microsoft Power BI">
                <a:extLst>
                  <a:ext uri="{FF2B5EF4-FFF2-40B4-BE49-F238E27FC236}">
                    <a16:creationId xmlns:a16="http://schemas.microsoft.com/office/drawing/2014/main" id="{68C96327-17C7-209C-2E77-745509505F6A}"/>
                  </a:ext>
                </a:extLst>
              </p:cNvPr>
              <p:cNvPicPr>
                <a:picLocks noGrp="1" noRot="1" noChangeAspect="1" noMove="1" noResize="1" noEditPoints="1" noAdjustHandles="1" noChangeArrowheads="1" noChangeShapeType="1"/>
              </p:cNvPicPr>
              <p:nvPr/>
            </p:nvPicPr>
            <p:blipFill>
              <a:blip r:embed="rId4"/>
              <a:stretch>
                <a:fillRect/>
              </a:stretch>
            </p:blipFill>
            <p:spPr>
              <a:xfrm>
                <a:off x="0" y="974262"/>
                <a:ext cx="7838677" cy="5423826"/>
              </a:xfrm>
              <a:prstGeom prst="rect">
                <a:avLst/>
              </a:prstGeom>
            </p:spPr>
          </p:pic>
        </mc:Fallback>
      </mc:AlternateContent>
      <p:sp>
        <p:nvSpPr>
          <p:cNvPr id="3" name="Rectangle 2">
            <a:extLst>
              <a:ext uri="{FF2B5EF4-FFF2-40B4-BE49-F238E27FC236}">
                <a16:creationId xmlns:a16="http://schemas.microsoft.com/office/drawing/2014/main" id="{812B6544-F46D-1F76-E0C7-273A169117AA}"/>
              </a:ext>
            </a:extLst>
          </p:cNvPr>
          <p:cNvSpPr/>
          <p:nvPr/>
        </p:nvSpPr>
        <p:spPr>
          <a:xfrm>
            <a:off x="10763075" y="0"/>
            <a:ext cx="1428925"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1C0A77E-B4D2-6577-3D95-FFA81C8E60E8}"/>
              </a:ext>
            </a:extLst>
          </p:cNvPr>
          <p:cNvSpPr/>
          <p:nvPr/>
        </p:nvSpPr>
        <p:spPr>
          <a:xfrm>
            <a:off x="7993481" y="1844640"/>
            <a:ext cx="4086225" cy="3443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600"/>
              </a:spcBef>
              <a:spcAft>
                <a:spcPts val="600"/>
              </a:spcAft>
              <a:buFont typeface="Arial" panose="020B0604020202020204" pitchFamily="34" charset="0"/>
              <a:buChar char="•"/>
            </a:pPr>
            <a:r>
              <a:rPr lang="en-US" sz="1750" dirty="0">
                <a:solidFill>
                  <a:schemeClr val="tx1"/>
                </a:solidFill>
              </a:rPr>
              <a:t>There was no notable decrease in “</a:t>
            </a:r>
            <a:r>
              <a:rPr lang="en-US" sz="1750" dirty="0">
                <a:solidFill>
                  <a:schemeClr val="tx1"/>
                </a:solidFill>
                <a:hlinkClick r:id="rId5" action="ppaction://hlinksldjump"/>
              </a:rPr>
              <a:t>close-contact</a:t>
            </a:r>
            <a:r>
              <a:rPr lang="en-US" sz="1750" dirty="0">
                <a:solidFill>
                  <a:schemeClr val="tx1"/>
                </a:solidFill>
              </a:rPr>
              <a:t>” offenses during COVID-19</a:t>
            </a:r>
          </a:p>
          <a:p>
            <a:pPr marL="742950" lvl="1" indent="-285750">
              <a:spcBef>
                <a:spcPts val="600"/>
              </a:spcBef>
              <a:spcAft>
                <a:spcPts val="600"/>
              </a:spcAft>
              <a:buFont typeface="Arial" panose="020B0604020202020204" pitchFamily="34" charset="0"/>
              <a:buChar char="•"/>
            </a:pPr>
            <a:r>
              <a:rPr lang="en-US" sz="1750" dirty="0">
                <a:solidFill>
                  <a:schemeClr val="tx1"/>
                </a:solidFill>
              </a:rPr>
              <a:t>2021 was the highest year for these offenses. 15% of incidents were considered close-contact.</a:t>
            </a:r>
          </a:p>
          <a:p>
            <a:pPr marL="285750" indent="-285750">
              <a:spcBef>
                <a:spcPts val="600"/>
              </a:spcBef>
              <a:spcAft>
                <a:spcPts val="600"/>
              </a:spcAft>
              <a:buFont typeface="Arial" panose="020B0604020202020204" pitchFamily="34" charset="0"/>
              <a:buChar char="•"/>
            </a:pPr>
            <a:r>
              <a:rPr lang="en-US" sz="1750" dirty="0">
                <a:solidFill>
                  <a:schemeClr val="tx1"/>
                </a:solidFill>
              </a:rPr>
              <a:t>Offense types trended similarly before and during COVID-19. Family Offenses, Aggravated Assault, and Simple Assault remain the top 3 close-contact offenses each year.</a:t>
            </a:r>
          </a:p>
          <a:p>
            <a:pPr marL="285750" indent="-285750">
              <a:spcBef>
                <a:spcPts val="600"/>
              </a:spcBef>
              <a:spcAft>
                <a:spcPts val="600"/>
              </a:spcAft>
              <a:buFont typeface="Arial" panose="020B0604020202020204" pitchFamily="34" charset="0"/>
              <a:buChar char="•"/>
            </a:pPr>
            <a:r>
              <a:rPr lang="en-US" sz="1750" dirty="0">
                <a:solidFill>
                  <a:schemeClr val="tx1"/>
                </a:solidFill>
              </a:rPr>
              <a:t>Conversely, </a:t>
            </a:r>
            <a:r>
              <a:rPr lang="en-US" sz="1750" dirty="0">
                <a:solidFill>
                  <a:schemeClr val="tx1"/>
                </a:solidFill>
                <a:hlinkClick r:id="rId5" action="ppaction://hlinksldjump"/>
              </a:rPr>
              <a:t>“no-contact” </a:t>
            </a:r>
            <a:r>
              <a:rPr lang="en-US" sz="1750" dirty="0">
                <a:solidFill>
                  <a:schemeClr val="tx1"/>
                </a:solidFill>
              </a:rPr>
              <a:t>offenses were at their lowest in 2021.</a:t>
            </a:r>
          </a:p>
          <a:p>
            <a:pPr marL="742950" lvl="1" indent="-285750">
              <a:spcBef>
                <a:spcPts val="600"/>
              </a:spcBef>
              <a:spcAft>
                <a:spcPts val="600"/>
              </a:spcAft>
              <a:buFont typeface="Arial" panose="020B0604020202020204" pitchFamily="34" charset="0"/>
              <a:buChar char="•"/>
            </a:pPr>
            <a:r>
              <a:rPr lang="en-US" sz="1750" dirty="0">
                <a:solidFill>
                  <a:schemeClr val="tx1"/>
                </a:solidFill>
              </a:rPr>
              <a:t>Narcotic violations, Vandalism, and Theft from Motor Vehicles decreased from 2020 to 2021</a:t>
            </a:r>
          </a:p>
        </p:txBody>
      </p:sp>
    </p:spTree>
    <p:extLst>
      <p:ext uri="{BB962C8B-B14F-4D97-AF65-F5344CB8AC3E}">
        <p14:creationId xmlns:p14="http://schemas.microsoft.com/office/powerpoint/2010/main" val="208594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50C3-4E10-0E3D-B335-B0D6B3A35AB2}"/>
              </a:ext>
            </a:extLst>
          </p:cNvPr>
          <p:cNvSpPr>
            <a:spLocks noGrp="1"/>
          </p:cNvSpPr>
          <p:nvPr>
            <p:ph type="title"/>
          </p:nvPr>
        </p:nvSpPr>
        <p:spPr>
          <a:xfrm>
            <a:off x="0" y="-200024"/>
            <a:ext cx="9810604" cy="1216024"/>
          </a:xfrm>
        </p:spPr>
        <p:txBody>
          <a:bodyPr/>
          <a:lstStyle/>
          <a:p>
            <a:r>
              <a:rPr lang="en-US" dirty="0"/>
              <a:t>Conclusion </a:t>
            </a:r>
          </a:p>
        </p:txBody>
      </p:sp>
      <p:sp>
        <p:nvSpPr>
          <p:cNvPr id="3" name="Rectangle 2">
            <a:extLst>
              <a:ext uri="{FF2B5EF4-FFF2-40B4-BE49-F238E27FC236}">
                <a16:creationId xmlns:a16="http://schemas.microsoft.com/office/drawing/2014/main" id="{B44791D9-AE14-91D7-CC45-EFE83207C9DB}"/>
              </a:ext>
            </a:extLst>
          </p:cNvPr>
          <p:cNvSpPr/>
          <p:nvPr/>
        </p:nvSpPr>
        <p:spPr>
          <a:xfrm>
            <a:off x="266699" y="834990"/>
            <a:ext cx="10639425" cy="3443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600"/>
              </a:spcBef>
              <a:spcAft>
                <a:spcPts val="600"/>
              </a:spcAft>
              <a:buFont typeface="Arial" panose="020B0604020202020204" pitchFamily="34" charset="0"/>
              <a:buChar char="•"/>
            </a:pPr>
            <a:r>
              <a:rPr lang="en-US" sz="1750" dirty="0">
                <a:solidFill>
                  <a:schemeClr val="tx1"/>
                </a:solidFill>
              </a:rPr>
              <a:t>Data does not suggest that COVID-19 is a strong driver of crime in Davidson County, either upward or downward. </a:t>
            </a:r>
          </a:p>
          <a:p>
            <a:pPr marL="285750" indent="-285750">
              <a:spcBef>
                <a:spcPts val="600"/>
              </a:spcBef>
              <a:spcAft>
                <a:spcPts val="600"/>
              </a:spcAft>
              <a:buFont typeface="Arial" panose="020B0604020202020204" pitchFamily="34" charset="0"/>
              <a:buChar char="•"/>
            </a:pPr>
            <a:r>
              <a:rPr lang="en-US" sz="1750" dirty="0">
                <a:solidFill>
                  <a:schemeClr val="tx1"/>
                </a:solidFill>
              </a:rPr>
              <a:t>Incidents of crime have decreased in recent years, but declines began pre-COVID-19, in 2019. </a:t>
            </a:r>
          </a:p>
          <a:p>
            <a:pPr marL="285750" indent="-285750">
              <a:spcBef>
                <a:spcPts val="600"/>
              </a:spcBef>
              <a:spcAft>
                <a:spcPts val="600"/>
              </a:spcAft>
              <a:buFont typeface="Arial" panose="020B0604020202020204" pitchFamily="34" charset="0"/>
              <a:buChar char="•"/>
            </a:pPr>
            <a:r>
              <a:rPr lang="en-US" sz="1750" dirty="0">
                <a:solidFill>
                  <a:schemeClr val="tx1"/>
                </a:solidFill>
              </a:rPr>
              <a:t>In periods coinciding with severe weather events and stay-at-home orders, there is a negative correlation between COVID-19 and criminal incidents. Otherwise, correlation is weak negative or nominal. </a:t>
            </a:r>
          </a:p>
          <a:p>
            <a:pPr marL="285750" indent="-285750">
              <a:spcBef>
                <a:spcPts val="600"/>
              </a:spcBef>
              <a:spcAft>
                <a:spcPts val="600"/>
              </a:spcAft>
              <a:buFont typeface="Arial" panose="020B0604020202020204" pitchFamily="34" charset="0"/>
              <a:buChar char="•"/>
            </a:pPr>
            <a:r>
              <a:rPr lang="en-US" sz="1750" dirty="0">
                <a:solidFill>
                  <a:schemeClr val="tx1"/>
                </a:solidFill>
              </a:rPr>
              <a:t>Peak months for COVID-19 do not coincide with peak months for criminal incidents. </a:t>
            </a:r>
          </a:p>
          <a:p>
            <a:pPr marL="285750" indent="-285750">
              <a:spcBef>
                <a:spcPts val="600"/>
              </a:spcBef>
              <a:spcAft>
                <a:spcPts val="600"/>
              </a:spcAft>
              <a:buFont typeface="Arial" panose="020B0604020202020204" pitchFamily="34" charset="0"/>
              <a:buChar char="•"/>
            </a:pPr>
            <a:r>
              <a:rPr lang="en-US" sz="1750" dirty="0">
                <a:solidFill>
                  <a:schemeClr val="tx1"/>
                </a:solidFill>
              </a:rPr>
              <a:t>Close-contact offenses did not notably decline during COVID-19, indicating that criminals were not deterred by the risk of contracting COVID-19 from their victims. </a:t>
            </a:r>
          </a:p>
          <a:p>
            <a:pPr marL="742950" lvl="1" indent="-285750">
              <a:spcBef>
                <a:spcPts val="600"/>
              </a:spcBef>
              <a:spcAft>
                <a:spcPts val="600"/>
              </a:spcAft>
              <a:buFont typeface="Arial" panose="020B0604020202020204" pitchFamily="34" charset="0"/>
              <a:buChar char="•"/>
            </a:pPr>
            <a:r>
              <a:rPr lang="en-US" sz="1750" dirty="0">
                <a:solidFill>
                  <a:schemeClr val="tx1"/>
                </a:solidFill>
              </a:rPr>
              <a:t>In 2021, close-contact offenses increased 80bps from the previous year. No-contact offenses decreased             -120bps. </a:t>
            </a:r>
          </a:p>
        </p:txBody>
      </p:sp>
    </p:spTree>
    <p:extLst>
      <p:ext uri="{BB962C8B-B14F-4D97-AF65-F5344CB8AC3E}">
        <p14:creationId xmlns:p14="http://schemas.microsoft.com/office/powerpoint/2010/main" val="9023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09CFC0-875E-7030-9D06-2AA6A1EE3AE2}"/>
              </a:ext>
            </a:extLst>
          </p:cNvPr>
          <p:cNvSpPr>
            <a:spLocks noGrp="1"/>
          </p:cNvSpPr>
          <p:nvPr>
            <p:ph type="title"/>
          </p:nvPr>
        </p:nvSpPr>
        <p:spPr/>
        <p:txBody>
          <a:bodyPr/>
          <a:lstStyle/>
          <a:p>
            <a:r>
              <a:rPr lang="en-US" dirty="0"/>
              <a:t>Questions? </a:t>
            </a:r>
          </a:p>
        </p:txBody>
      </p:sp>
    </p:spTree>
    <p:extLst>
      <p:ext uri="{BB962C8B-B14F-4D97-AF65-F5344CB8AC3E}">
        <p14:creationId xmlns:p14="http://schemas.microsoft.com/office/powerpoint/2010/main" val="142717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73F03A-C0BE-F700-054B-06F93D680602}"/>
              </a:ext>
            </a:extLst>
          </p:cNvPr>
          <p:cNvSpPr>
            <a:spLocks noGrp="1"/>
          </p:cNvSpPr>
          <p:nvPr>
            <p:ph type="title"/>
          </p:nvPr>
        </p:nvSpPr>
        <p:spPr>
          <a:xfrm>
            <a:off x="773408" y="992094"/>
            <a:ext cx="3760499" cy="2795160"/>
          </a:xfrm>
        </p:spPr>
        <p:txBody>
          <a:bodyPr vert="horz" lIns="91440" tIns="45720" rIns="91440" bIns="45720" rtlCol="0" anchor="b">
            <a:normAutofit/>
          </a:bodyPr>
          <a:lstStyle/>
          <a:p>
            <a:pPr algn="ctr"/>
            <a:r>
              <a:rPr lang="en-US" sz="2800"/>
              <a:t>Data question  </a:t>
            </a:r>
          </a:p>
        </p:txBody>
      </p:sp>
      <p:sp>
        <p:nvSpPr>
          <p:cNvPr id="3" name="Content Placeholder 2">
            <a:extLst>
              <a:ext uri="{FF2B5EF4-FFF2-40B4-BE49-F238E27FC236}">
                <a16:creationId xmlns:a16="http://schemas.microsoft.com/office/drawing/2014/main" id="{5E13E77A-42B5-F965-6B46-966B69DC75AA}"/>
              </a:ext>
            </a:extLst>
          </p:cNvPr>
          <p:cNvSpPr>
            <a:spLocks noGrp="1"/>
          </p:cNvSpPr>
          <p:nvPr>
            <p:ph type="body" idx="1"/>
          </p:nvPr>
        </p:nvSpPr>
        <p:spPr>
          <a:xfrm>
            <a:off x="916994" y="4121253"/>
            <a:ext cx="3473327" cy="1136843"/>
          </a:xfrm>
        </p:spPr>
        <p:txBody>
          <a:bodyPr vert="horz" lIns="91440" tIns="45720" rIns="91440" bIns="45720" rtlCol="0">
            <a:normAutofit/>
          </a:bodyPr>
          <a:lstStyle/>
          <a:p>
            <a:pPr algn="ctr"/>
            <a:r>
              <a:rPr lang="en-US" spc="160">
                <a:solidFill>
                  <a:schemeClr val="tx1">
                    <a:lumMod val="85000"/>
                    <a:lumOff val="15000"/>
                  </a:schemeClr>
                </a:solidFill>
              </a:rPr>
              <a:t>Why did I choose this project? </a:t>
            </a:r>
          </a:p>
        </p:txBody>
      </p:sp>
      <p:pic>
        <p:nvPicPr>
          <p:cNvPr id="7" name="Graphic 6" descr="Question mark">
            <a:extLst>
              <a:ext uri="{FF2B5EF4-FFF2-40B4-BE49-F238E27FC236}">
                <a16:creationId xmlns:a16="http://schemas.microsoft.com/office/drawing/2014/main" id="{606CBE2C-DC8E-1402-12DB-3C9E80BD92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10316" y="615950"/>
            <a:ext cx="5670549" cy="5670549"/>
          </a:xfrm>
          <a:prstGeom prst="rect">
            <a:avLst/>
          </a:prstGeom>
        </p:spPr>
      </p:pic>
    </p:spTree>
    <p:extLst>
      <p:ext uri="{BB962C8B-B14F-4D97-AF65-F5344CB8AC3E}">
        <p14:creationId xmlns:p14="http://schemas.microsoft.com/office/powerpoint/2010/main" val="361549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F03A-C0BE-F700-054B-06F93D680602}"/>
              </a:ext>
            </a:extLst>
          </p:cNvPr>
          <p:cNvSpPr>
            <a:spLocks noGrp="1"/>
          </p:cNvSpPr>
          <p:nvPr>
            <p:ph type="title"/>
          </p:nvPr>
        </p:nvSpPr>
        <p:spPr/>
        <p:txBody>
          <a:bodyPr/>
          <a:lstStyle/>
          <a:p>
            <a:r>
              <a:rPr lang="en-US" dirty="0"/>
              <a:t>Data Sources </a:t>
            </a:r>
          </a:p>
        </p:txBody>
      </p:sp>
      <p:sp>
        <p:nvSpPr>
          <p:cNvPr id="3" name="Content Placeholder 2">
            <a:extLst>
              <a:ext uri="{FF2B5EF4-FFF2-40B4-BE49-F238E27FC236}">
                <a16:creationId xmlns:a16="http://schemas.microsoft.com/office/drawing/2014/main" id="{5E13E77A-42B5-F965-6B46-966B69DC75AA}"/>
              </a:ext>
            </a:extLst>
          </p:cNvPr>
          <p:cNvSpPr>
            <a:spLocks noGrp="1"/>
          </p:cNvSpPr>
          <p:nvPr>
            <p:ph idx="1"/>
          </p:nvPr>
        </p:nvSpPr>
        <p:spPr>
          <a:xfrm>
            <a:off x="209550" y="1825624"/>
            <a:ext cx="10651933" cy="4428753"/>
          </a:xfrm>
        </p:spPr>
        <p:txBody>
          <a:bodyPr>
            <a:normAutofit fontScale="85000" lnSpcReduction="20000"/>
          </a:bodyPr>
          <a:lstStyle/>
          <a:p>
            <a:pPr>
              <a:lnSpc>
                <a:spcPct val="120000"/>
              </a:lnSpc>
            </a:pPr>
            <a:r>
              <a:rPr lang="en-US" sz="1900" i="1" dirty="0">
                <a:latin typeface="Calibri" panose="020F0502020204030204" pitchFamily="34" charset="0"/>
                <a:cs typeface="Calibri" panose="020F0502020204030204" pitchFamily="34" charset="0"/>
              </a:rPr>
              <a:t>Nashville.gov Open Data Portal</a:t>
            </a:r>
          </a:p>
          <a:p>
            <a:pPr marL="891540" lvl="2">
              <a:lnSpc>
                <a:spcPct val="120000"/>
              </a:lnSpc>
            </a:pPr>
            <a:r>
              <a:rPr lang="en-US" sz="1900" dirty="0"/>
              <a:t>Dataset: Metro Nashville Police Department Incidents: Details about Metro Nashville Police Department reported incidents from 2015 – 2022. </a:t>
            </a:r>
          </a:p>
          <a:p>
            <a:pPr marL="891540" lvl="2">
              <a:lnSpc>
                <a:spcPct val="120000"/>
              </a:lnSpc>
            </a:pPr>
            <a:r>
              <a:rPr lang="en-US" sz="1900" dirty="0"/>
              <a:t>Last Updated: June, 2022</a:t>
            </a:r>
          </a:p>
          <a:p>
            <a:pPr marL="891540" lvl="2">
              <a:lnSpc>
                <a:spcPct val="120000"/>
              </a:lnSpc>
            </a:pPr>
            <a:r>
              <a:rPr lang="en-US" sz="1900" dirty="0"/>
              <a:t>Link: </a:t>
            </a:r>
            <a:r>
              <a:rPr lang="en-US" sz="1900" dirty="0">
                <a:hlinkClick r:id="rId2"/>
              </a:rPr>
              <a:t>Metro Nashville Police Department Incidents</a:t>
            </a:r>
            <a:endParaRPr lang="en-US" sz="1900" dirty="0"/>
          </a:p>
          <a:p>
            <a:pPr>
              <a:lnSpc>
                <a:spcPct val="120000"/>
              </a:lnSpc>
            </a:pPr>
            <a:r>
              <a:rPr lang="en-US" sz="1900" i="1" dirty="0">
                <a:latin typeface="Calibri" panose="020F0502020204030204" pitchFamily="34" charset="0"/>
                <a:cs typeface="Calibri" panose="020F0502020204030204" pitchFamily="34" charset="0"/>
              </a:rPr>
              <a:t>Nashville.gov Open Data Portal</a:t>
            </a:r>
          </a:p>
          <a:p>
            <a:pPr marL="891540" lvl="2">
              <a:lnSpc>
                <a:spcPct val="120000"/>
              </a:lnSpc>
            </a:pPr>
            <a:r>
              <a:rPr lang="en-US" sz="1900" dirty="0"/>
              <a:t>Dataset: Metro Nashville Police Department Incidents Metadata v2: Data dictionary for the above dataset. </a:t>
            </a:r>
          </a:p>
          <a:p>
            <a:pPr marL="891540" lvl="2">
              <a:lnSpc>
                <a:spcPct val="120000"/>
              </a:lnSpc>
            </a:pPr>
            <a:r>
              <a:rPr lang="en-US" sz="1900" dirty="0"/>
              <a:t>Last Updated: September, 2020</a:t>
            </a:r>
          </a:p>
          <a:p>
            <a:pPr marL="891540" lvl="2">
              <a:lnSpc>
                <a:spcPct val="120000"/>
              </a:lnSpc>
            </a:pPr>
            <a:r>
              <a:rPr lang="en-US" sz="1900" dirty="0"/>
              <a:t>Link: </a:t>
            </a:r>
            <a:r>
              <a:rPr lang="en-US" sz="1900" dirty="0">
                <a:hlinkClick r:id="rId3" action="ppaction://hlinkfile"/>
              </a:rPr>
              <a:t>Metro Nashville Police Department Incidents Data Dictionary</a:t>
            </a:r>
            <a:endParaRPr lang="en-US" sz="1900" dirty="0"/>
          </a:p>
          <a:p>
            <a:pPr>
              <a:lnSpc>
                <a:spcPct val="120000"/>
              </a:lnSpc>
            </a:pPr>
            <a:r>
              <a:rPr lang="en-US" sz="1900" i="1" dirty="0">
                <a:latin typeface="Calibri" panose="020F0502020204030204" pitchFamily="34" charset="0"/>
                <a:cs typeface="Calibri" panose="020F0502020204030204" pitchFamily="34" charset="0"/>
              </a:rPr>
              <a:t>TN.gov Department of Health</a:t>
            </a:r>
          </a:p>
          <a:p>
            <a:pPr marL="891540" lvl="2">
              <a:lnSpc>
                <a:spcPct val="120000"/>
              </a:lnSpc>
            </a:pPr>
            <a:r>
              <a:rPr lang="en-US" sz="1900" dirty="0"/>
              <a:t>Dataset: County New: Details daily cases (confirmed and cumulative) of COVID-19 by County for the state of Tennessee. From March 2020 – June 2022. </a:t>
            </a:r>
          </a:p>
          <a:p>
            <a:pPr marL="891540" lvl="2">
              <a:lnSpc>
                <a:spcPct val="120000"/>
              </a:lnSpc>
            </a:pPr>
            <a:r>
              <a:rPr lang="en-US" sz="1900" dirty="0"/>
              <a:t>Last Updated: June, 2022</a:t>
            </a:r>
          </a:p>
          <a:p>
            <a:pPr marL="891540" lvl="2">
              <a:lnSpc>
                <a:spcPct val="120000"/>
              </a:lnSpc>
            </a:pPr>
            <a:r>
              <a:rPr lang="en-US" sz="1900" dirty="0"/>
              <a:t>Link: </a:t>
            </a:r>
            <a:r>
              <a:rPr lang="en-US" sz="1900" dirty="0">
                <a:hlinkClick r:id="rId4"/>
              </a:rPr>
              <a:t>COVID-19 Cases by County</a:t>
            </a:r>
            <a:endParaRPr lang="en-US" sz="1900" dirty="0"/>
          </a:p>
          <a:p>
            <a:pPr marL="514350" indent="-285750"/>
            <a:endParaRPr lang="en-US" dirty="0"/>
          </a:p>
        </p:txBody>
      </p:sp>
    </p:spTree>
    <p:extLst>
      <p:ext uri="{BB962C8B-B14F-4D97-AF65-F5344CB8AC3E}">
        <p14:creationId xmlns:p14="http://schemas.microsoft.com/office/powerpoint/2010/main" val="32113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F03A-C0BE-F700-054B-06F93D680602}"/>
              </a:ext>
            </a:extLst>
          </p:cNvPr>
          <p:cNvSpPr>
            <a:spLocks noGrp="1"/>
          </p:cNvSpPr>
          <p:nvPr>
            <p:ph type="title"/>
          </p:nvPr>
        </p:nvSpPr>
        <p:spPr/>
        <p:txBody>
          <a:bodyPr/>
          <a:lstStyle/>
          <a:p>
            <a:r>
              <a:rPr lang="en-US" dirty="0"/>
              <a:t>Data challenges </a:t>
            </a:r>
          </a:p>
        </p:txBody>
      </p:sp>
      <p:sp>
        <p:nvSpPr>
          <p:cNvPr id="3" name="Content Placeholder 2">
            <a:extLst>
              <a:ext uri="{FF2B5EF4-FFF2-40B4-BE49-F238E27FC236}">
                <a16:creationId xmlns:a16="http://schemas.microsoft.com/office/drawing/2014/main" id="{5E13E77A-42B5-F965-6B46-966B69DC75AA}"/>
              </a:ext>
            </a:extLst>
          </p:cNvPr>
          <p:cNvSpPr>
            <a:spLocks noGrp="1"/>
          </p:cNvSpPr>
          <p:nvPr>
            <p:ph idx="1"/>
          </p:nvPr>
        </p:nvSpPr>
        <p:spPr>
          <a:xfrm>
            <a:off x="209550" y="1825624"/>
            <a:ext cx="10651933" cy="4428753"/>
          </a:xfrm>
        </p:spPr>
        <p:txBody>
          <a:bodyPr>
            <a:normAutofit fontScale="77500" lnSpcReduction="20000"/>
          </a:bodyPr>
          <a:lstStyle/>
          <a:p>
            <a:pPr>
              <a:lnSpc>
                <a:spcPct val="120000"/>
              </a:lnSpc>
            </a:pPr>
            <a:r>
              <a:rPr lang="en-US" sz="2100" i="1" dirty="0">
                <a:latin typeface="Calibri" panose="020F0502020204030204" pitchFamily="34" charset="0"/>
                <a:cs typeface="Calibri" panose="020F0502020204030204" pitchFamily="34" charset="0"/>
              </a:rPr>
              <a:t>Nashville Metro Police, at times, respond to non-Davidson County incidents</a:t>
            </a:r>
          </a:p>
          <a:p>
            <a:pPr marL="891540" lvl="2">
              <a:lnSpc>
                <a:spcPct val="120000"/>
              </a:lnSpc>
            </a:pPr>
            <a:r>
              <a:rPr lang="en-US" sz="1900" dirty="0"/>
              <a:t>Challenge: Remove incidents from the dataset that did not occur in Davidson County.</a:t>
            </a:r>
          </a:p>
          <a:p>
            <a:pPr marL="891540" lvl="2">
              <a:lnSpc>
                <a:spcPct val="120000"/>
              </a:lnSpc>
            </a:pPr>
            <a:r>
              <a:rPr lang="en-US" sz="1900" dirty="0"/>
              <a:t>Solution: Use a </a:t>
            </a:r>
            <a:r>
              <a:rPr lang="en-US" sz="1900" dirty="0" err="1"/>
              <a:t>GeoJSON</a:t>
            </a:r>
            <a:r>
              <a:rPr lang="en-US" sz="1900" dirty="0"/>
              <a:t> version of raw incident data to plot each incident against the Davidson County border in Tableau. Note each incident that occurred outside Davidson County and manually remove it from the data. </a:t>
            </a:r>
          </a:p>
          <a:p>
            <a:pPr>
              <a:lnSpc>
                <a:spcPct val="120000"/>
              </a:lnSpc>
            </a:pPr>
            <a:r>
              <a:rPr lang="en-US" sz="2100" i="1" dirty="0">
                <a:latin typeface="Calibri" panose="020F0502020204030204" pitchFamily="34" charset="0"/>
                <a:cs typeface="Calibri" panose="020F0502020204030204" pitchFamily="34" charset="0"/>
              </a:rPr>
              <a:t>Metro Nashville Police Department data inconsistencies and cleanliness</a:t>
            </a:r>
          </a:p>
          <a:p>
            <a:pPr marL="891540" lvl="2">
              <a:lnSpc>
                <a:spcPct val="120000"/>
              </a:lnSpc>
            </a:pPr>
            <a:r>
              <a:rPr lang="en-US" sz="1900" dirty="0"/>
              <a:t>Challenge: Clean a large (867k rows) dataset to create consistency between Offense Codes, Offense Descriptions, Weapons Code, Weapons Descriptions, and Victim Race.</a:t>
            </a:r>
          </a:p>
          <a:p>
            <a:pPr marL="891540" lvl="2">
              <a:lnSpc>
                <a:spcPct val="120000"/>
              </a:lnSpc>
            </a:pPr>
            <a:r>
              <a:rPr lang="en-US" sz="1900" dirty="0"/>
              <a:t>Solution: Use the provided Data Dictionary for this dataset to create Excel-based lookup tables. Using standardized codes and descriptions, use VLOOKUPS to create the desired data consistency. </a:t>
            </a:r>
          </a:p>
          <a:p>
            <a:pPr marL="891540" lvl="2">
              <a:lnSpc>
                <a:spcPct val="120000"/>
              </a:lnSpc>
            </a:pPr>
            <a:r>
              <a:rPr lang="en-US" sz="1900" dirty="0"/>
              <a:t>Result: Incidents are now able to be aggregated and result into more meaningful, consistent insights.</a:t>
            </a:r>
          </a:p>
          <a:p>
            <a:pPr>
              <a:lnSpc>
                <a:spcPct val="120000"/>
              </a:lnSpc>
            </a:pPr>
            <a:r>
              <a:rPr lang="en-US" sz="2100" i="1" dirty="0">
                <a:latin typeface="Calibri" panose="020F0502020204030204" pitchFamily="34" charset="0"/>
                <a:cs typeface="Calibri" panose="020F0502020204030204" pitchFamily="34" charset="0"/>
              </a:rPr>
              <a:t>Metro Nashville Police Department dataset size</a:t>
            </a:r>
          </a:p>
          <a:p>
            <a:pPr marL="891540" lvl="2">
              <a:lnSpc>
                <a:spcPct val="120000"/>
              </a:lnSpc>
            </a:pPr>
            <a:r>
              <a:rPr lang="en-US" sz="1900" dirty="0"/>
              <a:t>Challenge: Criminal incident data includes 7.5 years of data for each incident occurring in Davidson County, by day. This results in a large dataset consisting of 867k rows. Cleaning this data presented a challenge due to the size. </a:t>
            </a:r>
          </a:p>
          <a:p>
            <a:pPr marL="891540" lvl="2">
              <a:lnSpc>
                <a:spcPct val="120000"/>
              </a:lnSpc>
            </a:pPr>
            <a:r>
              <a:rPr lang="en-US" sz="1900" dirty="0"/>
              <a:t>Solution: Eliminate data that would not be used in the project to reduce the size of the dataset. Otherwise, a lot of patience and constant saving / pushing to </a:t>
            </a:r>
            <a:r>
              <a:rPr lang="en-US" sz="1900" dirty="0" err="1"/>
              <a:t>Github</a:t>
            </a:r>
            <a:r>
              <a:rPr lang="en-US" sz="1900" dirty="0"/>
              <a:t>! </a:t>
            </a:r>
          </a:p>
          <a:p>
            <a:pPr marL="514350" indent="-285750"/>
            <a:endParaRPr lang="en-US" dirty="0"/>
          </a:p>
        </p:txBody>
      </p:sp>
    </p:spTree>
    <p:extLst>
      <p:ext uri="{BB962C8B-B14F-4D97-AF65-F5344CB8AC3E}">
        <p14:creationId xmlns:p14="http://schemas.microsoft.com/office/powerpoint/2010/main" val="295362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F03A-C0BE-F700-054B-06F93D680602}"/>
              </a:ext>
            </a:extLst>
          </p:cNvPr>
          <p:cNvSpPr>
            <a:spLocks noGrp="1"/>
          </p:cNvSpPr>
          <p:nvPr>
            <p:ph type="title"/>
          </p:nvPr>
        </p:nvSpPr>
        <p:spPr/>
        <p:txBody>
          <a:bodyPr/>
          <a:lstStyle/>
          <a:p>
            <a:r>
              <a:rPr lang="en-US" dirty="0"/>
              <a:t>Definitions and notes</a:t>
            </a:r>
          </a:p>
        </p:txBody>
      </p:sp>
      <p:sp>
        <p:nvSpPr>
          <p:cNvPr id="3" name="Content Placeholder 2">
            <a:extLst>
              <a:ext uri="{FF2B5EF4-FFF2-40B4-BE49-F238E27FC236}">
                <a16:creationId xmlns:a16="http://schemas.microsoft.com/office/drawing/2014/main" id="{5E13E77A-42B5-F965-6B46-966B69DC75AA}"/>
              </a:ext>
            </a:extLst>
          </p:cNvPr>
          <p:cNvSpPr>
            <a:spLocks noGrp="1"/>
          </p:cNvSpPr>
          <p:nvPr>
            <p:ph idx="1"/>
          </p:nvPr>
        </p:nvSpPr>
        <p:spPr>
          <a:xfrm>
            <a:off x="209550" y="1825624"/>
            <a:ext cx="10651933" cy="4428753"/>
          </a:xfrm>
        </p:spPr>
        <p:txBody>
          <a:bodyPr>
            <a:normAutofit fontScale="92500" lnSpcReduction="20000"/>
          </a:bodyPr>
          <a:lstStyle/>
          <a:p>
            <a:pPr>
              <a:lnSpc>
                <a:spcPct val="120000"/>
              </a:lnSpc>
            </a:pPr>
            <a:r>
              <a:rPr lang="en-US" sz="2100" dirty="0"/>
              <a:t>Incident: </a:t>
            </a:r>
            <a:r>
              <a:rPr lang="en-US" sz="2000" dirty="0"/>
              <a:t>One or more crimes committed by an individual or a group of individuals acting in concert and at the same time and place. </a:t>
            </a:r>
            <a:endParaRPr lang="en-US" sz="2100" dirty="0"/>
          </a:p>
          <a:p>
            <a:pPr>
              <a:lnSpc>
                <a:spcPct val="120000"/>
              </a:lnSpc>
            </a:pPr>
            <a:r>
              <a:rPr lang="en-US" sz="2100" dirty="0"/>
              <a:t>Close-contact: Criminal offenses where there is a known human victim and the offense required close contact with the victim. *</a:t>
            </a:r>
          </a:p>
          <a:p>
            <a:pPr>
              <a:lnSpc>
                <a:spcPct val="120000"/>
              </a:lnSpc>
            </a:pPr>
            <a:r>
              <a:rPr lang="en-US" sz="2100" dirty="0"/>
              <a:t>No-contact: Criminal offenses that do not require close contact with another human. Often defined as crimes against “society” rather than a singular victim. *</a:t>
            </a:r>
          </a:p>
          <a:p>
            <a:pPr>
              <a:lnSpc>
                <a:spcPct val="120000"/>
              </a:lnSpc>
            </a:pPr>
            <a:r>
              <a:rPr lang="en-US" sz="2100" dirty="0"/>
              <a:t>2022: Data for the year 2022 is inclusive of January 2022 – May 2022. In some cases, this data has been filtered from charts to avoid skewing data unnecessarily. </a:t>
            </a:r>
          </a:p>
          <a:p>
            <a:pPr>
              <a:lnSpc>
                <a:spcPct val="120000"/>
              </a:lnSpc>
            </a:pPr>
            <a:r>
              <a:rPr lang="en-US" sz="2100" dirty="0"/>
              <a:t>COVID-19: Defined as the period from March 2020 – May 2022, as this is when the source data starts / ends. </a:t>
            </a:r>
          </a:p>
          <a:p>
            <a:pPr>
              <a:lnSpc>
                <a:spcPct val="120000"/>
              </a:lnSpc>
            </a:pPr>
            <a:r>
              <a:rPr lang="en-US" sz="2100" dirty="0"/>
              <a:t>COVID-19 Cases: Defined here as new, confirmed cases of  COVID-19. </a:t>
            </a:r>
          </a:p>
          <a:p>
            <a:pPr marL="0" indent="0">
              <a:lnSpc>
                <a:spcPct val="120000"/>
              </a:lnSpc>
              <a:buNone/>
            </a:pPr>
            <a:r>
              <a:rPr lang="en-US" sz="1500" i="1" dirty="0"/>
              <a:t>* Offenses where it’s unknown if a singular victim was involved have been excluded from these incidents. </a:t>
            </a:r>
          </a:p>
          <a:p>
            <a:pPr marL="514350" indent="-285750"/>
            <a:endParaRPr lang="en-US" dirty="0"/>
          </a:p>
        </p:txBody>
      </p:sp>
    </p:spTree>
    <p:extLst>
      <p:ext uri="{BB962C8B-B14F-4D97-AF65-F5344CB8AC3E}">
        <p14:creationId xmlns:p14="http://schemas.microsoft.com/office/powerpoint/2010/main" val="326410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B025-B9F9-D472-B9DA-0DE557B0CFED}"/>
              </a:ext>
            </a:extLst>
          </p:cNvPr>
          <p:cNvSpPr>
            <a:spLocks noGrp="1"/>
          </p:cNvSpPr>
          <p:nvPr>
            <p:ph type="title"/>
          </p:nvPr>
        </p:nvSpPr>
        <p:spPr/>
        <p:txBody>
          <a:bodyPr/>
          <a:lstStyle/>
          <a:p>
            <a:r>
              <a:rPr lang="en-US" dirty="0"/>
              <a:t>Findings </a:t>
            </a:r>
          </a:p>
        </p:txBody>
      </p:sp>
    </p:spTree>
    <p:extLst>
      <p:ext uri="{BB962C8B-B14F-4D97-AF65-F5344CB8AC3E}">
        <p14:creationId xmlns:p14="http://schemas.microsoft.com/office/powerpoint/2010/main" val="3111572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8A8FE-7C04-1980-2F93-A661F65AF1C0}"/>
              </a:ext>
            </a:extLst>
          </p:cNvPr>
          <p:cNvSpPr>
            <a:spLocks noGrp="1"/>
          </p:cNvSpPr>
          <p:nvPr>
            <p:ph type="title"/>
          </p:nvPr>
        </p:nvSpPr>
        <p:spPr>
          <a:xfrm>
            <a:off x="69367" y="81095"/>
            <a:ext cx="9810604" cy="590024"/>
          </a:xfrm>
        </p:spPr>
        <p:txBody>
          <a:bodyPr/>
          <a:lstStyle/>
          <a:p>
            <a:r>
              <a:rPr lang="en-US" dirty="0"/>
              <a:t>TRENDS IN CRIME &amp; COVID-19</a:t>
            </a:r>
          </a:p>
        </p:txBody>
      </p:sp>
      <p:sp>
        <p:nvSpPr>
          <p:cNvPr id="9" name="Rectangle 8">
            <a:extLst>
              <a:ext uri="{FF2B5EF4-FFF2-40B4-BE49-F238E27FC236}">
                <a16:creationId xmlns:a16="http://schemas.microsoft.com/office/drawing/2014/main" id="{FF9C1711-35D9-529E-5C31-A689D98A5E53}"/>
              </a:ext>
            </a:extLst>
          </p:cNvPr>
          <p:cNvSpPr/>
          <p:nvPr/>
        </p:nvSpPr>
        <p:spPr>
          <a:xfrm>
            <a:off x="9353725" y="0"/>
            <a:ext cx="2894202" cy="93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1C650DDE-AE64-CD26-B88B-D19E7BD89306}"/>
                  </a:ext>
                </a:extLst>
              </p:cNvPr>
              <p:cNvGraphicFramePr>
                <a:graphicFrameLocks noGrp="1"/>
              </p:cNvGraphicFramePr>
              <p:nvPr>
                <p:extLst>
                  <p:ext uri="{D42A27DB-BD31-4B8C-83A1-F6EECF244321}">
                    <p14:modId xmlns:p14="http://schemas.microsoft.com/office/powerpoint/2010/main" val="2117490430"/>
                  </p:ext>
                </p:extLst>
              </p:nvPr>
            </p:nvGraphicFramePr>
            <p:xfrm>
              <a:off x="69367" y="964386"/>
              <a:ext cx="8482263" cy="586040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title="Microsoft Power BI">
                <a:extLst>
                  <a:ext uri="{FF2B5EF4-FFF2-40B4-BE49-F238E27FC236}">
                    <a16:creationId xmlns:a16="http://schemas.microsoft.com/office/drawing/2014/main" id="{1C650DDE-AE64-CD26-B88B-D19E7BD89306}"/>
                  </a:ext>
                </a:extLst>
              </p:cNvPr>
              <p:cNvPicPr>
                <a:picLocks noGrp="1" noRot="1" noChangeAspect="1" noMove="1" noResize="1" noEditPoints="1" noAdjustHandles="1" noChangeArrowheads="1" noChangeShapeType="1"/>
              </p:cNvPicPr>
              <p:nvPr/>
            </p:nvPicPr>
            <p:blipFill>
              <a:blip r:embed="rId4"/>
              <a:stretch>
                <a:fillRect/>
              </a:stretch>
            </p:blipFill>
            <p:spPr>
              <a:xfrm>
                <a:off x="69367" y="964386"/>
                <a:ext cx="8482263" cy="5860408"/>
              </a:xfrm>
              <a:prstGeom prst="rect">
                <a:avLst/>
              </a:prstGeom>
            </p:spPr>
          </p:pic>
        </mc:Fallback>
      </mc:AlternateContent>
      <p:sp>
        <p:nvSpPr>
          <p:cNvPr id="7" name="Rectangle 6">
            <a:extLst>
              <a:ext uri="{FF2B5EF4-FFF2-40B4-BE49-F238E27FC236}">
                <a16:creationId xmlns:a16="http://schemas.microsoft.com/office/drawing/2014/main" id="{D1C0A77E-B4D2-6577-3D95-FFA81C8E60E8}"/>
              </a:ext>
            </a:extLst>
          </p:cNvPr>
          <p:cNvSpPr/>
          <p:nvPr/>
        </p:nvSpPr>
        <p:spPr>
          <a:xfrm>
            <a:off x="8327441" y="912338"/>
            <a:ext cx="3920486" cy="5926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600"/>
              </a:spcBef>
              <a:spcAft>
                <a:spcPts val="600"/>
              </a:spcAft>
              <a:buFont typeface="Arial" panose="020B0604020202020204" pitchFamily="34" charset="0"/>
              <a:buChar char="•"/>
            </a:pPr>
            <a:r>
              <a:rPr lang="en-US" sz="1550" dirty="0">
                <a:solidFill>
                  <a:schemeClr val="tx1"/>
                </a:solidFill>
              </a:rPr>
              <a:t>Criminal incidents per year are trending downward, with like months seeing fewer incidents per month, year over year.</a:t>
            </a:r>
          </a:p>
          <a:p>
            <a:pPr marL="285750" indent="-285750">
              <a:spcBef>
                <a:spcPts val="600"/>
              </a:spcBef>
              <a:spcAft>
                <a:spcPts val="600"/>
              </a:spcAft>
              <a:buFont typeface="Arial" panose="020B0604020202020204" pitchFamily="34" charset="0"/>
              <a:buChar char="•"/>
            </a:pPr>
            <a:r>
              <a:rPr lang="en-US" sz="1550" dirty="0">
                <a:solidFill>
                  <a:schemeClr val="tx1"/>
                </a:solidFill>
              </a:rPr>
              <a:t>Overall crime decreased during COVID-19. Incidents / month decreased -6.9% between 2020 – 2022. </a:t>
            </a:r>
          </a:p>
          <a:p>
            <a:pPr marL="285750" indent="-285750">
              <a:spcBef>
                <a:spcPts val="600"/>
              </a:spcBef>
              <a:spcAft>
                <a:spcPts val="600"/>
              </a:spcAft>
              <a:buFont typeface="Arial" panose="020B0604020202020204" pitchFamily="34" charset="0"/>
              <a:buChar char="•"/>
            </a:pPr>
            <a:r>
              <a:rPr lang="en-US" sz="1550" dirty="0">
                <a:solidFill>
                  <a:schemeClr val="tx1"/>
                </a:solidFill>
              </a:rPr>
              <a:t>Notable decreases in crime coincide with “Stay at Home” events caused by COVID-19, as well as a severe winter storm:</a:t>
            </a:r>
          </a:p>
          <a:p>
            <a:pPr marL="742950" lvl="1" indent="-285750">
              <a:spcBef>
                <a:spcPts val="600"/>
              </a:spcBef>
              <a:spcAft>
                <a:spcPts val="600"/>
              </a:spcAft>
              <a:buFont typeface="Arial" panose="020B0604020202020204" pitchFamily="34" charset="0"/>
              <a:buChar char="•"/>
            </a:pPr>
            <a:r>
              <a:rPr lang="en-US" sz="1550" dirty="0">
                <a:solidFill>
                  <a:schemeClr val="tx1"/>
                </a:solidFill>
              </a:rPr>
              <a:t>Mar. 22, 2020: Governor institutes shutdown of gyms, fitness centers, limits restaurants to takeout only</a:t>
            </a:r>
          </a:p>
          <a:p>
            <a:pPr marL="742950" lvl="1" indent="-285750">
              <a:spcBef>
                <a:spcPts val="600"/>
              </a:spcBef>
              <a:spcAft>
                <a:spcPts val="600"/>
              </a:spcAft>
              <a:buFont typeface="Arial" panose="020B0604020202020204" pitchFamily="34" charset="0"/>
              <a:buChar char="•"/>
            </a:pPr>
            <a:r>
              <a:rPr lang="en-US" sz="1550" dirty="0">
                <a:solidFill>
                  <a:schemeClr val="tx1"/>
                </a:solidFill>
              </a:rPr>
              <a:t>Mar. 30, 2020: Governor institutes “Safer at Home” orders</a:t>
            </a:r>
          </a:p>
          <a:p>
            <a:pPr marL="742950" lvl="1" indent="-285750">
              <a:spcBef>
                <a:spcPts val="600"/>
              </a:spcBef>
              <a:spcAft>
                <a:spcPts val="600"/>
              </a:spcAft>
              <a:buFont typeface="Arial" panose="020B0604020202020204" pitchFamily="34" charset="0"/>
              <a:buChar char="•"/>
            </a:pPr>
            <a:r>
              <a:rPr lang="en-US" sz="1550" dirty="0">
                <a:solidFill>
                  <a:schemeClr val="tx1"/>
                </a:solidFill>
              </a:rPr>
              <a:t>Feb. 14 – 15, 2021: Davidson county experiences a severe winter storm</a:t>
            </a:r>
          </a:p>
        </p:txBody>
      </p:sp>
    </p:spTree>
    <p:extLst>
      <p:ext uri="{BB962C8B-B14F-4D97-AF65-F5344CB8AC3E}">
        <p14:creationId xmlns:p14="http://schemas.microsoft.com/office/powerpoint/2010/main" val="422878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8A8FE-7C04-1980-2F93-A661F65AF1C0}"/>
              </a:ext>
            </a:extLst>
          </p:cNvPr>
          <p:cNvSpPr>
            <a:spLocks noGrp="1"/>
          </p:cNvSpPr>
          <p:nvPr>
            <p:ph type="title"/>
          </p:nvPr>
        </p:nvSpPr>
        <p:spPr>
          <a:xfrm>
            <a:off x="69367" y="81095"/>
            <a:ext cx="9810604" cy="590024"/>
          </a:xfrm>
        </p:spPr>
        <p:txBody>
          <a:bodyPr/>
          <a:lstStyle/>
          <a:p>
            <a:r>
              <a:rPr lang="en-US" dirty="0"/>
              <a:t>TRENDS IN CRIME &amp; COVID-19</a:t>
            </a:r>
          </a:p>
        </p:txBody>
      </p:sp>
      <p:sp>
        <p:nvSpPr>
          <p:cNvPr id="7" name="Rectangle 6">
            <a:extLst>
              <a:ext uri="{FF2B5EF4-FFF2-40B4-BE49-F238E27FC236}">
                <a16:creationId xmlns:a16="http://schemas.microsoft.com/office/drawing/2014/main" id="{D1C0A77E-B4D2-6577-3D95-FFA81C8E60E8}"/>
              </a:ext>
            </a:extLst>
          </p:cNvPr>
          <p:cNvSpPr/>
          <p:nvPr/>
        </p:nvSpPr>
        <p:spPr>
          <a:xfrm>
            <a:off x="4958884" y="1884695"/>
            <a:ext cx="6151138" cy="2847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600"/>
              </a:spcBef>
              <a:spcAft>
                <a:spcPts val="600"/>
              </a:spcAft>
              <a:buFont typeface="Arial" panose="020B0604020202020204" pitchFamily="34" charset="0"/>
              <a:buChar char="•"/>
            </a:pPr>
            <a:r>
              <a:rPr lang="en-US" dirty="0">
                <a:solidFill>
                  <a:schemeClr val="tx1"/>
                </a:solidFill>
              </a:rPr>
              <a:t>Average incidents per month declined yearly from 2019 – 2021.</a:t>
            </a:r>
          </a:p>
          <a:p>
            <a:pPr marL="285750" indent="-285750">
              <a:spcBef>
                <a:spcPts val="600"/>
              </a:spcBef>
              <a:spcAft>
                <a:spcPts val="600"/>
              </a:spcAft>
              <a:buFont typeface="Arial" panose="020B0604020202020204" pitchFamily="34" charset="0"/>
              <a:buChar char="•"/>
            </a:pPr>
            <a:r>
              <a:rPr lang="en-US" dirty="0">
                <a:solidFill>
                  <a:schemeClr val="tx1"/>
                </a:solidFill>
              </a:rPr>
              <a:t>2022 appears to be a continuation of this trend, though there are only 5 months of data to draw from. </a:t>
            </a:r>
          </a:p>
          <a:p>
            <a:pPr marL="285750" indent="-285750">
              <a:spcBef>
                <a:spcPts val="600"/>
              </a:spcBef>
              <a:spcAft>
                <a:spcPts val="600"/>
              </a:spcAft>
              <a:buFont typeface="Arial" panose="020B0604020202020204" pitchFamily="34" charset="0"/>
              <a:buChar char="•"/>
            </a:pPr>
            <a:r>
              <a:rPr lang="en-US" dirty="0">
                <a:solidFill>
                  <a:schemeClr val="tx1"/>
                </a:solidFill>
              </a:rPr>
              <a:t>While speculative,  there may be a weak negative correlation between COVID-19 confirmed cases and a decrease in crime within Davidson County.</a:t>
            </a:r>
          </a:p>
        </p:txBody>
      </p:sp>
      <p:pic>
        <p:nvPicPr>
          <p:cNvPr id="2" name="Picture 1">
            <a:extLst>
              <a:ext uri="{FF2B5EF4-FFF2-40B4-BE49-F238E27FC236}">
                <a16:creationId xmlns:a16="http://schemas.microsoft.com/office/drawing/2014/main" id="{364AD179-ECDC-8566-7218-95218EFB574E}"/>
              </a:ext>
            </a:extLst>
          </p:cNvPr>
          <p:cNvPicPr>
            <a:picLocks noChangeAspect="1"/>
          </p:cNvPicPr>
          <p:nvPr/>
        </p:nvPicPr>
        <p:blipFill>
          <a:blip r:embed="rId3"/>
          <a:stretch>
            <a:fillRect/>
          </a:stretch>
        </p:blipFill>
        <p:spPr>
          <a:xfrm>
            <a:off x="0" y="1545746"/>
            <a:ext cx="4958884" cy="3766507"/>
          </a:xfrm>
          <a:prstGeom prst="rect">
            <a:avLst/>
          </a:prstGeom>
        </p:spPr>
      </p:pic>
    </p:spTree>
    <p:extLst>
      <p:ext uri="{BB962C8B-B14F-4D97-AF65-F5344CB8AC3E}">
        <p14:creationId xmlns:p14="http://schemas.microsoft.com/office/powerpoint/2010/main" val="178672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8A8FE-7C04-1980-2F93-A661F65AF1C0}"/>
              </a:ext>
            </a:extLst>
          </p:cNvPr>
          <p:cNvSpPr>
            <a:spLocks noGrp="1"/>
          </p:cNvSpPr>
          <p:nvPr>
            <p:ph type="title"/>
          </p:nvPr>
        </p:nvSpPr>
        <p:spPr>
          <a:xfrm>
            <a:off x="69367" y="81095"/>
            <a:ext cx="9810604" cy="590024"/>
          </a:xfrm>
        </p:spPr>
        <p:txBody>
          <a:bodyPr/>
          <a:lstStyle/>
          <a:p>
            <a:r>
              <a:rPr lang="en-US" dirty="0"/>
              <a:t>TRENDS IN CRIME &amp; COVID-19</a:t>
            </a:r>
          </a:p>
        </p:txBody>
      </p:sp>
      <p:sp>
        <p:nvSpPr>
          <p:cNvPr id="8" name="TextBox 7">
            <a:extLst>
              <a:ext uri="{FF2B5EF4-FFF2-40B4-BE49-F238E27FC236}">
                <a16:creationId xmlns:a16="http://schemas.microsoft.com/office/drawing/2014/main" id="{4521C73E-BFA2-0B3A-A30A-B1597A494AA4}"/>
              </a:ext>
            </a:extLst>
          </p:cNvPr>
          <p:cNvSpPr txBox="1"/>
          <p:nvPr/>
        </p:nvSpPr>
        <p:spPr>
          <a:xfrm>
            <a:off x="-225837" y="4077225"/>
            <a:ext cx="5645791" cy="230832"/>
          </a:xfrm>
          <a:prstGeom prst="rect">
            <a:avLst/>
          </a:prstGeom>
          <a:noFill/>
        </p:spPr>
        <p:txBody>
          <a:bodyPr wrap="square">
            <a:spAutoFit/>
          </a:bodyPr>
          <a:lstStyle/>
          <a:p>
            <a:pPr lvl="1">
              <a:spcBef>
                <a:spcPts val="600"/>
              </a:spcBef>
              <a:spcAft>
                <a:spcPts val="600"/>
              </a:spcAft>
            </a:pPr>
            <a:r>
              <a:rPr lang="en-US" sz="900" i="1" dirty="0">
                <a:solidFill>
                  <a:schemeClr val="tx1"/>
                </a:solidFill>
              </a:rPr>
              <a:t>*There are 89 possible months in the Metro Nashville Police Department’s criminal incidents dataset </a:t>
            </a:r>
          </a:p>
        </p:txBody>
      </p:sp>
      <p:pic>
        <p:nvPicPr>
          <p:cNvPr id="6" name="Picture 5">
            <a:extLst>
              <a:ext uri="{FF2B5EF4-FFF2-40B4-BE49-F238E27FC236}">
                <a16:creationId xmlns:a16="http://schemas.microsoft.com/office/drawing/2014/main" id="{19C91E34-4246-FCB8-334E-E9F5891E8AAC}"/>
              </a:ext>
            </a:extLst>
          </p:cNvPr>
          <p:cNvPicPr>
            <a:picLocks noChangeAspect="1"/>
          </p:cNvPicPr>
          <p:nvPr/>
        </p:nvPicPr>
        <p:blipFill>
          <a:blip r:embed="rId3"/>
          <a:stretch>
            <a:fillRect/>
          </a:stretch>
        </p:blipFill>
        <p:spPr>
          <a:xfrm>
            <a:off x="376990" y="790050"/>
            <a:ext cx="4724400" cy="3981450"/>
          </a:xfrm>
          <a:prstGeom prst="rect">
            <a:avLst/>
          </a:prstGeom>
        </p:spPr>
      </p:pic>
      <p:pic>
        <p:nvPicPr>
          <p:cNvPr id="10" name="Picture 9">
            <a:extLst>
              <a:ext uri="{FF2B5EF4-FFF2-40B4-BE49-F238E27FC236}">
                <a16:creationId xmlns:a16="http://schemas.microsoft.com/office/drawing/2014/main" id="{BB1B066D-9A3A-CE97-1782-70337E29D2AB}"/>
              </a:ext>
            </a:extLst>
          </p:cNvPr>
          <p:cNvPicPr>
            <a:picLocks noChangeAspect="1"/>
          </p:cNvPicPr>
          <p:nvPr/>
        </p:nvPicPr>
        <p:blipFill>
          <a:blip r:embed="rId4"/>
          <a:stretch>
            <a:fillRect/>
          </a:stretch>
        </p:blipFill>
        <p:spPr>
          <a:xfrm>
            <a:off x="5937333" y="790050"/>
            <a:ext cx="4143375" cy="3714750"/>
          </a:xfrm>
          <a:prstGeom prst="rect">
            <a:avLst/>
          </a:prstGeom>
        </p:spPr>
      </p:pic>
      <p:sp>
        <p:nvSpPr>
          <p:cNvPr id="7" name="Rectangle 6">
            <a:extLst>
              <a:ext uri="{FF2B5EF4-FFF2-40B4-BE49-F238E27FC236}">
                <a16:creationId xmlns:a16="http://schemas.microsoft.com/office/drawing/2014/main" id="{D1C0A77E-B4D2-6577-3D95-FFA81C8E60E8}"/>
              </a:ext>
            </a:extLst>
          </p:cNvPr>
          <p:cNvSpPr/>
          <p:nvPr/>
        </p:nvSpPr>
        <p:spPr>
          <a:xfrm>
            <a:off x="654239" y="5540705"/>
            <a:ext cx="10048678" cy="838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600"/>
              </a:spcBef>
              <a:spcAft>
                <a:spcPts val="600"/>
              </a:spcAft>
              <a:buFont typeface="Arial" panose="020B0604020202020204" pitchFamily="34" charset="0"/>
              <a:buChar char="•"/>
            </a:pPr>
            <a:r>
              <a:rPr lang="en-US" dirty="0">
                <a:solidFill>
                  <a:schemeClr val="tx1"/>
                </a:solidFill>
              </a:rPr>
              <a:t>Months ranking highest for COVID-19 cases ranked low for number of criminal incidents.*</a:t>
            </a:r>
          </a:p>
          <a:p>
            <a:pPr marL="285750" indent="-285750">
              <a:spcBef>
                <a:spcPts val="600"/>
              </a:spcBef>
              <a:spcAft>
                <a:spcPts val="600"/>
              </a:spcAft>
              <a:buFont typeface="Arial" panose="020B0604020202020204" pitchFamily="34" charset="0"/>
              <a:buChar char="•"/>
            </a:pPr>
            <a:r>
              <a:rPr lang="en-US" dirty="0">
                <a:solidFill>
                  <a:schemeClr val="tx1"/>
                </a:solidFill>
              </a:rPr>
              <a:t>Of the 11 months shown, only one month (July 2020) correlates to a top-ranking month in criminal incidents.</a:t>
            </a:r>
          </a:p>
          <a:p>
            <a:pPr marL="742950" lvl="1" indent="-285750">
              <a:spcBef>
                <a:spcPts val="600"/>
              </a:spcBef>
              <a:spcAft>
                <a:spcPts val="600"/>
              </a:spcAft>
              <a:buFont typeface="Arial" panose="020B0604020202020204" pitchFamily="34" charset="0"/>
              <a:buChar char="•"/>
            </a:pPr>
            <a:r>
              <a:rPr lang="en-US" dirty="0">
                <a:solidFill>
                  <a:schemeClr val="tx1"/>
                </a:solidFill>
              </a:rPr>
              <a:t>July 2020 ranks in the top 25% for number of criminal incidents in a single month.</a:t>
            </a:r>
          </a:p>
          <a:p>
            <a:pPr marL="285750" indent="-285750">
              <a:spcBef>
                <a:spcPts val="600"/>
              </a:spcBef>
              <a:spcAft>
                <a:spcPts val="600"/>
              </a:spcAft>
              <a:buFont typeface="Arial" panose="020B0604020202020204" pitchFamily="34" charset="0"/>
              <a:buChar char="•"/>
            </a:pPr>
            <a:r>
              <a:rPr lang="en-US" dirty="0">
                <a:solidFill>
                  <a:schemeClr val="tx1"/>
                </a:solidFill>
              </a:rPr>
              <a:t>From March 2020 – May 2022, only 9 days peak for both confirmed COVID-19 cases and criminal incidents.</a:t>
            </a:r>
          </a:p>
          <a:p>
            <a:pPr marL="285750" indent="-285750">
              <a:spcBef>
                <a:spcPts val="600"/>
              </a:spcBef>
              <a:spcAft>
                <a:spcPts val="600"/>
              </a:spcAft>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3606949217"/>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47CC31DB-8F5E-40A5-A47B-97423C3D77E7}">
  <we:reference id="wa200003233" version="2.0.0.3" store="en-US" storeType="OMEX"/>
  <we:alternateReferences>
    <we:reference id="wa200003233" version="2.0.0.3" store="wa200003233" storeType="OMEX"/>
  </we:alternateReferences>
  <we:properties>
    <we:property name="reportUrl" value="&quot;/groups/me/reports/f237a5c3-9703-4f0a-8830-25486038d895/ReportSectiona10235133431c9126672?bookmarkGuid=8d365854-de1b-4abf-add2-53a052044118&amp;bookmarkUsage=1&amp;ctid=101da587-1843-4f52-8b8a-17b069c66d33&amp;fromEntryPoint=export&quot;"/>
    <we:property name="reportName" value="&quot;dashboardfile&quot;"/>
    <we:property name="reportState" value="&quot;CONNECTED&quot;"/>
    <we:property name="embedUrl" value="&quot;/reportEmbed?reportId=f237a5c3-9703-4f0a-8830-25486038d895&amp;config=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3D&amp;disableSensitivityBanner=true&quot;"/>
    <we:property name="pageName" value="&quot;ReportSectiona10235133431c9126672&quot;"/>
    <we:property name="pageDisplayName" value="&quot;Trend Data&quot;"/>
    <we:property name="datasetId" value="&quot;d449d4ec-6fa9-450d-b8b6-2db3df3df04c&quot;"/>
    <we:property name="backgroundColor" value="&quot;rgb(255,255,255)&quot;"/>
    <we:property name="lastRefreshTime" value="&quot;6/26/22, 8:07 PM&quot;"/>
    <we:property name="bookmark" value="&quot;H4sIAAAAAAAAA+1a608bORD/V5C/9Es42d6Hd/lGgeqq0oco4nQ6ocqP2cTtZjfyOik5lP/9bO+mNIEk2/bo9QAE0toztmd+8/Lsco2UbiYln7/hY0AH6Hldfxpz82mPoAGqurm3b1+9Pjx79eHN4esTN11PrK6rBh1cI8vNEOyFbqa89Du4yb8uB4iX5Ts+9KOClw0M0ARMU1e81H9Dy+xI1kxhMUBwNSlrw/2W7y234LedOXY3dmeT3yJ3IpdWz+A9SNvOnsGkNrYbc4JplJAoiiMic0LTlFG3pmmpQczd/I6p0KV15/pHMT+5mhiny/USgxeBmDOOc5UlBaQRl9htBF48O594niMn/bA2WvISBb0MNK0a1+ioLqfj8HSyMv++nhoJZ1AEUmW1nbuddCW1gso2Yj6uKzuaAzdo4cB6Z2oHZeDxcx9mvJxCoIzqz0cGnAQKHSSLSzczC0AfufVcV51iBY1ZEUdRIiVXgGkqsr66M4F5TkVeQBHlLFOUFvhG90M145V0h68rfjgcGhhy2w1P7hmVl0uePTHfe+25AseLadX5Dl4HCy8Ga5qSwmkaAeaRzFmSyKRI2CYrt8B5MS+WPkvdcaYeBwS7qNKOc7saA3QetscLFz5/jMBAWO+sp/QSuze1vQ3VyzX4mm5dD2DbQRBvDcUA3N6fLb5OoAvvZn5nt/Wpdgo73b3KwfsOkHKQWD2GZxRTuo+TfUzOMT4Iv8/8DpcL/3O5uP+oWJF81dDktqE5sDhmeZEpKFSEI642GnpV8N+1w8DI0fwUZlDeVuAL/TZpKewFN7rNep0ZfhCEztW+bIu24fKVfOjY6bl3M+HJnVboJoC2R0yWMUYJ4QVLXFqIiiiCuEdueCQo3umNOIRDo6th2ZXEUPjCU5sKUOnS9tGIG+trrvjoqpdP0ItlOXRyffyqxnXuOg/x/8iQfTQKLwPSJ9QBijHNeJ5nAggkGMeuouc9q/lTjXskNW57av4eQ5dfG/q0dku9w55zUcIHmXFGmSD7MaTpfpzH2T6XebzPBcuZEKkquOrlB/+Gyct14Hob29kYnwbOjXSyg05Pl05x2yUeSbK6u+4NkORyBOr4pu9sjauVF7WR7tSXqo2c8cTJ0yzjaDl6pat2o1Mo7LeH2Pe47N2ONEBnejgKImxxopCqV7tsT0I+VB+gzmSzzuSh6kw360yRTwDXD6RPfmqNerRGP9HUkjewVPeztiM+G65b2pXVQpsxqL0jz/wN9n5qUJ4alB9rUCLBFcYpiFzgmDGicAw9GxQqI4gocWk5jQnBLGWut/kFGpR76UVW3uX2uZ6SZPv1k6Q76GwHPdtBz7dcb3/qu27yfyyu5DuSreRGrefZ2igwz9uMeqzN8vuIc/6TX11/nyEGiBYyIZFQ0gU4MBZjrHDPBKEE50IUBYkI8a9xU4x/sLF9SAniXvvXpwB/CvCeAZ7mkLGEZFmaZSqPqZBShvZvGxIWrqyor1bBCPcJFqUiSWTmdskZFcDplnTxn3yW3fJyrocPnOsx+Fs18Z+lcnftcX94BQc0BjMMl6ih4dW0dJc32/rHpBVCQ3OLeh3U3tC/4mPUvbrc7HBk3eHuGbhWGJxzwpJIUiJonhCiFNCdzsODyM+n1oYb7YoHBSe6C8t6apsJl/COV3AHmA49XilQO5AM/+yAwiFOJC1K6LugvTAv/gHPHX/8jiEAAA==&quot;"/>
    <we:property name="initialStateBookmark" value="&quot;H4sIAAAAAAAAA+1a608bORD/V5C/9Es42d6Hd/lGgeqq0oco4nQ6ocqP2cTtZjfyOik5lP/9bO+mNIEk2/bo9QAE0toztmd+8/Lsco2UbiYln7/hY0AH6Hldfxpz82mPoAGqurm3b1+9Pjx79eHN4esTN11PrK6rBh1cI8vNEOyFbqa89Du4yb8uB4iX5Ts+9KOClw0M0ARMU1e81H9Dy+xI1kxhMUBwNSlrw/2W7y234LedOXY3dmeT3yJ3IpdWz+A9SNvOnsGkNrYbc4JplJAoiiMic0LTlFG3pmmpQczd/I6p0KV15/pHMT+5mhiny/USgxeBmDOOc5UlBaQRl9htBF48O594niMn/bA2WvISBb0MNK0a1+ioLqfj8HSyMv++nhoJZ1AEUmW1nbuddCW1gso2Yj6uKzuaAzdo4cB6Z2oHZeDxcx9mvJxCoIzqz0cGnAQKHSSLSzczC0AfufVcV51iBY1ZEUdRIiVXgGkqsr66M4F5TkVeQBHlLFOUFvhG90M145V0h68rfjgcGhhy2w1P7hmVl0uePTHfe+25AseLadX5Dl4HCy8Ga5qSwmkaAeaRzFmSyKRI2CYrt8B5MS+WPkvdcaYeBwS7qNKOc7saA3QetscLFz5/jMBAWO+sp/QSuze1vQ3VyzX4mm5dD2DbQRBvDcUA3N6fLb5OoAvvZn5nt/Wpdgo73b3KwfsOkHKQWD2GZxRTuo+TfUzOMT4Iv8/8DpcL/3O5uP+oWJF81dDktqE5sDhmeZEpKFSEI642GnpV8N+1w8DI0fwUZlDeVuAL/TZpKewFN7rNep0ZfhCEztW+bIu24fKVfOjY6bl3M+HJnVboJoC2R0yWMUYJ4QVLXFqIiiiCuEdueCQo3umNOIRDo6th2ZXEUPjCU5sKUOnS9tGIG+trrvjoqpdP0ItlOXRyffyqxnXuOg/x/8iQfTQKLwPSJ9QBijHNeJ5nAggkGMeuouc9q/lTjXskNW57av4eQ5dfG/q0dku9w55zUcIHmXFGmSD7MaTpfpzH2T6XebzPBcuZEKkquOrlB/+Gyct14Hob29kYnwbOjXSyg05Pl05x2yUeSbK6u+4NkORyBOr4pu9sjauVF7WR7tSXqo2c8cTJ0yzjaDl6pat2o1Mo7LeH2Pe47N2ONEBnejgKImxxopCqV7tsT0I+VB+gzmSzzuSh6kw360yRTwDXD6RPfmqNerRGP9HUkjewVPeztiM+G65b2pXVQpsxqL0jz/wN9n5qUJ4alB9rUCLBFcYpiFzgmDGicAw9GxQqI4gocWk5jQnBLGWut/kFGpR76UVW3uX2uZ6SZPv1k6Q76GwHPdtBz7dcb3/qu27yfyyu5DuSreRGrefZ2igwz9uMeqzN8vuIc/6TX11/nyEGiBYyIZFQ0gU4MBZjrHDPBKEE50IUBYkI8a9xU4x/sLF9SAniXvvXpwB/CvCeAZ7mkLGEZFmaZSqPqZBShvZvGxIWrqyor1bBCPcJFqUiSWTmdskZFcDplnTxn3yW3fJyrocPnOsx+Fs18Z+lcnftcX94BQc0BjMMl6ih4dW0dJc32/rHpBVCQ3OLeh3U3tC/4mPUvbrc7HBk3eHuGbhWGJxzwpJIUiJonhCiFNCdzsODyM+n1oYb7YoHBSe6C8t6apsJl/COV3AHmA49XilQO5AM/+yAwiFOJC1K6LugvTAv/gHPHX/8jiEAAA==&quot;"/>
    <we:property name="isFooterCollapsed" value="true"/>
    <we:property name="isFiltersActionButtonVisible" value="false"/>
    <we:property name="reportEmbeddedTime" value="&quot;2022-06-27T01:16:12.638Z&quot;"/>
    <we:property name="creatorTenantId" value="&quot;101da587-1843-4f52-8b8a-17b069c66d33&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0CDFC813-1B43-4BC2-859B-0B14CBCE6959}">
  <we:reference id="wa200003233" version="2.0.0.3" store="en-US" storeType="OMEX"/>
  <we:alternateReferences>
    <we:reference id="wa200003233" version="2.0.0.3" store="wa200003233" storeType="OMEX"/>
  </we:alternateReferences>
  <we:properties>
    <we:property name="backgroundColor" value="&quot;rgb(255,255,255)&quot;"/>
    <we:property name="bookmark" value="&quot;H4sIAAAAAAAAA+1ZbU/bSBD+K5a/9It18kvsOHwDCqeTWg6VilN1Qmi8O062tb3W7jrXHOK/d3btCBIg5KBw3ClfEPs28+zzzM5MkiufC91WsDiBGv09/0DKbzWob17kB36zOpeUZZyMEhazgqdjjJGHjHbJ1gjZaH/vyjegpmjOhe6gsgZp8s+LwIeqOoWpHZVQaQz8FpWWDVTib+w305JRHV4HPn5vK6nAmjwzYNCandN2GhOU6JeEPAIzYo5nyEw/+wlbqcwwhpTlybgEwDyKx/S3iDM6o/tVB/Px/dapA3YoGwOiIQB2Lo0hnUAUjkZFOGKQsKhI7LwWzbQarnJz9vOitfSBc3PQGUNgia7iKzm25q6v6b4THqWTJGVJkWRxGKeAzJksRWUGr8Xi6HuriMqrpSLHbjHDKB0hTHIIMU2jPAx5Tg5M7/aQyJtKJRhBCgZz1tr5ksw48I+VrJ3dQX0r51FjhFnYgRI1WmOaZvu7hNek5h8zVOhOETlc9Bpc+b+5vxYpat0z7bZUXb22YkdnslMMP2F5M3D+LSWnSlKAOAzLQLl0YGiV/J9D1bnIIvMfBN2q59xN05F3J/Kd3XhB9F70AXXL71Z47qPgMWCBP5N/HSok1rm/F10Ha2KF47LMACaTjHQKI8ii+JliydtiybLERiNHzYpFTUE7WyCoVxNOrvMz4Lm0gLaT7T1qSgHurXhSeefQcEoQuvZk6S0NO2GDBwx8BEOTdvsnZFLxjZs/z7A0nqXU+yiN9YczwSrceOgEFJNGMO9cyMqlKP3TQu0BATfTuhp04Z2gYxyLyajMiqSIohHj4zDhbyPoTqS5y8yLRKKFdDl3Em4Th5SD4w9LUV9L1hWM94g6CLbP59AwtBKuYtqfThVOYUnu0YsDFg0THBtzyWTXGLd63DVDPQ7v3sHSuLFIsqrTpAXyHu3hDJRZLZY0UBzVwcIFxXuhluU/CtYu9ubYsGHX9yx06OutRmR4gYvt4/x5+eLCtRwhliVHCOMkS9MwSyd5VOxajue0HF/w5xWCXc/xej2HzRQwt/R5+1pDV5mN9f8YalEtvN97PzrwTmQzp1aAnv7Gc2eibitccbFrGXYtw65l2LUM/5GWoeATRjWkDJN8HI+KMAaq+9u1DFjmKYdRErIxK5LxOCow3rUMb+dbiscSxT/D4r4vY6ZY3BdaX5Zz/2a22ojwlBkq6t6wZ+1Zjp6QpIxCrKF9al568crxYJ75VcmufUKS2SYA+pyS5mVGH0SKNM9ZxhPOxzjZ5ZT/x8eQXVJZSyqHldS4yysvn1dcarnhxK9RTd2PSLIzugWGp9D0b7jtzwt0+yg0oOGWffe/Sxj3vDH3A5bvnJAeoqhw2wMDvB9dVX9AcRsAAA==&quot;"/>
    <we:property name="creatorTenantId" value="&quot;101da587-1843-4f52-8b8a-17b069c66d33&quot;"/>
    <we:property name="datasetId" value="&quot;d449d4ec-6fa9-450d-b8b6-2db3df3df04c&quot;"/>
    <we:property name="embedUrl" value="&quot;/reportEmbed?reportId=f237a5c3-9703-4f0a-8830-25486038d895&amp;config=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3D&amp;disableSensitivityBanner=true&quot;"/>
    <we:property name="initialStateBookmark" value="&quot;H4sIAAAAAAAAA+1Z32/bOAz+Vwy/7MU4+Efs2H1LuxY4bE2LdsjhcBgCWqITbbYVyHJuuSD/+yg5QZusSwNk63VDXoyIokiKH0l/cJYuF82shMUQKnTP3HMpP1egPjuB67n1WnZz8+56cPduPBxcX5JYzrSQdeOeLV0NaoJ6JJoWSmOBhP989Fwoy1uYmFUBZYOeO0PVyBpK8R92yrSlVYsrz8Uvs1IqMCbvNWg0ZuekTmvyHfwRkUdgWszxHpnupHc4k0qv1xCzNOoXAJgGYZ+eeZjQmabbtWE+r2+c2sAuZK1B1BSAkcVpkRQFz+M0ZQmPOO9jZuSFKPVaJV9cfpkpuvdyk68ru4lFGnPoRT7rszzq94McQwpLL2ZG54JuOpFKMChJ2Jkz1kabm4eee6VkZe2usWGkeVlroRdmoUSFxlhD0g/WqL+i1P81Jdf2FN2Eiy5hS/dP+zSRYtN0abEqZVvt7JjVvWwVwzssHhbW/4rwulWS0LQxbFAd22Bol/yPoGxtGZD594JuRRc09zJiOvLmb2zeGM2PK3p08D9yfFBAT+Xgucg8dyr/vVBIaefuWbDylhskBnwONSPpbiyDyUThBDYZvDwiUFkUWDfIsWH5oqIKmy4Q1G7QomaCY63HTLa1trtXbb2ueX/3Dv4hd/gZYRrZeG7x/DYmA2kj6km57vOHxupq1OWybvXFFJQ2kyT/RD1p2oiOScVRnS9sYb4VatPsgfcCqd+6kynjbuKQxqdHY2TdtIvDe+eYMEyHeK6PNH8Q/DBK4thP4iwN8gMnUIJB3EPIUvAxjoPU93l6mkCvaAJtoeX3iyIByLKEgPIDSILwSLTkY7S+U4AvhZzczc86nrEJ6DDczDyGuUmfM2gaaEttYfS+o34FlSgXzk3np/GcoaznQpY0YPeeuxfVrMQtFz+iUg4bADtZeWLib9UM45hnvSLJozwIeoz3/Yi/jpoZSv1tZn5KIW3PzGfLKPTD8P0G1JeCde8r83egIs++9lnZNoYU8y7aowjAq8vG/0cYdqeopQxxCHEGgd/r5X6PQcSCPDK29wIENurzVmuKagsYYzLjQZxFMYvyKKEOigFZdGIhx7CQoTyRkF+QhLzFRqvW9oojlTOCmkMpmsqRhbMxvJdeXIMmoVG/Q0YTb6/yhykW2jEpda6lNv5wKliJew8NQTGpBXNGxHbslPxxfPfEYk4s5sRiTizmBVhMzjNGL6HCj9J+SEwmBOINh1GO06fX1005fvlBcfry+tt/ebUz6CFLboVqYv+bkq1uZsDwFuqu2WedFYFWj6qAOKGBxP62k+WJZrT/i7nWCYEk8hIPPbAO7ysqih/yuRsAAA==&quot;"/>
    <we:property name="isFiltersActionButtonVisible" value="false"/>
    <we:property name="isFooterCollapsed" value="true"/>
    <we:property name="lastRefreshTime" value="&quot;6/26/22, 8:07 PM&quot;"/>
    <we:property name="pageDisplayName" value="&quot;Cases by Contact Type&quot;"/>
    <we:property name="pageName" value="&quot;ReportSectiona5c837faae8127ae8b26&quot;"/>
    <we:property name="reportEmbeddedTime" value="&quot;2022-06-22T02:09:15.479Z&quot;"/>
    <we:property name="reportName" value="&quot;dashboardfile&quot;"/>
    <we:property name="reportState" value="&quot;CONNECTED&quot;"/>
    <we:property name="reportUrl" value="&quot;/groups/me/reports/f237a5c3-9703-4f0a-8830-25486038d895/ReportSectiona5c837faae8127ae8b26?bookmarkGuid=f74e17e6-1eac-45a4-b115-e9c3a58cf346&amp;bookmarkUsage=1&amp;ctid=101da587-1843-4f52-8b8a-17b069c66d33&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1008</TotalTime>
  <Words>2357</Words>
  <Application>Microsoft Office PowerPoint</Application>
  <PresentationFormat>Widescreen</PresentationFormat>
  <Paragraphs>122</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Bembo</vt:lpstr>
      <vt:lpstr>Calibri</vt:lpstr>
      <vt:lpstr>ArchiveVTI</vt:lpstr>
      <vt:lpstr>Did Crime Trends in Davidson County, TN Change During the COVID-19 Pandemic?</vt:lpstr>
      <vt:lpstr>Data question  </vt:lpstr>
      <vt:lpstr>Data Sources </vt:lpstr>
      <vt:lpstr>Data challenges </vt:lpstr>
      <vt:lpstr>Definitions and notes</vt:lpstr>
      <vt:lpstr>Findings </vt:lpstr>
      <vt:lpstr>TRENDS IN CRIME &amp; COVID-19</vt:lpstr>
      <vt:lpstr>TRENDS IN CRIME &amp; COVID-19</vt:lpstr>
      <vt:lpstr>TRENDS IN CRIME &amp; COVID-19</vt:lpstr>
      <vt:lpstr>CRIMINAL OFFENSE TRENDS DURING COVID-19</vt:lpstr>
      <vt:lpstr>Conclusion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Did Crime Trends in Davidson County, TN Change During the COVID-19 Pandemic?</dc:title>
  <dc:creator>Maggie Decampo</dc:creator>
  <cp:lastModifiedBy>Maggie Decampo</cp:lastModifiedBy>
  <cp:revision>38</cp:revision>
  <dcterms:created xsi:type="dcterms:W3CDTF">2022-06-21T00:49:01Z</dcterms:created>
  <dcterms:modified xsi:type="dcterms:W3CDTF">2022-06-27T02:17:41Z</dcterms:modified>
</cp:coreProperties>
</file>