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7" r:id="rId22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0CD94B-5385-E4F7-ABAF-A04C28792EB8}" v="886" dt="2023-06-05T02:25:48.367"/>
    <p1510:client id="{D5E0FEC3-5951-7D87-56D9-FE3532B567FD}" v="671" dt="2023-06-05T03:28:02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68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4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9ECDAA-99CD-412C-A676-149A3B0ADA6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2023/6/4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C8AF9F-F209-4806-8BF6-A57BA814EA64}" type="datetime1">
              <a:rPr lang="zh-TW" altLang="en-US" smtClean="0"/>
              <a:t>2023/6/4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18CCA95-4F40-4CDD-BF1E-B8C9EB86EE73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矩形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574AAD-D48C-4F47-B332-253BDD38B6F6}" type="datetime1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fld id="{600CBFCC-E1FF-473E-BF42-70E7405CF173}" type="slidenum">
              <a:rPr lang="en-US" altLang="zh-TW" noProof="0" smtClean="0"/>
              <a:pPr/>
              <a:t>‹#›</a:t>
            </a:fld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字方塊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749C1-3ED1-484F-BBC2-B4C5CCE32812}" type="datetime1">
              <a:rPr lang="zh-TW" altLang="en-US" noProof="0" smtClean="0"/>
              <a:t>2023/6/4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矩形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字方塊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CB9BD8-1F2D-4CF3-9B86-FFFAF75F0B94}" type="datetime1">
              <a:rPr lang="zh-TW" altLang="en-US" noProof="0" smtClean="0"/>
              <a:t>2023/6/4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11C246-7C0F-4071-9DF3-006A7E7EEC5C}" type="datetime1">
              <a:rPr lang="zh-TW" altLang="en-US" noProof="0" smtClean="0"/>
              <a:t>2023/6/4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  <p:sp>
        <p:nvSpPr>
          <p:cNvPr id="7" name="文字方塊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矩形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文字方塊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682EB-15E5-4FB9-9426-C461446BED6D}" type="datetime1">
              <a:rPr lang="zh-TW" altLang="en-US" noProof="0" smtClean="0"/>
              <a:t>2023/6/4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矩形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74E44F-949B-4900-9F1A-57D14B016A58}" type="datetime1">
              <a:rPr lang="zh-TW" altLang="en-US" noProof="0" smtClean="0"/>
              <a:t>2023/6/4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  <p:sp>
        <p:nvSpPr>
          <p:cNvPr id="10" name="文字方塊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矩形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文字方塊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831C4B-8126-4B8C-97D2-0F804A8D55E1}" type="datetime1">
              <a:rPr lang="zh-TW" altLang="en-US" noProof="0" smtClean="0"/>
              <a:t>2023/6/4</a:t>
            </a:fld>
            <a:endParaRPr lang="zh-TW" altLang="en-US" noProof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矩形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12912-44D7-4ED5-95D0-63610B762B29}" type="datetime1">
              <a:rPr lang="zh-TW" altLang="en-US" noProof="0" smtClean="0"/>
              <a:t>2023/6/4</a:t>
            </a:fld>
            <a:endParaRPr lang="zh-TW" altLang="en-US" noProof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  <p:sp>
        <p:nvSpPr>
          <p:cNvPr id="8" name="文字方塊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46803D-3410-4C17-BDE8-424787146533}" type="datetime1">
              <a:rPr lang="zh-TW" altLang="en-US" noProof="0" smtClean="0"/>
              <a:t>2023/6/4</a:t>
            </a:fld>
            <a:endParaRPr lang="zh-TW" altLang="en-US" noProof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矩形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文字方塊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9725DF-FB0F-4E82-9D99-3974BFF8E889}" type="datetime1">
              <a:rPr lang="zh-TW" altLang="en-US" noProof="0" smtClean="0"/>
              <a:t>2023/6/4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矩形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71A8A2-A343-4B34-9E37-A6587A1CB52C}" type="datetime1">
              <a:rPr lang="zh-TW" altLang="en-US" noProof="0" smtClean="0"/>
              <a:t>2023/6/4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  <a:p>
            <a:pPr lvl="5" rtl="0"/>
            <a:r>
              <a:rPr lang="zh-TW" altLang="en-US" noProof="0" dirty="0"/>
              <a:t>第六層</a:t>
            </a:r>
          </a:p>
          <a:p>
            <a:pPr lvl="6" rtl="0"/>
            <a:r>
              <a:rPr lang="zh-TW" altLang="en-US" noProof="0" dirty="0"/>
              <a:t>第七層</a:t>
            </a:r>
          </a:p>
          <a:p>
            <a:pPr lvl="7" rtl="0"/>
            <a:r>
              <a:rPr lang="zh-TW" altLang="en-US" noProof="0" dirty="0"/>
              <a:t>第八層</a:t>
            </a:r>
          </a:p>
          <a:p>
            <a:pPr lvl="8" rtl="0"/>
            <a:r>
              <a:rPr lang="zh-TW" altLang="en-US" noProof="0" dirty="0"/>
              <a:t>第九層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872A047-37BE-4766-909D-E3898AA99041}" type="datetime1">
              <a:rPr lang="zh-TW" altLang="en-US" smtClean="0"/>
              <a:t>2023/6/4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00CBFCC-E1FF-473E-BF42-70E7405CF173}" type="slidenum">
              <a:rPr lang="tr-TR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896" y="567905"/>
            <a:ext cx="7312920" cy="2297313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sz="8000" b="1" i="1">
                <a:latin typeface="Microsoft JhengHei UI"/>
                <a:ea typeface="Microsoft JhengHei UI"/>
              </a:rPr>
              <a:t>網際足球泡泡機器人場景設計</a:t>
            </a:r>
            <a:endParaRPr lang="zh-TW" sz="8000" b="1" i="1">
              <a:latin typeface="Microsoft JhengHei UI"/>
              <a:ea typeface="Microsoft JhengHei U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20C374-67C3-87D4-90A6-128A842BC84D}"/>
              </a:ext>
            </a:extLst>
          </p:cNvPr>
          <p:cNvSpPr txBox="1"/>
          <p:nvPr/>
        </p:nvSpPr>
        <p:spPr>
          <a:xfrm>
            <a:off x="8910367" y="4014876"/>
            <a:ext cx="4022785" cy="28479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b="1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指導教授：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 嚴 家 銘 老 師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endParaRPr lang="zh-TW" altLang="en-US" dirty="0">
              <a:solidFill>
                <a:schemeClr val="bg1"/>
              </a:solidFill>
              <a:latin typeface="Microsoft Sans Serif"/>
              <a:ea typeface="新細明體" panose="02020500000000000000" pitchFamily="18" charset="-120"/>
              <a:cs typeface="+mn-lt"/>
            </a:endParaRPr>
          </a:p>
          <a:p>
            <a:r>
              <a:rPr lang="zh-TW" b="1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班 級：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 四 設 二 甲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endParaRPr lang="zh-TW" altLang="en-US" dirty="0">
              <a:solidFill>
                <a:schemeClr val="bg1"/>
              </a:solidFill>
              <a:latin typeface="Microsoft Sans Serif"/>
              <a:ea typeface="新細明體" panose="02020500000000000000" pitchFamily="18" charset="-120"/>
              <a:cs typeface="+mn-lt"/>
            </a:endParaRPr>
          </a:p>
          <a:p>
            <a:r>
              <a:rPr lang="zh-TW" b="1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學 生： 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江 芷 柔 (41023103)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endParaRPr lang="zh-TW" altLang="en-US" dirty="0">
              <a:solidFill>
                <a:schemeClr val="bg1"/>
              </a:solidFill>
              <a:latin typeface="Microsoft Sans Serif"/>
              <a:ea typeface="新細明體"/>
              <a:cs typeface="+mn-lt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</a:t>
            </a:r>
            <a:r>
              <a:rPr lang="zh-TW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     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李 凱 新 (41023106)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endParaRPr lang="zh-TW" altLang="en-US" dirty="0">
              <a:solidFill>
                <a:schemeClr val="bg1"/>
              </a:solidFill>
              <a:latin typeface="Microsoft Sans Serif"/>
              <a:ea typeface="新細明體"/>
              <a:cs typeface="+mn-lt"/>
            </a:endParaRPr>
          </a:p>
          <a:p>
            <a:r>
              <a:rPr lang="zh-TW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        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 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王 翔 楷 (41023113)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endParaRPr lang="zh-TW" altLang="en-US" dirty="0">
              <a:solidFill>
                <a:schemeClr val="bg1"/>
              </a:solidFill>
              <a:latin typeface="Microsoft Sans Serif"/>
              <a:ea typeface="新細明體"/>
              <a:cs typeface="+mn-lt"/>
            </a:endParaRPr>
          </a:p>
          <a:p>
            <a:r>
              <a:rPr lang="zh-TW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         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 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吳 勁 毅 (41023116)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endParaRPr lang="zh-TW" altLang="en-US" dirty="0">
              <a:solidFill>
                <a:schemeClr val="bg1"/>
              </a:solidFill>
              <a:latin typeface="Microsoft Sans Serif"/>
              <a:ea typeface="新細明體"/>
              <a:cs typeface="+mn-lt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          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李 學 淵 (41023125)</a:t>
            </a:r>
            <a:endParaRPr lang="zh-TW" altLang="en-US">
              <a:solidFill>
                <a:schemeClr val="bg1"/>
              </a:solidFill>
              <a:latin typeface="Microsoft Sans Serif"/>
              <a:ea typeface="新細明體"/>
              <a:cs typeface="+mn-lt"/>
            </a:endParaRPr>
          </a:p>
          <a:p>
            <a:r>
              <a:rPr lang="zh-TW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         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林 秉 賢 (41023132)</a:t>
            </a:r>
            <a:endParaRPr lang="zh-TW" altLang="en-US">
              <a:solidFill>
                <a:schemeClr val="bg1"/>
              </a:solidFill>
              <a:latin typeface="Microsoft Sans Serif"/>
              <a:ea typeface="新細明體"/>
              <a:cs typeface="+mn-lt"/>
            </a:endParaRPr>
          </a:p>
          <a:p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          張 育 銓 (41023151)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endParaRPr lang="zh-TW" altLang="en-US" dirty="0">
              <a:solidFill>
                <a:schemeClr val="bg1"/>
              </a:solidFill>
              <a:latin typeface="Microsoft Sans Serif"/>
              <a:ea typeface="新細明體"/>
              <a:cs typeface="+mn-lt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          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張 昱 棠 (41023153)</a:t>
            </a:r>
            <a:endParaRPr lang="zh-TW">
              <a:solidFill>
                <a:schemeClr val="bg1"/>
              </a:solidFill>
              <a:latin typeface="Microsoft Sans Serif"/>
              <a:ea typeface="新細明體"/>
              <a:cs typeface="Arial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B325772-0CFE-AA45-98E3-A350F9BB79CE}"/>
              </a:ext>
            </a:extLst>
          </p:cNvPr>
          <p:cNvSpPr txBox="1"/>
          <p:nvPr/>
        </p:nvSpPr>
        <p:spPr>
          <a:xfrm>
            <a:off x="1405012" y="2862542"/>
            <a:ext cx="58947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f-ZA" dirty="0">
                <a:latin typeface="Microsoft Sans Serif"/>
                <a:ea typeface="Microsoft Sans Serif"/>
                <a:cs typeface="Microsoft Sans Serif"/>
              </a:rPr>
              <a:t>Web-</a:t>
            </a:r>
            <a:r>
              <a:rPr lang="af-ZA" err="1">
                <a:latin typeface="Microsoft Sans Serif"/>
                <a:ea typeface="Microsoft Sans Serif"/>
                <a:cs typeface="Microsoft Sans Serif"/>
              </a:rPr>
              <a:t>based</a:t>
            </a:r>
            <a:r>
              <a:rPr lang="af-ZA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af-ZA" err="1">
                <a:latin typeface="Microsoft Sans Serif"/>
                <a:ea typeface="Microsoft Sans Serif"/>
                <a:cs typeface="Microsoft Sans Serif"/>
              </a:rPr>
              <a:t>bubbleRob</a:t>
            </a:r>
            <a:r>
              <a:rPr lang="af-ZA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af-ZA" err="1">
                <a:latin typeface="Microsoft Sans Serif"/>
                <a:ea typeface="Microsoft Sans Serif"/>
                <a:cs typeface="Microsoft Sans Serif"/>
              </a:rPr>
              <a:t>Football</a:t>
            </a:r>
            <a:r>
              <a:rPr lang="af-ZA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af-ZA" err="1">
                <a:latin typeface="Microsoft Sans Serif"/>
                <a:ea typeface="Microsoft Sans Serif"/>
                <a:cs typeface="Microsoft Sans Serif"/>
              </a:rPr>
              <a:t>Scene</a:t>
            </a:r>
            <a:r>
              <a:rPr lang="af-ZA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af-ZA" err="1">
                <a:latin typeface="Microsoft Sans Serif"/>
                <a:ea typeface="Microsoft Sans Serif"/>
                <a:cs typeface="Microsoft Sans Serif"/>
              </a:rPr>
              <a:t>Design</a:t>
            </a:r>
            <a:endParaRPr lang="zh-TW" altLang="en-US" err="1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79386E-20E8-A33F-403C-5D527AB0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154" y="2348449"/>
            <a:ext cx="6851095" cy="7381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TW" altLang="en-US" b="1">
                <a:latin typeface="Microsoft JhengHei UI"/>
                <a:ea typeface="Microsoft JhengHei UI"/>
              </a:rPr>
              <a:t>產生隨機座標</a:t>
            </a:r>
          </a:p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這段程式碼，第二行註解為使用當前時間作為隨機亂數。</a:t>
            </a:r>
            <a:endParaRPr lang="zh-TW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AFD5770-2C81-1AE8-202C-04059F4E89A0}"/>
              </a:ext>
            </a:extLst>
          </p:cNvPr>
          <p:cNvSpPr txBox="1">
            <a:spLocks/>
          </p:cNvSpPr>
          <p:nvPr/>
        </p:nvSpPr>
        <p:spPr>
          <a:xfrm>
            <a:off x="1063332" y="130183"/>
            <a:ext cx="8332762" cy="738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TW" b="1">
                <a:latin typeface="Microsoft JhengHei UI"/>
                <a:ea typeface="Microsoft JhengHei UI"/>
              </a:rPr>
              <a:t>回復記分板顏色</a:t>
            </a:r>
          </a:p>
          <a:p>
            <a:pPr marL="0" indent="0">
              <a:buNone/>
            </a:pPr>
            <a:r>
              <a:rPr lang="zh-TW" altLang="en-US">
                <a:latin typeface="Microsoft JhengHei UI"/>
                <a:ea typeface="Microsoft JhengHei UI"/>
              </a:rPr>
              <a:t>這段程式碼，四、六行註解為設置計分板形狀的顏色 為 </a:t>
            </a:r>
            <a:r>
              <a:rPr lang="en-US" altLang="zh-TW" dirty="0">
                <a:latin typeface="Microsoft JhengHei UI"/>
                <a:ea typeface="Microsoft JhengHei UI"/>
              </a:rPr>
              <a:t>color3</a:t>
            </a:r>
            <a:r>
              <a:rPr lang="zh-TW" altLang="en-US">
                <a:latin typeface="Microsoft JhengHei UI"/>
                <a:ea typeface="Microsoft JhengHei UI"/>
              </a:rPr>
              <a:t>。</a:t>
            </a:r>
            <a:endParaRPr lang="zh-TW">
              <a:latin typeface="Microsoft JhengHei UI"/>
              <a:ea typeface="Microsoft JhengHei UI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1F37645-4CD6-B546-C71F-082E32C866FB}"/>
              </a:ext>
            </a:extLst>
          </p:cNvPr>
          <p:cNvSpPr txBox="1">
            <a:spLocks/>
          </p:cNvSpPr>
          <p:nvPr/>
        </p:nvSpPr>
        <p:spPr>
          <a:xfrm>
            <a:off x="1018177" y="4050249"/>
            <a:ext cx="10138984" cy="12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TW" altLang="en-US" b="1">
                <a:latin typeface="Microsoft JhengHei UI"/>
                <a:ea typeface="Microsoft JhengHei UI"/>
              </a:rPr>
              <a:t>設定</a:t>
            </a:r>
            <a:r>
              <a:rPr lang="zh-TW" b="1">
                <a:latin typeface="Microsoft JhengHei UI"/>
                <a:ea typeface="Microsoft JhengHei UI"/>
              </a:rPr>
              <a:t>記分板顏色</a:t>
            </a:r>
          </a:p>
          <a:p>
            <a:pPr marL="0" indent="0">
              <a:buNone/>
            </a:pPr>
            <a:r>
              <a:rPr lang="zh-TW" altLang="en-US">
                <a:latin typeface="Microsoft JhengHei UI"/>
                <a:ea typeface="Microsoft JhengHei UI"/>
              </a:rPr>
              <a:t>這個函式，如用於設置兩個點的顏色。它接受一個參數 </a:t>
            </a:r>
            <a:r>
              <a:rPr lang="en-US" altLang="zh-TW" dirty="0">
                <a:latin typeface="Microsoft JhengHei UI"/>
                <a:ea typeface="Microsoft JhengHei UI"/>
              </a:rPr>
              <a:t>color</a:t>
            </a:r>
            <a:r>
              <a:rPr lang="zh-TW" altLang="en-US">
                <a:latin typeface="Microsoft JhengHei UI"/>
                <a:ea typeface="Microsoft JhengHei UI"/>
              </a:rPr>
              <a:t>，用於指定要設置的顏色。在函式內部，使用 </a:t>
            </a:r>
            <a:r>
              <a:rPr lang="en-US" altLang="zh-TW" dirty="0" err="1">
                <a:latin typeface="Microsoft JhengHei UI"/>
                <a:ea typeface="Microsoft JhengHei UI"/>
              </a:rPr>
              <a:t>sim.setShapeColor</a:t>
            </a:r>
            <a:r>
              <a:rPr lang="zh-TW" altLang="en-US">
                <a:latin typeface="Microsoft JhengHei UI"/>
                <a:ea typeface="Microsoft JhengHei UI"/>
              </a:rPr>
              <a:t> 函式將顏色應用到每個點的形狀上，使用 </a:t>
            </a:r>
            <a:r>
              <a:rPr lang="en-US" altLang="zh-TW" dirty="0">
                <a:latin typeface="Microsoft JhengHei UI"/>
                <a:ea typeface="Microsoft JhengHei UI"/>
              </a:rPr>
              <a:t>colors[color]</a:t>
            </a:r>
            <a:r>
              <a:rPr lang="zh-TW" altLang="en-US" dirty="0">
                <a:latin typeface="Microsoft JhengHei UI"/>
                <a:ea typeface="Microsoft JhengHei UI"/>
              </a:rPr>
              <a:t> 來獲取指定的顏色。</a:t>
            </a:r>
            <a:endParaRPr lang="zh-TW" dirty="0"/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CF11EA5A-320B-8E0F-6FBF-81068FDA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3" y="926326"/>
            <a:ext cx="5960533" cy="1280013"/>
          </a:xfrm>
          <a:prstGeom prst="rect">
            <a:avLst/>
          </a:prstGeom>
        </p:spPr>
      </p:pic>
      <p:pic>
        <p:nvPicPr>
          <p:cNvPr id="9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52E5D536-3E8B-D70B-9701-906C67479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66" y="3198798"/>
            <a:ext cx="8895645" cy="855516"/>
          </a:xfrm>
          <a:prstGeom prst="rect">
            <a:avLst/>
          </a:prstGeom>
        </p:spPr>
      </p:pic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71A9BC84-BEB0-D82D-CF4C-5C5C7B778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622" y="5381765"/>
            <a:ext cx="6270978" cy="103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1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2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87B330-D51A-2D2A-5306-84B6CBC0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805" y="880894"/>
            <a:ext cx="4366320" cy="468927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sz="4000" b="1">
                <a:latin typeface="Microsoft JhengHei UI"/>
                <a:ea typeface="Microsoft JhengHei UI"/>
              </a:rPr>
              <a:t>分解剩餘時間數字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Microsoft JhengHei UI"/>
                <a:ea typeface="Microsoft JhengHei UI"/>
              </a:rPr>
              <a:t>這個函式，用於將數字轉換為計分板的十位數和個位 數。它接受一個參數 </a:t>
            </a:r>
            <a:r>
              <a:rPr lang="en-US" altLang="zh-TW" dirty="0">
                <a:latin typeface="Microsoft JhengHei UI"/>
                <a:ea typeface="Microsoft JhengHei UI"/>
              </a:rPr>
              <a:t>number</a:t>
            </a:r>
            <a:r>
              <a:rPr lang="zh-TW" altLang="en-US">
                <a:latin typeface="Microsoft JhengHei UI"/>
                <a:ea typeface="Microsoft JhengHei UI"/>
              </a:rPr>
              <a:t>，代表要轉換的數字。首先，</a:t>
            </a:r>
            <a:r>
              <a:rPr lang="zh-TW">
                <a:latin typeface="Microsoft JhengHei UI"/>
                <a:ea typeface="Microsoft JhengHei UI"/>
              </a:rPr>
              <a:t>字符串 numberString。如果 numberString 的長度小於 2，則在前面添加一 個'0'，確保有兩位數字。然後，使用 tonumber 和 string.sub 函式提取十位 數和個位數，分別存儲在 tensDigit 和 onesDigit 中。最後，返回一個包含 十位數和個位數的數組。</a:t>
            </a:r>
            <a:endParaRPr lang="zh-TW" altLang="en-US">
              <a:latin typeface="Microsoft JhengHei UI"/>
              <a:ea typeface="Microsoft JhengHei UI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C4CE138-B2BB-3C0A-11D2-502E5DB15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215" y="1157628"/>
            <a:ext cx="4466196" cy="454221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5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D1885D-F98C-5621-8F35-E036BA9D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137" y="824449"/>
            <a:ext cx="5575269" cy="519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sz="4000" b="1">
                <a:latin typeface="Microsoft JhengHei UI"/>
                <a:ea typeface="Microsoft JhengHei UI"/>
              </a:rPr>
              <a:t>感測得分並修改記</a:t>
            </a:r>
            <a:r>
              <a:rPr lang="zh-TW" altLang="en-US" sz="4000" b="1">
                <a:latin typeface="Microsoft JhengHei UI"/>
                <a:ea typeface="Microsoft JhengHei UI"/>
              </a:rPr>
              <a:t>分</a:t>
            </a:r>
            <a:r>
              <a:rPr lang="zh-TW" sz="4000" b="1">
                <a:latin typeface="Microsoft JhengHei UI"/>
                <a:ea typeface="Microsoft JhengHei UI"/>
              </a:rPr>
              <a:t>板</a:t>
            </a:r>
            <a:r>
              <a:rPr lang="zh-TW" altLang="en-US" sz="4000" b="1">
                <a:latin typeface="Microsoft JhengHei UI"/>
                <a:ea typeface="Microsoft JhengHei UI"/>
              </a:rPr>
              <a:t> </a:t>
            </a:r>
            <a:r>
              <a:rPr lang="zh-TW">
                <a:latin typeface="Microsoft JhengHei UI"/>
                <a:ea typeface="Microsoft JhengHei UI"/>
              </a:rPr>
              <a:t> </a:t>
            </a:r>
            <a:endParaRPr lang="zh-TW" altLang="en-US">
              <a:latin typeface="Microsoft JhengHei UI"/>
              <a:ea typeface="Microsoft JhengHei UI"/>
            </a:endParaRPr>
          </a:p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感測得分並修改記分板 這個函式，包含兩個條件語句。第一個條件語句檢 查 scoreresult1 是否大於 0，如果是，則執行 regress(0) 函式並將 score2 加一。第二個條件語句檢查 scoreresult2 是否大於 0，如果是，則執行 regress2) 函式並將 score1 加一。</a:t>
            </a:r>
            <a:endParaRPr lang="zh-TW" altLang="en-US">
              <a:latin typeface="Microsoft JhengHei UI"/>
              <a:ea typeface="Microsoft JhengHei UI"/>
            </a:endParaRPr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ABCD447F-C376-A5D6-1F43-067603E9C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766" y="1941594"/>
            <a:ext cx="4651619" cy="31165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8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65273-AFB0-2616-4F75-FAA7CA93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377" y="-163328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4000" b="1">
                <a:latin typeface="Microsoft JhengHei UI"/>
                <a:ea typeface="Microsoft JhengHei UI"/>
              </a:rPr>
              <a:t>將即時分數顯示在計分板</a:t>
            </a:r>
            <a:endParaRPr lang="zh-TW" sz="4000" b="1">
              <a:latin typeface="Microsoft JhengHei UI"/>
              <a:ea typeface="Microsoft JhengHei UI"/>
            </a:endParaRPr>
          </a:p>
          <a:p>
            <a:pPr marL="0" indent="0">
              <a:buNone/>
            </a:pPr>
            <a:r>
              <a:rPr lang="en-US" altLang="zh-TW" dirty="0">
                <a:latin typeface="Microsoft JhengHei UI"/>
                <a:ea typeface="Microsoft JhengHei UI"/>
              </a:rPr>
              <a:t> </a:t>
            </a:r>
            <a:r>
              <a:rPr lang="zh-TW" altLang="en-US">
                <a:latin typeface="Microsoft JhengHei UI"/>
                <a:ea typeface="Microsoft JhengHei UI"/>
              </a:rPr>
              <a:t>將即時分數顯示在計分板 這個函式，如 首先將 </a:t>
            </a:r>
            <a:r>
              <a:rPr lang="af-ZA" dirty="0">
                <a:solidFill>
                  <a:srgbClr val="FFFFFF"/>
                </a:solidFill>
                <a:latin typeface="Microsoft JhengHei UI"/>
                <a:ea typeface="Microsoft JhengHei UI"/>
              </a:rPr>
              <a:t>score1 </a:t>
            </a:r>
            <a:r>
              <a:rPr lang="zh-TW" altLang="en-US">
                <a:latin typeface="Microsoft JhengHei UI"/>
                <a:ea typeface="Microsoft JhengHei UI"/>
              </a:rPr>
              <a:t>轉換為十位數和個位數，並將 結果存儲在 </a:t>
            </a:r>
            <a:r>
              <a:rPr lang="af-ZA" dirty="0">
                <a:latin typeface="Microsoft JhengHei UI"/>
                <a:ea typeface="Microsoft JhengHei UI"/>
              </a:rPr>
              <a:t>pink </a:t>
            </a:r>
            <a:r>
              <a:rPr lang="zh-TW" altLang="en-US">
                <a:latin typeface="Microsoft JhengHei UI"/>
                <a:ea typeface="Microsoft JhengHei UI"/>
              </a:rPr>
              <a:t>中。然後將</a:t>
            </a:r>
            <a:r>
              <a:rPr lang="zh-TW" altLang="en-US">
                <a:solidFill>
                  <a:srgbClr val="FFFFFF"/>
                </a:solidFill>
                <a:latin typeface="Microsoft JhengHei UI"/>
                <a:ea typeface="Microsoft JhengHei UI"/>
              </a:rPr>
              <a:t> </a:t>
            </a:r>
            <a:r>
              <a:rPr lang="af-ZA" dirty="0">
                <a:solidFill>
                  <a:srgbClr val="FFFFFF"/>
                </a:solidFill>
                <a:latin typeface="Microsoft JhengHei UI"/>
                <a:ea typeface="Microsoft JhengHei UI"/>
              </a:rPr>
              <a:t>score2</a:t>
            </a:r>
            <a:r>
              <a:rPr lang="af-ZA" dirty="0">
                <a:latin typeface="Microsoft JhengHei UI"/>
                <a:ea typeface="Microsoft JhengHei UI"/>
              </a:rPr>
              <a:t> </a:t>
            </a:r>
            <a:r>
              <a:rPr lang="zh-TW" altLang="en-US">
                <a:latin typeface="Microsoft JhengHei UI"/>
                <a:ea typeface="Microsoft JhengHei UI"/>
              </a:rPr>
              <a:t>轉換為十位數和個位數，並將結果存 儲在 </a:t>
            </a:r>
            <a:r>
              <a:rPr lang="af-ZA" dirty="0" err="1">
                <a:latin typeface="Microsoft JhengHei UI"/>
                <a:ea typeface="Microsoft JhengHei UI"/>
              </a:rPr>
              <a:t>blue</a:t>
            </a:r>
            <a:r>
              <a:rPr lang="af-ZA" dirty="0">
                <a:latin typeface="Microsoft JhengHei UI"/>
                <a:ea typeface="Microsoft JhengHei UI"/>
              </a:rPr>
              <a:t> </a:t>
            </a:r>
            <a:r>
              <a:rPr lang="zh-TW" altLang="en-US">
                <a:latin typeface="Microsoft JhengHei UI"/>
                <a:ea typeface="Microsoft JhengHei UI"/>
              </a:rPr>
              <a:t>中。接下來調用 </a:t>
            </a:r>
            <a:r>
              <a:rPr lang="af-ZA" dirty="0" err="1">
                <a:latin typeface="Microsoft JhengHei UI"/>
                <a:ea typeface="Microsoft JhengHei UI"/>
              </a:rPr>
              <a:t>Toclear</a:t>
            </a:r>
            <a:r>
              <a:rPr lang="af-ZA" dirty="0">
                <a:latin typeface="Microsoft JhengHei UI"/>
                <a:ea typeface="Microsoft JhengHei UI"/>
              </a:rPr>
              <a:t> </a:t>
            </a:r>
            <a:r>
              <a:rPr lang="zh-TW" altLang="en-US">
                <a:latin typeface="Microsoft JhengHei UI"/>
                <a:ea typeface="Microsoft JhengHei UI"/>
              </a:rPr>
              <a:t>函式。 接下來的迴圈對於 </a:t>
            </a:r>
            <a:r>
              <a:rPr lang="af-ZA" dirty="0">
                <a:latin typeface="Microsoft JhengHei UI"/>
                <a:ea typeface="Microsoft JhengHei UI"/>
              </a:rPr>
              <a:t>i </a:t>
            </a:r>
            <a:r>
              <a:rPr lang="zh-TW" altLang="en-US">
                <a:latin typeface="Microsoft JhengHei UI"/>
                <a:ea typeface="Microsoft JhengHei UI"/>
              </a:rPr>
              <a:t>等於 </a:t>
            </a:r>
            <a:r>
              <a:rPr lang="en-US" altLang="zh-TW" dirty="0">
                <a:latin typeface="Microsoft JhengHei UI"/>
                <a:ea typeface="Microsoft JhengHei UI"/>
              </a:rPr>
              <a:t>1 </a:t>
            </a:r>
            <a:r>
              <a:rPr lang="zh-TW" altLang="en-US">
                <a:latin typeface="Microsoft JhengHei UI"/>
                <a:ea typeface="Microsoft JhengHei UI"/>
              </a:rPr>
              <a:t>到 </a:t>
            </a:r>
            <a:r>
              <a:rPr lang="en-US" altLang="zh-TW" dirty="0">
                <a:latin typeface="Microsoft JhengHei UI"/>
                <a:ea typeface="Microsoft JhengHei UI"/>
              </a:rPr>
              <a:t>2</a:t>
            </a:r>
            <a:r>
              <a:rPr lang="zh-TW" altLang="en-US">
                <a:latin typeface="Microsoft JhengHei UI"/>
                <a:ea typeface="Microsoft JhengHei UI"/>
              </a:rPr>
              <a:t>，進行以下操作： 使用 </a:t>
            </a:r>
            <a:r>
              <a:rPr lang="af-ZA" dirty="0" err="1">
                <a:latin typeface="Microsoft JhengHei UI"/>
                <a:ea typeface="Microsoft JhengHei UI"/>
              </a:rPr>
              <a:t>Number</a:t>
            </a:r>
            <a:r>
              <a:rPr lang="af-ZA" dirty="0">
                <a:latin typeface="Microsoft JhengHei UI"/>
                <a:ea typeface="Microsoft JhengHei UI"/>
              </a:rPr>
              <a:t> i, pink i , 1 </a:t>
            </a:r>
            <a:r>
              <a:rPr lang="zh-TW" altLang="en-US">
                <a:latin typeface="Microsoft JhengHei UI"/>
                <a:ea typeface="Microsoft JhengHei UI"/>
              </a:rPr>
              <a:t>將 </a:t>
            </a:r>
            <a:r>
              <a:rPr lang="af-ZA" dirty="0">
                <a:latin typeface="Microsoft JhengHei UI"/>
                <a:ea typeface="Microsoft JhengHei UI"/>
              </a:rPr>
              <a:t>pink </a:t>
            </a:r>
            <a:r>
              <a:rPr lang="zh-TW" altLang="en-US">
                <a:latin typeface="Microsoft JhengHei UI"/>
                <a:ea typeface="Microsoft JhengHei UI"/>
              </a:rPr>
              <a:t>中的十位數或個位數設置到數字顯示器 中，並設置為顏色 </a:t>
            </a:r>
            <a:r>
              <a:rPr lang="en-US" altLang="zh-TW" dirty="0">
                <a:latin typeface="Microsoft JhengHei UI"/>
                <a:ea typeface="Microsoft JhengHei UI"/>
              </a:rPr>
              <a:t>1</a:t>
            </a:r>
            <a:r>
              <a:rPr lang="zh-TW" altLang="en-US">
                <a:latin typeface="Microsoft JhengHei UI"/>
                <a:ea typeface="Microsoft JhengHei UI"/>
              </a:rPr>
              <a:t>。 使用 </a:t>
            </a:r>
            <a:r>
              <a:rPr lang="af-ZA" dirty="0" err="1">
                <a:latin typeface="Microsoft JhengHei UI"/>
                <a:ea typeface="Microsoft JhengHei UI"/>
              </a:rPr>
              <a:t>Number</a:t>
            </a:r>
            <a:r>
              <a:rPr lang="af-ZA" dirty="0">
                <a:latin typeface="Microsoft JhengHei UI"/>
                <a:ea typeface="Microsoft JhengHei UI"/>
              </a:rPr>
              <a:t> i </a:t>
            </a:r>
            <a:r>
              <a:rPr lang="zh-TW" altLang="en-US">
                <a:latin typeface="Microsoft JhengHei UI"/>
                <a:ea typeface="Microsoft JhengHei UI"/>
              </a:rPr>
              <a:t>加 </a:t>
            </a:r>
            <a:r>
              <a:rPr lang="en-US" altLang="zh-TW" dirty="0">
                <a:latin typeface="Microsoft JhengHei UI"/>
                <a:ea typeface="Microsoft JhengHei UI"/>
              </a:rPr>
              <a:t>2, </a:t>
            </a:r>
            <a:r>
              <a:rPr lang="af-ZA" dirty="0" err="1">
                <a:latin typeface="Microsoft JhengHei UI"/>
                <a:ea typeface="Microsoft JhengHei UI"/>
              </a:rPr>
              <a:t>blue</a:t>
            </a:r>
            <a:r>
              <a:rPr lang="af-ZA" dirty="0">
                <a:latin typeface="Microsoft JhengHei UI"/>
                <a:ea typeface="Microsoft JhengHei UI"/>
              </a:rPr>
              <a:t> i, 2 </a:t>
            </a:r>
            <a:r>
              <a:rPr lang="zh-TW" altLang="en-US">
                <a:latin typeface="Microsoft JhengHei UI"/>
                <a:ea typeface="Microsoft JhengHei UI"/>
              </a:rPr>
              <a:t>將 </a:t>
            </a:r>
            <a:r>
              <a:rPr lang="af-ZA" dirty="0" err="1">
                <a:latin typeface="Microsoft JhengHei UI"/>
                <a:ea typeface="Microsoft JhengHei UI"/>
              </a:rPr>
              <a:t>blue</a:t>
            </a:r>
            <a:r>
              <a:rPr lang="af-ZA" dirty="0">
                <a:latin typeface="Microsoft JhengHei UI"/>
                <a:ea typeface="Microsoft JhengHei UI"/>
              </a:rPr>
              <a:t> </a:t>
            </a:r>
            <a:r>
              <a:rPr lang="zh-TW" altLang="en-US">
                <a:latin typeface="Microsoft JhengHei UI"/>
                <a:ea typeface="Microsoft JhengHei UI"/>
              </a:rPr>
              <a:t>中的十位數或個位數設置到數字顯示 器中，並設置為顏色 </a:t>
            </a:r>
            <a:r>
              <a:rPr lang="en-US" altLang="zh-TW" dirty="0">
                <a:latin typeface="Microsoft JhengHei UI"/>
                <a:ea typeface="Microsoft JhengHei UI"/>
              </a:rPr>
              <a:t>2</a:t>
            </a:r>
            <a:r>
              <a:rPr lang="zh-TW" altLang="en-US">
                <a:latin typeface="Microsoft JhengHei UI"/>
                <a:ea typeface="Microsoft JhengHei UI"/>
              </a:rPr>
              <a:t>。</a:t>
            </a:r>
            <a:endParaRPr lang="zh-TW">
              <a:latin typeface="Microsoft JhengHei UI"/>
              <a:ea typeface="Microsoft JhengHei U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55AFF5C-0B03-B5A4-5B85-3F58B491D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3704623"/>
            <a:ext cx="9248422" cy="164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2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F8DF99-B627-6F07-4D7A-E33E89094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803" y="443451"/>
            <a:ext cx="4813269" cy="594516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sz="4000" b="1">
                <a:latin typeface="Microsoft JhengHei UI"/>
                <a:ea typeface="Microsoft JhengHei UI"/>
              </a:rPr>
              <a:t>時間到則停止遊戲</a:t>
            </a:r>
            <a:r>
              <a:rPr lang="zh-TW" b="1">
                <a:latin typeface="Microsoft JhengHei UI"/>
                <a:ea typeface="Microsoft JhengHei UI"/>
              </a:rPr>
              <a:t> </a:t>
            </a:r>
            <a:endParaRPr lang="zh-TW">
              <a:latin typeface="Microsoft JhengHei UI"/>
              <a:ea typeface="Microsoft JhengHei U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Microsoft JhengHei UI"/>
                <a:ea typeface="Microsoft JhengHei UI"/>
              </a:rPr>
              <a:t>這個函式，如包含一個條件語句。</a:t>
            </a:r>
            <a:endParaRPr lang="zh-TW">
              <a:latin typeface="Microsoft JhengHei UI"/>
              <a:ea typeface="Microsoft JhengHei U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Microsoft JhengHei UI"/>
                <a:ea typeface="Microsoft JhengHei UI"/>
              </a:rPr>
              <a:t>首先檢查 </a:t>
            </a:r>
            <a:r>
              <a:rPr lang="en-US" altLang="zh-TW" dirty="0">
                <a:latin typeface="Microsoft JhengHei UI"/>
                <a:ea typeface="Microsoft JhengHei UI"/>
              </a:rPr>
              <a:t>count</a:t>
            </a:r>
            <a:r>
              <a:rPr lang="zh-TW" altLang="en-US">
                <a:latin typeface="Microsoft JhengHei UI"/>
                <a:ea typeface="Microsoft JhengHei UI"/>
              </a:rPr>
              <a:t> 是否&gt; </a:t>
            </a:r>
            <a:r>
              <a:rPr lang="en-US" altLang="zh-TW" dirty="0">
                <a:latin typeface="Microsoft JhengHei UI"/>
                <a:ea typeface="Microsoft JhengHei UI"/>
              </a:rPr>
              <a:t>0</a:t>
            </a:r>
            <a:r>
              <a:rPr lang="zh-TW" altLang="en-US">
                <a:latin typeface="Microsoft JhengHei UI"/>
                <a:ea typeface="Microsoft JhengHei UI"/>
              </a:rPr>
              <a:t>，如果是，則執行以下操作： </a:t>
            </a:r>
            <a:endParaRPr lang="zh-TW" dirty="0">
              <a:latin typeface="Microsoft JhengHei UI"/>
              <a:ea typeface="Microsoft JhengHei U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Microsoft JhengHei UI"/>
                <a:ea typeface="Microsoft JhengHei UI"/>
              </a:rPr>
              <a:t>檢查 </a:t>
            </a:r>
            <a:r>
              <a:rPr lang="en-US" altLang="zh-TW" dirty="0">
                <a:latin typeface="Microsoft JhengHei UI"/>
                <a:ea typeface="Microsoft JhengHei UI"/>
              </a:rPr>
              <a:t>timer</a:t>
            </a:r>
            <a:r>
              <a:rPr lang="zh-TW" altLang="en-US">
                <a:latin typeface="Microsoft JhengHei UI"/>
                <a:ea typeface="Microsoft JhengHei UI"/>
              </a:rPr>
              <a:t> 是否大於等於 </a:t>
            </a:r>
            <a:r>
              <a:rPr lang="en-US" altLang="zh-TW" dirty="0">
                <a:latin typeface="Microsoft JhengHei UI"/>
                <a:ea typeface="Microsoft JhengHei UI"/>
              </a:rPr>
              <a:t>1</a:t>
            </a:r>
            <a:r>
              <a:rPr lang="zh-TW" altLang="en-US">
                <a:latin typeface="Microsoft JhengHei UI"/>
                <a:ea typeface="Microsoft JhengHei UI"/>
              </a:rPr>
              <a:t>，如果是，則將 </a:t>
            </a:r>
            <a:r>
              <a:rPr lang="en-US" altLang="zh-TW" dirty="0">
                <a:latin typeface="Microsoft JhengHei UI"/>
                <a:ea typeface="Microsoft JhengHei UI"/>
              </a:rPr>
              <a:t>timer</a:t>
            </a:r>
            <a:r>
              <a:rPr lang="zh-TW" altLang="en-US">
                <a:latin typeface="Microsoft JhengHei UI"/>
                <a:ea typeface="Microsoft JhengHei UI"/>
              </a:rPr>
              <a:t> 重置為 </a:t>
            </a:r>
            <a:r>
              <a:rPr lang="en-US" altLang="zh-TW" dirty="0">
                <a:latin typeface="Microsoft JhengHei UI"/>
                <a:ea typeface="Microsoft JhengHei UI"/>
              </a:rPr>
              <a:t>0</a:t>
            </a:r>
            <a:r>
              <a:rPr lang="zh-TW" altLang="en-US" dirty="0">
                <a:latin typeface="Microsoft JhengHei UI"/>
                <a:ea typeface="Microsoft JhengHei UI"/>
              </a:rPr>
              <a:t>，並將 </a:t>
            </a:r>
            <a:r>
              <a:rPr lang="en-US" altLang="zh-TW" dirty="0">
                <a:latin typeface="Microsoft JhengHei UI"/>
                <a:ea typeface="Microsoft JhengHei UI"/>
              </a:rPr>
              <a:t>count</a:t>
            </a:r>
            <a:r>
              <a:rPr lang="zh-TW" altLang="en-US" dirty="0">
                <a:latin typeface="Microsoft JhengHei UI"/>
                <a:ea typeface="Microsoft JhengHei UI"/>
              </a:rPr>
              <a:t> 減 一。 </a:t>
            </a:r>
            <a:r>
              <a:rPr lang="zh-TW" altLang="en-US">
                <a:latin typeface="Microsoft JhengHei UI"/>
                <a:ea typeface="Microsoft JhengHei UI"/>
              </a:rPr>
              <a:t>根據 </a:t>
            </a:r>
            <a:r>
              <a:rPr lang="en-US" altLang="zh-TW" dirty="0">
                <a:latin typeface="Microsoft JhengHei UI"/>
                <a:ea typeface="Microsoft JhengHei UI"/>
              </a:rPr>
              <a:t>count</a:t>
            </a:r>
            <a:r>
              <a:rPr lang="zh-TW" altLang="en-US">
                <a:latin typeface="Microsoft JhengHei UI"/>
                <a:ea typeface="Microsoft JhengHei UI"/>
              </a:rPr>
              <a:t> 計算出分鐘數和秒數，並使用 </a:t>
            </a:r>
            <a:r>
              <a:rPr lang="en-US" altLang="zh-TW" dirty="0" err="1">
                <a:latin typeface="Microsoft JhengHei UI"/>
                <a:ea typeface="Microsoft JhengHei UI"/>
              </a:rPr>
              <a:t>string.format</a:t>
            </a:r>
            <a:r>
              <a:rPr lang="zh-TW" altLang="en-US">
                <a:latin typeface="Microsoft JhengHei UI"/>
                <a:ea typeface="Microsoft JhengHei UI"/>
              </a:rPr>
              <a:t> 函式將其格式化為 分鐘</a:t>
            </a:r>
            <a:r>
              <a:rPr lang="en-US" altLang="zh-TW" dirty="0">
                <a:latin typeface="Microsoft JhengHei UI"/>
                <a:ea typeface="Microsoft JhengHei UI"/>
              </a:rPr>
              <a:t>:</a:t>
            </a:r>
            <a:r>
              <a:rPr lang="zh-TW" altLang="en-US">
                <a:latin typeface="Microsoft JhengHei UI"/>
                <a:ea typeface="Microsoft JhengHei UI"/>
              </a:rPr>
              <a:t> 秒的字符串形式。 </a:t>
            </a:r>
            <a:endParaRPr lang="zh-TW">
              <a:latin typeface="Microsoft JhengHei UI"/>
              <a:ea typeface="Microsoft JhengHei U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Microsoft JhengHei UI"/>
                <a:ea typeface="Microsoft JhengHei UI"/>
              </a:rPr>
              <a:t>將秒數和分鐘數分別轉換為十位數和個位數，並將結果分別存儲在 </a:t>
            </a:r>
            <a:r>
              <a:rPr lang="en-US" altLang="zh-TW" dirty="0" err="1">
                <a:latin typeface="Microsoft JhengHei UI"/>
                <a:ea typeface="Microsoft JhengHei UI"/>
              </a:rPr>
              <a:t>timesseconds</a:t>
            </a:r>
            <a:r>
              <a:rPr lang="zh-TW" altLang="en-US">
                <a:latin typeface="Microsoft JhengHei UI"/>
                <a:ea typeface="Microsoft JhengHei UI"/>
              </a:rPr>
              <a:t> 和 </a:t>
            </a:r>
            <a:r>
              <a:rPr lang="en-US" altLang="zh-TW" dirty="0" err="1">
                <a:latin typeface="Microsoft JhengHei UI"/>
                <a:ea typeface="Microsoft JhengHei UI"/>
              </a:rPr>
              <a:t>timesminutes</a:t>
            </a:r>
            <a:r>
              <a:rPr lang="zh-TW" altLang="en-US">
                <a:latin typeface="Microsoft JhengHei UI"/>
                <a:ea typeface="Microsoft JhengHei UI"/>
              </a:rPr>
              <a:t> 中。將 </a:t>
            </a:r>
            <a:r>
              <a:rPr lang="en-US" altLang="zh-TW" dirty="0" err="1">
                <a:latin typeface="Microsoft JhengHei UI"/>
                <a:ea typeface="Microsoft JhengHei UI"/>
              </a:rPr>
              <a:t>dottime</a:t>
            </a:r>
            <a:r>
              <a:rPr lang="zh-TW" altLang="en-US">
                <a:latin typeface="Microsoft JhengHei UI"/>
                <a:ea typeface="Microsoft JhengHei UI"/>
              </a:rPr>
              <a:t> 加一。</a:t>
            </a:r>
            <a:endParaRPr lang="zh-TW">
              <a:latin typeface="Microsoft JhengHei UI"/>
              <a:ea typeface="Microsoft JhengHei U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dirty="0">
                <a:latin typeface="Microsoft JhengHei UI"/>
                <a:ea typeface="Microsoft JhengHei UI"/>
              </a:rPr>
              <a:t> </a:t>
            </a:r>
            <a:r>
              <a:rPr lang="zh-TW" altLang="en-US">
                <a:latin typeface="Microsoft JhengHei UI"/>
                <a:ea typeface="Microsoft JhengHei UI"/>
              </a:rPr>
              <a:t>接下來，檢查 </a:t>
            </a:r>
            <a:r>
              <a:rPr lang="en-US" altLang="zh-TW" dirty="0" err="1">
                <a:latin typeface="Microsoft JhengHei UI"/>
                <a:ea typeface="Microsoft JhengHei UI"/>
              </a:rPr>
              <a:t>dottime</a:t>
            </a:r>
            <a:r>
              <a:rPr lang="zh-TW" altLang="en-US">
                <a:latin typeface="Microsoft JhengHei UI"/>
                <a:ea typeface="Microsoft JhengHei UI"/>
              </a:rPr>
              <a:t> 是否大於等於 </a:t>
            </a:r>
            <a:r>
              <a:rPr lang="en-US" altLang="zh-TW" dirty="0">
                <a:latin typeface="Microsoft JhengHei UI"/>
                <a:ea typeface="Microsoft JhengHei UI"/>
              </a:rPr>
              <a:t>2</a:t>
            </a:r>
            <a:r>
              <a:rPr lang="zh-TW" altLang="en-US">
                <a:latin typeface="Microsoft JhengHei UI"/>
                <a:ea typeface="Microsoft JhengHei UI"/>
              </a:rPr>
              <a:t>，如果是，則將 </a:t>
            </a:r>
            <a:r>
              <a:rPr lang="en-US" altLang="zh-TW" dirty="0" err="1">
                <a:latin typeface="Microsoft JhengHei UI"/>
                <a:ea typeface="Microsoft JhengHei UI"/>
              </a:rPr>
              <a:t>dottime</a:t>
            </a:r>
            <a:r>
              <a:rPr lang="zh-TW" altLang="en-US">
                <a:latin typeface="Microsoft JhengHei UI"/>
                <a:ea typeface="Microsoft JhengHei UI"/>
              </a:rPr>
              <a:t> 重置為 </a:t>
            </a:r>
            <a:r>
              <a:rPr lang="en-US" altLang="zh-TW" dirty="0">
                <a:latin typeface="Microsoft JhengHei UI"/>
                <a:ea typeface="Microsoft JhengHei UI"/>
              </a:rPr>
              <a:t>0</a:t>
            </a:r>
            <a:r>
              <a:rPr lang="zh-TW" altLang="en-US">
                <a:latin typeface="Microsoft JhengHei UI"/>
                <a:ea typeface="Microsoft JhengHei UI"/>
              </a:rPr>
              <a:t>。 如果 </a:t>
            </a:r>
            <a:r>
              <a:rPr lang="en-US" altLang="zh-TW" dirty="0">
                <a:latin typeface="Microsoft JhengHei UI"/>
                <a:ea typeface="Microsoft JhengHei UI"/>
              </a:rPr>
              <a:t>count</a:t>
            </a:r>
            <a:r>
              <a:rPr lang="zh-TW" altLang="en-US">
                <a:latin typeface="Microsoft JhengHei UI"/>
                <a:ea typeface="Microsoft JhengHei UI"/>
              </a:rPr>
              <a:t> 小於等於 </a:t>
            </a:r>
            <a:r>
              <a:rPr lang="en-US" altLang="zh-TW" dirty="0">
                <a:latin typeface="Microsoft JhengHei UI"/>
                <a:ea typeface="Microsoft JhengHei UI"/>
              </a:rPr>
              <a:t>0</a:t>
            </a:r>
            <a:r>
              <a:rPr lang="zh-TW" altLang="en-US">
                <a:latin typeface="Microsoft JhengHei UI"/>
                <a:ea typeface="Microsoft JhengHei UI"/>
              </a:rPr>
              <a:t>，則執行 </a:t>
            </a:r>
            <a:r>
              <a:rPr lang="en-US" altLang="zh-TW" dirty="0" err="1">
                <a:latin typeface="Microsoft JhengHei UI"/>
                <a:ea typeface="Microsoft JhengHei UI"/>
              </a:rPr>
              <a:t>sim.stopSimulation</a:t>
            </a:r>
            <a:r>
              <a:rPr lang="zh-TW" altLang="en-US">
                <a:latin typeface="Microsoft JhengHei UI"/>
                <a:ea typeface="Microsoft JhengHei UI"/>
              </a:rPr>
              <a:t> 函式停止仿真。</a:t>
            </a:r>
            <a:endParaRPr lang="zh-TW">
              <a:latin typeface="Microsoft JhengHei UI"/>
              <a:ea typeface="Microsoft JhengHei UI"/>
            </a:endParaRPr>
          </a:p>
        </p:txBody>
      </p:sp>
      <p:pic>
        <p:nvPicPr>
          <p:cNvPr id="7" name="圖片 7" descr="一張含有 文字, 信 的圖片&#10;&#10;自動產生的描述">
            <a:extLst>
              <a:ext uri="{FF2B5EF4-FFF2-40B4-BE49-F238E27FC236}">
                <a16:creationId xmlns:a16="http://schemas.microsoft.com/office/drawing/2014/main" id="{D69786EF-114E-1CB3-8446-306F56B37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766" y="1194832"/>
            <a:ext cx="4115397" cy="448310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702111-170F-8C20-F661-10AA64E9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710" y="133005"/>
            <a:ext cx="7076874" cy="46328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4000" b="1">
                <a:latin typeface="Microsoft JhengHei UI"/>
                <a:ea typeface="Microsoft JhengHei UI"/>
              </a:rPr>
              <a:t>回復記分板顏色</a:t>
            </a:r>
            <a:r>
              <a:rPr lang="zh-TW" altLang="en-US" sz="4000" b="1">
                <a:latin typeface="Microsoft JhengHei UI"/>
                <a:ea typeface="Microsoft JhengHei UI"/>
              </a:rPr>
              <a:t> </a:t>
            </a:r>
            <a:endParaRPr lang="zh-TW" altLang="en-US" sz="4000">
              <a:latin typeface="Microsoft JhengHei UI"/>
              <a:ea typeface="Microsoft JhengHei UI"/>
            </a:endParaRPr>
          </a:p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回復記分板顏色 這個函式，如</a:t>
            </a:r>
            <a:r>
              <a:rPr lang="zh-TW" altLang="en-US">
                <a:latin typeface="Microsoft JhengHei UI"/>
                <a:ea typeface="Microsoft JhengHei UI"/>
              </a:rPr>
              <a:t> </a:t>
            </a:r>
            <a:r>
              <a:rPr lang="zh-TW">
                <a:latin typeface="Microsoft JhengHei UI"/>
                <a:ea typeface="Microsoft JhengHei UI"/>
              </a:rPr>
              <a:t> 用兩個嵌套的迴圈。外層迴圈遍歷 i 從 1 到 7 的值，內層迴圈遍歷 x 從 1 到 4 的值。 對於每一個 i 和 x 的組合，執行以下操作： 從 handles 中獲取 handle 的值。</a:t>
            </a:r>
            <a:endParaRPr lang="zh-TW" altLang="en-US">
              <a:latin typeface="Microsoft JhengHei UI"/>
              <a:ea typeface="Microsoft JhengHei UI"/>
            </a:endParaRPr>
          </a:p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使用 sim.setShapeColor 函式將 handle 的 形狀顏色設置為 colors3。從 timehandles 中獲取 timehandle 的值。使用 sim.setShapeColor 函式將 timehandle 的形狀顏色設置為 colors3。</a:t>
            </a:r>
            <a:endParaRPr lang="zh-TW" altLang="en-US">
              <a:latin typeface="Microsoft JhengHei UI"/>
              <a:ea typeface="Microsoft JhengHei UI"/>
            </a:endParaRPr>
          </a:p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換句話說，這段代碼將遍歷一個二維數組 handles 和 timehandles，並將相應的 形狀顏色設置為 colors3。</a:t>
            </a:r>
            <a:r>
              <a:rPr lang="zh-TW" altLang="en-US">
                <a:latin typeface="Microsoft JhengHei UI"/>
                <a:ea typeface="Microsoft JhengHei UI"/>
              </a:rPr>
              <a:t> </a:t>
            </a:r>
            <a:endParaRPr lang="zh-TW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AF1939E-7BD9-5602-BA1E-BC223EA1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78" y="4710874"/>
            <a:ext cx="8641644" cy="17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6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57BF1-D8F3-7824-8D84-F6ECE125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919" y="370611"/>
            <a:ext cx="7958331" cy="1077229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>
                <a:latin typeface="Microsoft JhengHei UI"/>
                <a:ea typeface="Microsoft JhengHei UI"/>
              </a:rPr>
              <a:t>心得</a:t>
            </a:r>
            <a:endParaRPr lang="zh-TW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57C194-63EF-50C3-4B06-56243C2920EA}"/>
              </a:ext>
            </a:extLst>
          </p:cNvPr>
          <p:cNvSpPr txBox="1"/>
          <p:nvPr/>
        </p:nvSpPr>
        <p:spPr>
          <a:xfrm>
            <a:off x="1150056" y="1453443"/>
            <a:ext cx="8613422" cy="5052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TW" sz="2400" b="1">
                <a:latin typeface="Microsoft JhengHei UI"/>
                <a:ea typeface="Microsoft JhengHei UI"/>
              </a:rPr>
              <a:t>江芷柔心得</a:t>
            </a:r>
            <a:r>
              <a:rPr lang="en-US" altLang="zh-TW" sz="2400" b="1" dirty="0">
                <a:latin typeface="Microsoft JhengHei UI"/>
                <a:ea typeface="Microsoft JhengHei UI"/>
              </a:rPr>
              <a:t>:</a:t>
            </a:r>
            <a:r>
              <a:rPr lang="zh-TW" sz="2400" b="1" dirty="0">
                <a:latin typeface="Microsoft JhengHei UI"/>
                <a:ea typeface="Microsoft JhengHei UI"/>
              </a:rPr>
              <a:t> </a:t>
            </a: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TW" sz="2400" b="1">
                <a:latin typeface="Microsoft JhengHei UI"/>
                <a:ea typeface="Microsoft JhengHei UI"/>
              </a:rPr>
              <a:t>李凱新心得 </a:t>
            </a:r>
            <a:r>
              <a:rPr lang="en-US" altLang="zh-TW" sz="2400" b="1" dirty="0">
                <a:latin typeface="Microsoft JhengHei UI"/>
                <a:ea typeface="新細明體"/>
              </a:rPr>
              <a:t>:</a:t>
            </a:r>
            <a:endParaRPr lang="en-US" altLang="zh-TW" sz="2400" dirty="0">
              <a:latin typeface="新細明體"/>
              <a:ea typeface="新細明體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TW" sz="1900">
                <a:latin typeface="Microsoft JhengHei UI"/>
                <a:ea typeface="Microsoft JhengHei UI"/>
              </a:rPr>
              <a:t>這次使用 SolidWorks 畫了一個球場，還使用 onshape 畫了旗子上面 還有數字，再匯入 coppliasim 。我感覺對於使用場景更得心應手了呢！ </a:t>
            </a:r>
            <a:endParaRPr lang="en-US" altLang="zh-TW" sz="1900">
              <a:latin typeface="Microsoft JhengHei UI"/>
              <a:ea typeface="新細明體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TW" sz="2400" b="1">
                <a:latin typeface="Microsoft JhengHei UI"/>
                <a:ea typeface="Microsoft JhengHei UI"/>
              </a:rPr>
              <a:t>王翔楷心得 </a:t>
            </a:r>
            <a:r>
              <a:rPr lang="en-US" altLang="zh-TW" sz="2400" b="1" dirty="0">
                <a:latin typeface="Microsoft JhengHei UI"/>
                <a:ea typeface="新細明體"/>
              </a:rPr>
              <a:t>:</a:t>
            </a:r>
            <a:endParaRPr lang="zh-TW" altLang="en-US" sz="2400" b="1" dirty="0">
              <a:latin typeface="Microsoft JhengHei UI"/>
              <a:ea typeface="Microsoft JhengHei UI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TW" sz="1900">
                <a:latin typeface="Microsoft JhengHei UI"/>
                <a:ea typeface="Microsoft JhengHei UI"/>
              </a:rPr>
              <a:t>這次作業我擔任建立球員及球場感測器還有最後 Latex 報告撰寫的 工作，設計跑車模樣的球員讓我的繪圖技術透過這次的經驗更加精進， 球場感測器的建立已經透過前幾次的作業徹底摸清楚，建設上非常的流 暢也省時，最後是 Latex 報告的編寫，每次寫報告都能更精進使用 latex 的技術，總之這門課使我獲益良多。 </a:t>
            </a:r>
            <a:endParaRPr lang="zh-TW" sz="2400">
              <a:latin typeface="Microsoft JhengHei UI"/>
              <a:ea typeface="Microsoft JhengHei UI"/>
            </a:endParaRPr>
          </a:p>
          <a:p>
            <a:pPr algn="l"/>
            <a:endParaRPr lang="zh-TW" altLang="en-US" dirty="0"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531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77A4A-BA6E-9098-2662-20C924AC5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821" y="260005"/>
            <a:ext cx="7796540" cy="670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sz="2400" b="1">
                <a:latin typeface="Microsoft JhengHei UI"/>
                <a:ea typeface="Microsoft JhengHei UI"/>
              </a:rPr>
              <a:t>吳勁毅心得 </a:t>
            </a:r>
            <a:r>
              <a:rPr lang="en-US" altLang="zh-TW" sz="2400" b="1" dirty="0">
                <a:latin typeface="Microsoft JhengHei UI"/>
                <a:ea typeface="Microsoft JhengHei UI"/>
              </a:rPr>
              <a:t>:</a:t>
            </a:r>
            <a:endParaRPr lang="zh-TW" altLang="en-US" sz="2400" b="1" dirty="0">
              <a:latin typeface="Microsoft JhengHei UI"/>
              <a:ea typeface="Microsoft JhengHei UI"/>
            </a:endParaRPr>
          </a:p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這次 pj3 的分組因為有 8 個人所以比之前更輕鬆，畢竟要負責的部 分已經更少了，但途中還是遇到一些問題，像是有時無法連到主機，導 致無法對戰，還有一些程式小問題，但我們會盡力解決，讓這個作業做 得更好</a:t>
            </a:r>
            <a:endParaRPr lang="zh-TW" altLang="en-US" b="1">
              <a:latin typeface="Microsoft JhengHei UI"/>
              <a:ea typeface="Microsoft JhengHei UI"/>
            </a:endParaRPr>
          </a:p>
          <a:p>
            <a:pPr marL="0" indent="0">
              <a:buNone/>
            </a:pPr>
            <a:r>
              <a:rPr lang="zh-TW" altLang="en-US" sz="2400" b="1">
                <a:latin typeface="Microsoft JhengHei UI"/>
                <a:ea typeface="Microsoft JhengHei UI"/>
              </a:rPr>
              <a:t>李學淵心得 :</a:t>
            </a:r>
            <a:endParaRPr lang="zh-TW" sz="2400" b="1"/>
          </a:p>
          <a:p>
            <a:pPr marL="0" indent="0">
              <a:buNone/>
            </a:pPr>
            <a:r>
              <a:rPr lang="zh-TW" altLang="en-US">
                <a:latin typeface="Microsoft JhengHei UI"/>
                <a:ea typeface="Microsoft JhengHei UI"/>
              </a:rPr>
              <a:t>這次 </a:t>
            </a:r>
            <a:r>
              <a:rPr lang="en-US" altLang="zh-TW" dirty="0">
                <a:latin typeface="Microsoft JhengHei UI"/>
                <a:ea typeface="Microsoft JhengHei UI"/>
              </a:rPr>
              <a:t>pj3</a:t>
            </a:r>
            <a:r>
              <a:rPr lang="zh-TW" altLang="en-US">
                <a:latin typeface="Microsoft JhengHei UI"/>
                <a:ea typeface="Microsoft JhengHei UI"/>
              </a:rPr>
              <a:t> 我學習到了 </a:t>
            </a:r>
            <a:r>
              <a:rPr lang="en-US" altLang="zh-TW" err="1">
                <a:latin typeface="Microsoft JhengHei UI"/>
                <a:ea typeface="Microsoft JhengHei UI"/>
              </a:rPr>
              <a:t>lua</a:t>
            </a:r>
            <a:r>
              <a:rPr lang="zh-TW" altLang="en-US">
                <a:latin typeface="Microsoft JhengHei UI"/>
                <a:ea typeface="Microsoft JhengHei UI"/>
              </a:rPr>
              <a:t> 在 </a:t>
            </a:r>
            <a:r>
              <a:rPr lang="en-US" altLang="zh-TW" err="1">
                <a:latin typeface="Microsoft JhengHei UI"/>
                <a:ea typeface="Microsoft JhengHei UI"/>
              </a:rPr>
              <a:t>coppeliasim</a:t>
            </a:r>
            <a:r>
              <a:rPr lang="zh-TW" altLang="en-US">
                <a:latin typeface="Microsoft JhengHei UI"/>
                <a:ea typeface="Microsoft JhengHei UI"/>
              </a:rPr>
              <a:t> 的各種用法，並整合了更多 功能在程式之中，縮短程式的長度來簡潔美化。 </a:t>
            </a:r>
            <a:endParaRPr lang="zh-TW" dirty="0"/>
          </a:p>
          <a:p>
            <a:pPr marL="0" indent="0">
              <a:buNone/>
            </a:pPr>
            <a:r>
              <a:rPr lang="zh-TW" altLang="en-US" sz="2400" b="1">
                <a:latin typeface="Microsoft JhengHei UI"/>
                <a:ea typeface="Microsoft JhengHei UI"/>
              </a:rPr>
              <a:t>林秉賢心得 :</a:t>
            </a:r>
            <a:endParaRPr lang="zh-TW" b="1"/>
          </a:p>
          <a:p>
            <a:pPr marL="0" indent="0">
              <a:buNone/>
            </a:pPr>
            <a:r>
              <a:rPr lang="zh-TW" altLang="en-US">
                <a:latin typeface="Microsoft JhengHei UI"/>
                <a:ea typeface="Microsoft JhengHei UI"/>
              </a:rPr>
              <a:t>這次的八人組合，我覺得做的東西有難度，但是如果要八個人一起 做我覺得可以很快完成，我要很謝謝我的組員們很凱瑞我，沒有他們我 覺得這個東西沒辦法處理得很好。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15367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8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8" name="Picture 10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9" name="Rectangle 12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18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4" name="Rectangle 22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4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6" name="Picture 26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7" name="Rectangle 28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18AF99-1BB5-4039-336C-8C1869E6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166421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4800">
                <a:latin typeface="+mj-lt"/>
                <a:ea typeface="+mj-ea"/>
              </a:rPr>
              <a:t>完成圖</a:t>
            </a: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4" descr="一張含有 文字, 名片 的圖片&#10;&#10;自動產生的描述">
            <a:extLst>
              <a:ext uri="{FF2B5EF4-FFF2-40B4-BE49-F238E27FC236}">
                <a16:creationId xmlns:a16="http://schemas.microsoft.com/office/drawing/2014/main" id="{8D3F693E-D642-6A2A-CD4F-5EE3FD9F5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38402" r="-1" b="3206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0" name="Rectangle 34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9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1CE76-193B-5E97-E99B-4982847A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046" y="694325"/>
            <a:ext cx="2260391" cy="1077229"/>
          </a:xfrm>
        </p:spPr>
        <p:txBody>
          <a:bodyPr>
            <a:noAutofit/>
          </a:bodyPr>
          <a:lstStyle/>
          <a:p>
            <a:r>
              <a:rPr lang="zh-TW" altLang="en-US" sz="8000">
                <a:latin typeface="Microsoft JhengHei UI"/>
                <a:ea typeface="Microsoft JhengHei UI"/>
              </a:rPr>
              <a:t>摘要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D99EE5-F69E-C385-56A6-3B739A2D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942" y="2120355"/>
            <a:ext cx="7796540" cy="3997828"/>
          </a:xfrm>
        </p:spPr>
        <p:txBody>
          <a:bodyPr/>
          <a:lstStyle/>
          <a:p>
            <a:pPr marL="344170" indent="-344170"/>
            <a:r>
              <a:rPr lang="zh-TW">
                <a:latin typeface="Microsoft JhengHei UI"/>
                <a:ea typeface="Microsoft JhengHei UI"/>
              </a:rPr>
              <a:t>由於矩陣計算、自動求導技術、開源開發環境、多核 GPU 運算硬體 等這四大發展趨勢，促使 AI 領域快速發展，藉由這樣的契機，將實體 機電系統透過虛擬化訓練提高訓練效率，再將訓練完的模型應用到實體 上。 此專案是 w3 作業所做的泡泡機器人的延伸，繪製機器人後導入 CoppeliaSim 模擬環境並給予對應設置，使用 zmqRemoteAPI 與八位同組 組員協同控制 bubbleRob，在我們所建立的場景內踢球競賽，並同時加 入記分板顯示場上比分狀態。</a:t>
            </a:r>
            <a:r>
              <a:rPr lang="zh-TW" dirty="0">
                <a:solidFill>
                  <a:schemeClr val="bg1"/>
                </a:solidFill>
                <a:latin typeface="Microsoft JhengHei UI"/>
                <a:ea typeface="Microsoft JhengHei UI"/>
              </a:rPr>
              <a:t> </a:t>
            </a:r>
            <a:r>
              <a:rPr lang="zh-TW">
                <a:solidFill>
                  <a:srgbClr val="FFFF00"/>
                </a:solidFill>
                <a:latin typeface="Microsoft JhengHei UI"/>
                <a:ea typeface="Microsoft JhengHei UI"/>
              </a:rPr>
              <a:t>關鍵字: 類神經網路、強化學習、CoppeliaSim、OpenAI Gym</a:t>
            </a:r>
            <a:endParaRPr lang="zh-TW" altLang="en-US">
              <a:solidFill>
                <a:srgbClr val="FFFF00"/>
              </a:solidFill>
              <a:latin typeface="Microsoft JhengHei UI"/>
              <a:ea typeface="Microsoft JhengHei UI"/>
            </a:endParaRPr>
          </a:p>
        </p:txBody>
      </p:sp>
    </p:spTree>
    <p:extLst>
      <p:ext uri="{BB962C8B-B14F-4D97-AF65-F5344CB8AC3E}">
        <p14:creationId xmlns:p14="http://schemas.microsoft.com/office/powerpoint/2010/main" val="399126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0AA71-B46A-8E29-A152-2EBCA453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8000">
                <a:latin typeface="Microsoft JhengHei UI"/>
                <a:ea typeface="Microsoft JhengHei UI"/>
              </a:rPr>
              <a:t>規則</a:t>
            </a:r>
            <a:endParaRPr lang="zh-TW" sz="4000">
              <a:latin typeface="Microsoft JhengHei UI"/>
              <a:ea typeface="Microsoft JhengHei U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9B7A5E-CF0B-E953-83D5-B02109801F9A}"/>
              </a:ext>
            </a:extLst>
          </p:cNvPr>
          <p:cNvSpPr txBox="1"/>
          <p:nvPr/>
        </p:nvSpPr>
        <p:spPr>
          <a:xfrm>
            <a:off x="3184477" y="2416791"/>
            <a:ext cx="69057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>
                <a:ea typeface="+mn-lt"/>
                <a:cs typeface="+mn-lt"/>
              </a:rPr>
              <a:t>1.1 規則 遊戲規則如下： 1. 球打入敵方即得一分。 2. 時間內進球數多的一方獲勝。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9496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630CA-2C18-1F64-8D80-0EC576A3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375" y="364504"/>
            <a:ext cx="7958331" cy="1077229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>
                <a:latin typeface="Microsoft JhengHei UI"/>
                <a:ea typeface="Microsoft JhengHei UI"/>
              </a:rPr>
              <a:t>場景建立</a:t>
            </a:r>
            <a:endParaRPr lang="zh-TW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720A043-1093-63E8-95D6-94093D9DA772}"/>
              </a:ext>
            </a:extLst>
          </p:cNvPr>
          <p:cNvSpPr txBox="1"/>
          <p:nvPr/>
        </p:nvSpPr>
        <p:spPr>
          <a:xfrm>
            <a:off x="1876567" y="1512626"/>
            <a:ext cx="8611737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4000" b="1">
                <a:ea typeface="+mn-lt"/>
                <a:cs typeface="+mn-lt"/>
              </a:rPr>
              <a:t>前言</a:t>
            </a:r>
            <a:r>
              <a:rPr lang="en-US" altLang="zh-TW" sz="4000" b="1" dirty="0">
                <a:ea typeface="+mn-lt"/>
                <a:cs typeface="+mn-lt"/>
              </a:rPr>
              <a:t>:</a:t>
            </a:r>
            <a:endParaRPr lang="zh-TW" b="1" dirty="0">
              <a:ea typeface="新細明體"/>
              <a:cs typeface="+mn-lt"/>
            </a:endParaRPr>
          </a:p>
          <a:p>
            <a:r>
              <a:rPr lang="zh-TW" altLang="en-US">
                <a:ea typeface="+mn-lt"/>
                <a:cs typeface="+mn-lt"/>
              </a:rPr>
              <a:t> 因為這次老師重新規劃了球場及球員的大小、重量</a:t>
            </a:r>
            <a:r>
              <a:rPr lang="en-US" altLang="zh-TW" dirty="0">
                <a:ea typeface="+mn-lt"/>
                <a:cs typeface="+mn-lt"/>
              </a:rPr>
              <a:t>......</a:t>
            </a:r>
            <a:r>
              <a:rPr lang="zh-TW" altLang="en-US">
                <a:ea typeface="+mn-lt"/>
                <a:cs typeface="+mn-lt"/>
              </a:rPr>
              <a:t> 等等，我們 重新規劃了整個球場及新建了球員模型，沒有沿用過去的設計。 </a:t>
            </a:r>
            <a:endParaRPr lang="zh-TW">
              <a:ea typeface="新細明體"/>
              <a:cs typeface="Arial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AE6FDB-ADBF-9D08-406D-20503E2121DC}"/>
              </a:ext>
            </a:extLst>
          </p:cNvPr>
          <p:cNvSpPr txBox="1"/>
          <p:nvPr/>
        </p:nvSpPr>
        <p:spPr>
          <a:xfrm>
            <a:off x="1876567" y="2831910"/>
            <a:ext cx="8611736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4000" b="1">
                <a:ea typeface="+mn-lt"/>
                <a:cs typeface="+mn-lt"/>
              </a:rPr>
              <a:t>建立球員 </a:t>
            </a:r>
            <a:r>
              <a:rPr lang="en-US" altLang="zh-TW" sz="4000" b="1" dirty="0">
                <a:ea typeface="+mn-lt"/>
                <a:cs typeface="+mn-lt"/>
              </a:rPr>
              <a:t>:</a:t>
            </a:r>
            <a:r>
              <a:rPr lang="zh-TW">
                <a:ea typeface="+mn-lt"/>
                <a:cs typeface="+mn-lt"/>
              </a:rPr>
              <a:t>我們使用 Onshape 重新繪製了球員模型，這次規劃想改變過去 bubbleRob 看起來較呆版、圓潤的設計，因此設計了一台跑車作為我們 的球員。File-Import-Mesh，選擇要匯入的檔案匯入球場，如圖 。 接著加入 joint 加入 joint: </a:t>
            </a:r>
            <a:r>
              <a:rPr lang="zh-TW">
                <a:solidFill>
                  <a:srgbClr val="FFFF00"/>
                </a:solidFill>
                <a:ea typeface="+mn-lt"/>
                <a:cs typeface="+mn-lt"/>
              </a:rPr>
              <a:t>滑鼠右鍵-Add-Joint-Revolute</a:t>
            </a:r>
            <a:endParaRPr lang="zh-TW">
              <a:solidFill>
                <a:srgbClr val="FFFF00"/>
              </a:solidFill>
            </a:endParaRP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531EC4BF-1CDF-914E-5B5A-AD7883295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131" y="4431684"/>
            <a:ext cx="4028364" cy="223681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9670050-86CB-0861-5A2A-31225D477A1E}"/>
              </a:ext>
            </a:extLst>
          </p:cNvPr>
          <p:cNvSpPr txBox="1"/>
          <p:nvPr/>
        </p:nvSpPr>
        <p:spPr>
          <a:xfrm>
            <a:off x="1879409" y="4426992"/>
            <a:ext cx="476761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ea typeface="+mn-lt"/>
                <a:cs typeface="+mn-lt"/>
              </a:rPr>
              <a:t>後發現比例錯誤，因此直接在 CoppeliaSim 內進行縮小，但因本來設計 的跑車高度太低太扁平，可能會有無法推到球的狀況發生，因此</a:t>
            </a:r>
            <a:r>
              <a:rPr lang="zh-TW">
                <a:solidFill>
                  <a:srgbClr val="FFFF00"/>
                </a:solidFill>
                <a:ea typeface="+mn-lt"/>
                <a:cs typeface="+mn-lt"/>
              </a:rPr>
              <a:t>不是使用等比縮小</a:t>
            </a:r>
            <a:r>
              <a:rPr lang="zh-TW">
                <a:ea typeface="+mn-lt"/>
                <a:cs typeface="+mn-lt"/>
              </a:rPr>
              <a:t>，而是直接將各部分拉至規定尺寸</a:t>
            </a:r>
            <a:r>
              <a:rPr lang="zh-TW" altLang="en-US">
                <a:ea typeface="+mn-lt"/>
                <a:cs typeface="+mn-lt"/>
              </a:rPr>
              <a:t>。</a:t>
            </a:r>
            <a:r>
              <a:rPr lang="zh-TW">
                <a:ea typeface="+mn-lt"/>
                <a:cs typeface="+mn-lt"/>
              </a:rPr>
              <a:t> 比例放大縮小步驟: </a:t>
            </a:r>
            <a:r>
              <a:rPr lang="zh-TW">
                <a:solidFill>
                  <a:srgbClr val="FFFF00"/>
                </a:solidFill>
                <a:ea typeface="+mn-lt"/>
                <a:cs typeface="+mn-lt"/>
              </a:rPr>
              <a:t>點選物件左邊圖示-View modify geornrtry-若勾選 Keep proportions 為進行等比放大，若取消勾選擇可以個別調整大小。</a:t>
            </a:r>
            <a:r>
              <a:rPr lang="zh-TW" altLang="en-US">
                <a:solidFill>
                  <a:srgbClr val="FFFF00"/>
                </a:solidFill>
                <a:ea typeface="+mn-lt"/>
                <a:cs typeface="+mn-lt"/>
              </a:rPr>
              <a:t> </a:t>
            </a:r>
            <a:endParaRPr lang="zh-TW">
              <a:solidFill>
                <a:srgbClr val="FFFF00"/>
              </a:solidFill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47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>
            <a:extLst>
              <a:ext uri="{FF2B5EF4-FFF2-40B4-BE49-F238E27FC236}">
                <a16:creationId xmlns:a16="http://schemas.microsoft.com/office/drawing/2014/main" id="{9E60E031-10EA-E92B-A4C9-7C5F38721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658" y="1428068"/>
            <a:ext cx="7107250" cy="3997828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D10280B-66E7-3801-B303-248A9335E3A5}"/>
              </a:ext>
            </a:extLst>
          </p:cNvPr>
          <p:cNvSpPr txBox="1"/>
          <p:nvPr/>
        </p:nvSpPr>
        <p:spPr>
          <a:xfrm>
            <a:off x="2723444" y="5584472"/>
            <a:ext cx="670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Arial"/>
              </a:rPr>
              <a:t>圖二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86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A9E1FF6-CCC9-40FF-8995-DDFB6C223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74B371-0BF2-4465-B103-CCE5A469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D069D5-F182-406C-9B9C-F335C316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6F58D63-E9A4-4707-B6D8-E89672A36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96B63F-B884-4CA6-BCEA-CB7B43E62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D5E9C3-1490-41D0-8B4C-272B01559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2251DD-EB0C-F9A6-F35E-7AE84C47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915" y="455278"/>
            <a:ext cx="5719281" cy="1077229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zh-TW" sz="8000">
                <a:latin typeface="Microsoft JhengHei UI"/>
                <a:ea typeface="Microsoft JhengHei UI"/>
              </a:rPr>
              <a:t>建立記分板 </a:t>
            </a:r>
            <a:endParaRPr lang="en-US" altLang="zh-TW" sz="8000">
              <a:latin typeface="Microsoft JhengHei UI"/>
              <a:ea typeface="Microsoft JhengHei U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68CB94-5A99-9012-5EC5-99A918319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581" y="1882783"/>
            <a:ext cx="5437060" cy="175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我們使用 Onshape 重新繪製了機械式記分板，接著匯入 到 CoppeliaSim 內進行爆炸拆件，拆件後加入 joint</a:t>
            </a:r>
            <a:r>
              <a:rPr lang="zh-TW" altLang="en-US">
                <a:latin typeface="Microsoft JhengHei UI"/>
                <a:ea typeface="Microsoft JhengHei UI"/>
              </a:rPr>
              <a:t> </a:t>
            </a:r>
            <a:endParaRPr lang="zh-TW" sz="1800">
              <a:latin typeface="Microsoft JhengHei UI"/>
              <a:ea typeface="Microsoft JhengHei U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CCCAB-BA10-4E7D-A3B2-9E56FC09B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5120" y="641225"/>
            <a:ext cx="3656394" cy="5570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4" descr="一張含有 文字, 光線 的圖片&#10;&#10;自動產生的描述">
            <a:extLst>
              <a:ext uri="{FF2B5EF4-FFF2-40B4-BE49-F238E27FC236}">
                <a16:creationId xmlns:a16="http://schemas.microsoft.com/office/drawing/2014/main" id="{89C45C13-86EB-5C85-2951-FC3601517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271" y="1392871"/>
            <a:ext cx="3017268" cy="1448288"/>
          </a:xfrm>
          <a:prstGeom prst="rect">
            <a:avLst/>
          </a:prstGeom>
          <a:ln>
            <a:noFill/>
          </a:ln>
        </p:spPr>
      </p:pic>
      <p:pic>
        <p:nvPicPr>
          <p:cNvPr id="8" name="圖片 4">
            <a:extLst>
              <a:ext uri="{FF2B5EF4-FFF2-40B4-BE49-F238E27FC236}">
                <a16:creationId xmlns:a16="http://schemas.microsoft.com/office/drawing/2014/main" id="{9751AF21-FC77-8544-3EB7-EAB3A3D6C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271" y="3762023"/>
            <a:ext cx="3019190" cy="1955518"/>
          </a:xfrm>
          <a:prstGeom prst="rect">
            <a:avLst/>
          </a:prstGeom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0DAEC7D-6DC2-4017-82A4-D29BA59FC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0786" y="319015"/>
            <a:ext cx="4323016" cy="6214421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B6F2FC-7257-454A-BF7F-4515943F4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864" y="883272"/>
            <a:ext cx="3182039" cy="2463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38CFFE-9077-4273-AE5B-90EE4626B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864" y="3503486"/>
            <a:ext cx="3182039" cy="2463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5CC5DA-C98E-49F8-97BA-F7E820FAB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0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4">
            <a:extLst>
              <a:ext uri="{FF2B5EF4-FFF2-40B4-BE49-F238E27FC236}">
                <a16:creationId xmlns:a16="http://schemas.microsoft.com/office/drawing/2014/main" id="{725BC238-C762-4D13-A195-D96782130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16">
            <a:extLst>
              <a:ext uri="{FF2B5EF4-FFF2-40B4-BE49-F238E27FC236}">
                <a16:creationId xmlns:a16="http://schemas.microsoft.com/office/drawing/2014/main" id="{E46C2F34-1655-46BB-AA7C-FE1E7C94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3" name="Picture 18">
            <a:extLst>
              <a:ext uri="{FF2B5EF4-FFF2-40B4-BE49-F238E27FC236}">
                <a16:creationId xmlns:a16="http://schemas.microsoft.com/office/drawing/2014/main" id="{9E212255-06CB-48A7-8DDC-16BB691C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4" name="Rectangle 20">
            <a:extLst>
              <a:ext uri="{FF2B5EF4-FFF2-40B4-BE49-F238E27FC236}">
                <a16:creationId xmlns:a16="http://schemas.microsoft.com/office/drawing/2014/main" id="{380DDC1E-06A0-46BA-AE64-DBDD05947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339C1BC9-83BE-489D-9B3E-B164525B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4">
            <a:extLst>
              <a:ext uri="{FF2B5EF4-FFF2-40B4-BE49-F238E27FC236}">
                <a16:creationId xmlns:a16="http://schemas.microsoft.com/office/drawing/2014/main" id="{F00FBAF5-0C55-4EC9-9950-7797B8DF7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1038910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80B7DF7-D824-37B7-E65F-68468057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470" y="751612"/>
            <a:ext cx="4292704" cy="1077229"/>
          </a:xfrm>
        </p:spPr>
        <p:txBody>
          <a:bodyPr>
            <a:noAutofit/>
          </a:bodyPr>
          <a:lstStyle/>
          <a:p>
            <a:pPr algn="l"/>
            <a:r>
              <a:rPr lang="zh-TW" altLang="en-US" sz="8000">
                <a:latin typeface="Microsoft JhengHei UI"/>
                <a:ea typeface="Microsoft JhengHei UI"/>
              </a:rPr>
              <a:t>建立球場</a:t>
            </a:r>
            <a:endParaRPr lang="zh-TW" sz="8000">
              <a:latin typeface="Microsoft JhengHei UI"/>
              <a:ea typeface="Microsoft JhengHei U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9EA68-BCF0-E889-E721-E14389B1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469" y="2404894"/>
            <a:ext cx="5139371" cy="15001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我們使用 solidworks 繪製了球場底板及球門</a:t>
            </a:r>
            <a:r>
              <a:rPr lang="zh-TW" altLang="en-US">
                <a:latin typeface="Microsoft JhengHei UI"/>
                <a:ea typeface="Microsoft JhengHei UI"/>
              </a:rPr>
              <a:t>匯入 </a:t>
            </a:r>
            <a:r>
              <a:rPr lang="en-US" altLang="zh-TW" err="1">
                <a:latin typeface="Microsoft JhengHei UI"/>
                <a:ea typeface="Microsoft JhengHei UI"/>
              </a:rPr>
              <a:t>CoppeliaSim</a:t>
            </a:r>
            <a:r>
              <a:rPr lang="zh-TW" altLang="en-US" dirty="0">
                <a:latin typeface="Microsoft JhengHei UI"/>
                <a:ea typeface="Microsoft JhengHei UI"/>
              </a:rPr>
              <a:t> </a:t>
            </a:r>
            <a:r>
              <a:rPr lang="zh-TW" altLang="en-US">
                <a:latin typeface="Microsoft JhengHei UI"/>
                <a:ea typeface="Microsoft JhengHei UI"/>
              </a:rPr>
              <a:t>後接著建立感測器</a:t>
            </a:r>
            <a:endParaRPr lang="zh-TW"/>
          </a:p>
          <a:p>
            <a:pPr marL="0" indent="0">
              <a:buNone/>
            </a:pPr>
            <a:endParaRPr lang="zh-TW" altLang="en-US" sz="1800">
              <a:latin typeface="Microsoft JhengHei UI"/>
              <a:ea typeface="Microsoft JhengHei UI"/>
            </a:endParaRP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C8EC851D-1CA8-5EA8-A72F-6FE33B990D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57" r="4" b="4"/>
          <a:stretch/>
        </p:blipFill>
        <p:spPr>
          <a:xfrm>
            <a:off x="6408981" y="646088"/>
            <a:ext cx="4330179" cy="27050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0" name="圖片 9" descr="一張含有 文字, 資料表, 咖啡桌 的圖片&#10;&#10;自動產生的描述">
            <a:extLst>
              <a:ext uri="{FF2B5EF4-FFF2-40B4-BE49-F238E27FC236}">
                <a16:creationId xmlns:a16="http://schemas.microsoft.com/office/drawing/2014/main" id="{FE399608-1C5E-97D0-DDC0-17F1B729BC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97" r="2459" b="2"/>
          <a:stretch/>
        </p:blipFill>
        <p:spPr>
          <a:xfrm>
            <a:off x="6416206" y="3506402"/>
            <a:ext cx="4330179" cy="27050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7" name="Rectangle 26">
            <a:extLst>
              <a:ext uri="{FF2B5EF4-FFF2-40B4-BE49-F238E27FC236}">
                <a16:creationId xmlns:a16="http://schemas.microsoft.com/office/drawing/2014/main" id="{12BC0108-11C3-4CBB-B5D0-7945DB64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4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961F17-D0E4-4576-8697-C062B28F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F1AEC-0327-4A10-AED3-E227ACAEB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39742D-6F41-4E7D-9C32-1D9825B40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F3ADA23-8B3C-4029-923E-81303CBE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EAE543-FFF6-43C7-AD71-A9856C6E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721EC2-EF82-B486-0562-BAB662A6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117" y="314167"/>
            <a:ext cx="4407610" cy="124934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TW" altLang="en-US" sz="8000">
                <a:latin typeface="+mj-lt"/>
                <a:ea typeface="新細明體"/>
              </a:rPr>
              <a:t>整合場景</a:t>
            </a:r>
            <a:endParaRPr lang="en-US" altLang="zh-TW" sz="8000">
              <a:latin typeface="+mj-lt"/>
              <a:ea typeface="新細明體"/>
            </a:endParaRPr>
          </a:p>
        </p:txBody>
      </p:sp>
      <p:pic>
        <p:nvPicPr>
          <p:cNvPr id="4" name="圖片 4" descr="一張含有 文字, 名片 的圖片&#10;&#10;自動產生的描述">
            <a:extLst>
              <a:ext uri="{FF2B5EF4-FFF2-40B4-BE49-F238E27FC236}">
                <a16:creationId xmlns:a16="http://schemas.microsoft.com/office/drawing/2014/main" id="{01B86835-F7DA-DC0E-D34B-74632A4494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16" r="22975"/>
          <a:stretch/>
        </p:blipFill>
        <p:spPr>
          <a:xfrm>
            <a:off x="1005401" y="227"/>
            <a:ext cx="5569814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D7E355E-8304-4C50-B384-7DAC68D87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1AD8744-F478-3FD2-47E2-D24C492F869A}"/>
              </a:ext>
            </a:extLst>
          </p:cNvPr>
          <p:cNvSpPr txBox="1"/>
          <p:nvPr/>
        </p:nvSpPr>
        <p:spPr>
          <a:xfrm>
            <a:off x="6840438" y="1720497"/>
            <a:ext cx="3012735" cy="38496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zh-TW" altLang="en-US" sz="2000">
                <a:ea typeface="新細明體"/>
              </a:rPr>
              <a:t>接著將所有檔案拉到同一視窗內，球員進行分色，場地位置調整及 加入感測器。 球員變色</a:t>
            </a:r>
            <a:r>
              <a:rPr lang="en-US" altLang="zh-TW" sz="2000" dirty="0">
                <a:ea typeface="新細明體"/>
              </a:rPr>
              <a:t>: </a:t>
            </a:r>
            <a:r>
              <a:rPr lang="zh-TW" altLang="en-US" sz="2000">
                <a:solidFill>
                  <a:srgbClr val="FFFF00"/>
                </a:solidFill>
                <a:ea typeface="新細明體"/>
              </a:rPr>
              <a:t>點選本體旁邊圖示</a:t>
            </a:r>
            <a:r>
              <a:rPr lang="en-US" altLang="zh-TW" sz="2000" dirty="0">
                <a:solidFill>
                  <a:srgbClr val="FFFF00"/>
                </a:solidFill>
                <a:ea typeface="新細明體"/>
              </a:rPr>
              <a:t>-Adjust color-</a:t>
            </a:r>
            <a:r>
              <a:rPr lang="en-US" altLang="zh-TW" sz="2000" err="1">
                <a:solidFill>
                  <a:srgbClr val="FFFF00"/>
                </a:solidFill>
                <a:ea typeface="新細明體"/>
              </a:rPr>
              <a:t>Amibient</a:t>
            </a:r>
            <a:r>
              <a:rPr lang="en-US" altLang="zh-TW" sz="2000" dirty="0">
                <a:solidFill>
                  <a:srgbClr val="FFFF00"/>
                </a:solidFill>
                <a:ea typeface="新細明體"/>
              </a:rPr>
              <a:t>/diffuse component-</a:t>
            </a:r>
            <a:r>
              <a:rPr lang="zh-TW" altLang="en-US" sz="2000">
                <a:solidFill>
                  <a:srgbClr val="FFFF00"/>
                </a:solidFill>
                <a:ea typeface="新細明體"/>
              </a:rPr>
              <a:t>拉 動 </a:t>
            </a:r>
            <a:r>
              <a:rPr lang="en-US" altLang="zh-TW" sz="2000" dirty="0">
                <a:solidFill>
                  <a:srgbClr val="FFFF00"/>
                </a:solidFill>
                <a:ea typeface="新細明體"/>
              </a:rPr>
              <a:t>RGB </a:t>
            </a:r>
            <a:r>
              <a:rPr lang="zh-TW" altLang="en-US" sz="2000">
                <a:solidFill>
                  <a:srgbClr val="FFFF00"/>
                </a:solidFill>
                <a:ea typeface="新細明體"/>
              </a:rPr>
              <a:t>調整顏色即可。</a:t>
            </a:r>
            <a:r>
              <a:rPr lang="en-US" altLang="zh-TW" sz="2000" dirty="0">
                <a:solidFill>
                  <a:srgbClr val="FFFF00"/>
                </a:solidFill>
                <a:ea typeface="新細明體"/>
              </a:rPr>
              <a:t> </a:t>
            </a:r>
            <a:endParaRPr lang="zh-TW" altLang="en-US" sz="2000">
              <a:solidFill>
                <a:srgbClr val="FFFF00"/>
              </a:solidFill>
              <a:ea typeface="新細明體"/>
              <a:cs typeface="Arial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zh-TW" altLang="en-US" sz="2000">
                <a:ea typeface="新細明體"/>
              </a:rPr>
              <a:t>加入感測器</a:t>
            </a:r>
            <a:r>
              <a:rPr lang="en-US" altLang="zh-TW" sz="2000" dirty="0">
                <a:ea typeface="新細明體"/>
              </a:rPr>
              <a:t>:Add Proximity sensor-Ray type </a:t>
            </a:r>
            <a:endParaRPr lang="en-US" altLang="zh-TW" sz="2000">
              <a:ea typeface="新細明體"/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78E784-3C81-4963-ACD9-58EF41CE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6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E9870F4-D4A5-178D-1C66-26A8752B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89" y="342389"/>
            <a:ext cx="4248550" cy="1077229"/>
          </a:xfrm>
        </p:spPr>
        <p:txBody>
          <a:bodyPr>
            <a:noAutofit/>
          </a:bodyPr>
          <a:lstStyle/>
          <a:p>
            <a:pPr algn="l"/>
            <a:r>
              <a:rPr lang="zh-TW" altLang="en-US" sz="8000">
                <a:latin typeface="Microsoft JhengHei UI"/>
                <a:ea typeface="Microsoft JhengHei UI"/>
              </a:rPr>
              <a:t>程式講解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361EC8-DACF-D941-7F03-77371E401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43A0831-F3B5-F65E-2C38-021D9A1E6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3" y="345024"/>
            <a:ext cx="5303975" cy="6167412"/>
          </a:xfrm>
          <a:prstGeom prst="rect">
            <a:avLst/>
          </a:prstGeom>
          <a:ln w="12700">
            <a:noFill/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4A8E24B-6996-1663-F585-39D263DB57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726" b="3"/>
          <a:stretch/>
        </p:blipFill>
        <p:spPr>
          <a:xfrm>
            <a:off x="1150585" y="1634591"/>
            <a:ext cx="3965466" cy="242284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9" name="圖片 6" descr="一張含有 文字, 螢幕擷取畫面, 螢幕, 屏幕、螢幕 的圖片&#10;&#10;自動產生的描述">
            <a:extLst>
              <a:ext uri="{FF2B5EF4-FFF2-40B4-BE49-F238E27FC236}">
                <a16:creationId xmlns:a16="http://schemas.microsoft.com/office/drawing/2014/main" id="{02F46FA0-8793-D6DD-D3D2-39DB48683A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2818" r="3" b="13368"/>
          <a:stretch/>
        </p:blipFill>
        <p:spPr>
          <a:xfrm>
            <a:off x="1150585" y="2708419"/>
            <a:ext cx="3965466" cy="406749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6984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寬螢幕</PresentationFormat>
  <Paragraphs>1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麥迪遜</vt:lpstr>
      <vt:lpstr>網際足球泡泡機器人場景設計</vt:lpstr>
      <vt:lpstr>摘要</vt:lpstr>
      <vt:lpstr>規則</vt:lpstr>
      <vt:lpstr>場景建立</vt:lpstr>
      <vt:lpstr>PowerPoint 簡報</vt:lpstr>
      <vt:lpstr>建立記分板 </vt:lpstr>
      <vt:lpstr>建立球場</vt:lpstr>
      <vt:lpstr>整合場景</vt:lpstr>
      <vt:lpstr>程式講解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心得</vt:lpstr>
      <vt:lpstr>PowerPoint 簡報</vt:lpstr>
      <vt:lpstr>完成圖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537</cp:revision>
  <dcterms:created xsi:type="dcterms:W3CDTF">2023-06-05T01:50:55Z</dcterms:created>
  <dcterms:modified xsi:type="dcterms:W3CDTF">2023-06-05T03:28:29Z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