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博毅 蔡" userId="0eafed51c0dfd619" providerId="LiveId" clId="{D9155E88-BB6E-4990-9DD1-8DDDFC9FFF87}"/>
    <pc:docChg chg="undo custSel delSld modSld">
      <pc:chgData name="博毅 蔡" userId="0eafed51c0dfd619" providerId="LiveId" clId="{D9155E88-BB6E-4990-9DD1-8DDDFC9FFF87}" dt="2023-06-18T03:38:42.573" v="589" actId="2696"/>
      <pc:docMkLst>
        <pc:docMk/>
      </pc:docMkLst>
      <pc:sldChg chg="modSp mod">
        <pc:chgData name="博毅 蔡" userId="0eafed51c0dfd619" providerId="LiveId" clId="{D9155E88-BB6E-4990-9DD1-8DDDFC9FFF87}" dt="2023-06-18T03:38:30.065" v="584" actId="20577"/>
        <pc:sldMkLst>
          <pc:docMk/>
          <pc:sldMk cId="1499259913" sldId="273"/>
        </pc:sldMkLst>
        <pc:spChg chg="mod">
          <ac:chgData name="博毅 蔡" userId="0eafed51c0dfd619" providerId="LiveId" clId="{D9155E88-BB6E-4990-9DD1-8DDDFC9FFF87}" dt="2023-06-14T17:14:20.627" v="10" actId="20577"/>
          <ac:spMkLst>
            <pc:docMk/>
            <pc:sldMk cId="1499259913" sldId="273"/>
            <ac:spMk id="2" creationId="{74344B4F-911E-BB3B-F476-17F3EA6C0F52}"/>
          </ac:spMkLst>
        </pc:spChg>
        <pc:spChg chg="mod">
          <ac:chgData name="博毅 蔡" userId="0eafed51c0dfd619" providerId="LiveId" clId="{D9155E88-BB6E-4990-9DD1-8DDDFC9FFF87}" dt="2023-06-18T03:38:30.065" v="584" actId="20577"/>
          <ac:spMkLst>
            <pc:docMk/>
            <pc:sldMk cId="1499259913" sldId="273"/>
            <ac:spMk id="3" creationId="{1E697309-8DBE-3E05-9FB1-515028AAFE33}"/>
          </ac:spMkLst>
        </pc:spChg>
      </pc:sldChg>
      <pc:sldChg chg="del">
        <pc:chgData name="博毅 蔡" userId="0eafed51c0dfd619" providerId="LiveId" clId="{D9155E88-BB6E-4990-9DD1-8DDDFC9FFF87}" dt="2023-06-18T03:38:34.343" v="585" actId="2696"/>
        <pc:sldMkLst>
          <pc:docMk/>
          <pc:sldMk cId="4065069711" sldId="274"/>
        </pc:sldMkLst>
      </pc:sldChg>
      <pc:sldChg chg="del">
        <pc:chgData name="博毅 蔡" userId="0eafed51c0dfd619" providerId="LiveId" clId="{D9155E88-BB6E-4990-9DD1-8DDDFC9FFF87}" dt="2023-06-18T03:38:36.602" v="586" actId="2696"/>
        <pc:sldMkLst>
          <pc:docMk/>
          <pc:sldMk cId="2166277658" sldId="275"/>
        </pc:sldMkLst>
      </pc:sldChg>
      <pc:sldChg chg="del">
        <pc:chgData name="博毅 蔡" userId="0eafed51c0dfd619" providerId="LiveId" clId="{D9155E88-BB6E-4990-9DD1-8DDDFC9FFF87}" dt="2023-06-18T03:38:38.517" v="587" actId="2696"/>
        <pc:sldMkLst>
          <pc:docMk/>
          <pc:sldMk cId="3243518789" sldId="276"/>
        </pc:sldMkLst>
      </pc:sldChg>
      <pc:sldChg chg="del">
        <pc:chgData name="博毅 蔡" userId="0eafed51c0dfd619" providerId="LiveId" clId="{D9155E88-BB6E-4990-9DD1-8DDDFC9FFF87}" dt="2023-06-18T03:38:40.411" v="588" actId="2696"/>
        <pc:sldMkLst>
          <pc:docMk/>
          <pc:sldMk cId="908305343" sldId="277"/>
        </pc:sldMkLst>
      </pc:sldChg>
      <pc:sldChg chg="del">
        <pc:chgData name="博毅 蔡" userId="0eafed51c0dfd619" providerId="LiveId" clId="{D9155E88-BB6E-4990-9DD1-8DDDFC9FFF87}" dt="2023-06-18T03:38:42.573" v="589" actId="2696"/>
        <pc:sldMkLst>
          <pc:docMk/>
          <pc:sldMk cId="3677452075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03B1-172A-4F25-A6E6-FF7C499772F2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8367CBA-2D36-4164-BE3A-3818E9E77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75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03B1-172A-4F25-A6E6-FF7C499772F2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367CBA-2D36-4164-BE3A-3818E9E77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0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03B1-172A-4F25-A6E6-FF7C499772F2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367CBA-2D36-4164-BE3A-3818E9E770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9493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03B1-172A-4F25-A6E6-FF7C499772F2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367CBA-2D36-4164-BE3A-3818E9E77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484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03B1-172A-4F25-A6E6-FF7C499772F2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367CBA-2D36-4164-BE3A-3818E9E770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585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03B1-172A-4F25-A6E6-FF7C499772F2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367CBA-2D36-4164-BE3A-3818E9E77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986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03B1-172A-4F25-A6E6-FF7C499772F2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7CBA-2D36-4164-BE3A-3818E9E77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309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03B1-172A-4F25-A6E6-FF7C499772F2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7CBA-2D36-4164-BE3A-3818E9E77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29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03B1-172A-4F25-A6E6-FF7C499772F2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7CBA-2D36-4164-BE3A-3818E9E77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50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03B1-172A-4F25-A6E6-FF7C499772F2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367CBA-2D36-4164-BE3A-3818E9E77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66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03B1-172A-4F25-A6E6-FF7C499772F2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367CBA-2D36-4164-BE3A-3818E9E77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70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03B1-172A-4F25-A6E6-FF7C499772F2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367CBA-2D36-4164-BE3A-3818E9E77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44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03B1-172A-4F25-A6E6-FF7C499772F2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7CBA-2D36-4164-BE3A-3818E9E77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78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03B1-172A-4F25-A6E6-FF7C499772F2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7CBA-2D36-4164-BE3A-3818E9E77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40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03B1-172A-4F25-A6E6-FF7C499772F2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7CBA-2D36-4164-BE3A-3818E9E77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4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03B1-172A-4F25-A6E6-FF7C499772F2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367CBA-2D36-4164-BE3A-3818E9E77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55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703B1-172A-4F25-A6E6-FF7C499772F2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8367CBA-2D36-4164-BE3A-3818E9E77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41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C1B0C4-B368-84CC-50EA-774C1DEE2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776210"/>
            <a:ext cx="8915399" cy="1565054"/>
          </a:xfrm>
        </p:spPr>
        <p:txBody>
          <a:bodyPr/>
          <a:lstStyle/>
          <a:p>
            <a:r>
              <a:rPr lang="zh-TW" altLang="en-US" dirty="0"/>
              <a:t>協同設計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D020BC-A0CD-E60E-6BE7-34ECA7A7E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679080"/>
          </a:xfrm>
        </p:spPr>
        <p:txBody>
          <a:bodyPr>
            <a:normAutofit fontScale="62500" lnSpcReduction="20000"/>
          </a:bodyPr>
          <a:lstStyle/>
          <a:p>
            <a:pPr algn="l" fontAlgn="base"/>
            <a:endParaRPr lang="en-US" altLang="zh-TW" b="0" i="0" dirty="0">
              <a:effectLst/>
              <a:latin typeface="gg sans"/>
            </a:endParaRPr>
          </a:p>
          <a:p>
            <a:r>
              <a:rPr lang="en-US" altLang="zh-TW" dirty="0"/>
              <a:t>41023211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Quicksand"/>
              </a:rPr>
              <a:t>張凱睿</a:t>
            </a:r>
            <a:endParaRPr lang="en-US" altLang="zh-TW" dirty="0"/>
          </a:p>
          <a:p>
            <a:r>
              <a:rPr lang="en-US" altLang="zh-TW" dirty="0"/>
              <a:t>41023238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Quicksand"/>
              </a:rPr>
              <a:t>黃嘉偉 </a:t>
            </a:r>
            <a:endParaRPr lang="en-US" altLang="zh-TW" dirty="0"/>
          </a:p>
          <a:p>
            <a:r>
              <a:rPr lang="en-US" altLang="zh-TW" dirty="0"/>
              <a:t>41023239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Quicksand"/>
              </a:rPr>
              <a:t>楊祐銘</a:t>
            </a:r>
            <a:endParaRPr lang="en-US" altLang="zh-TW" dirty="0"/>
          </a:p>
          <a:p>
            <a:r>
              <a:rPr lang="en-US" altLang="zh-TW" dirty="0"/>
              <a:t>41023246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Quicksand"/>
              </a:rPr>
              <a:t>劉昱辰</a:t>
            </a:r>
            <a:endParaRPr lang="en-US" altLang="zh-TW" dirty="0"/>
          </a:p>
          <a:p>
            <a:r>
              <a:rPr lang="en-US" altLang="zh-TW" dirty="0"/>
              <a:t>41023249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Quicksand"/>
              </a:rPr>
              <a:t>蔡博毅 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845527C-5427-239E-86AB-F73A5BFE71E0}"/>
              </a:ext>
            </a:extLst>
          </p:cNvPr>
          <p:cNvSpPr txBox="1"/>
          <p:nvPr/>
        </p:nvSpPr>
        <p:spPr>
          <a:xfrm>
            <a:off x="5454594" y="5093699"/>
            <a:ext cx="4556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inherit"/>
              </a:rPr>
              <a:t>2b3-pj3bg8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447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282147-8A93-078C-E8D1-7F6DF75C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49316"/>
          </a:xfrm>
        </p:spPr>
        <p:txBody>
          <a:bodyPr>
            <a:normAutofit fontScale="90000"/>
          </a:bodyPr>
          <a:lstStyle/>
          <a:p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列出所有成員資料</a:t>
            </a:r>
            <a:br>
              <a:rPr lang="zh-TW" altLang="zh-TW" sz="36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7D76FB-3BC4-2F26-A272-4EA3FF2B8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073426"/>
            <a:ext cx="8915400" cy="4837796"/>
          </a:xfrm>
        </p:spPr>
        <p:txBody>
          <a:bodyPr>
            <a:normAutofit fontScale="62500" lnSpcReduction="20000"/>
          </a:bodyPr>
          <a:lstStyle/>
          <a:p>
            <a:pPr marL="2540" marR="2592705">
              <a:lnSpc>
                <a:spcPct val="161000"/>
              </a:lnSpc>
              <a:spcAft>
                <a:spcPts val="1645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repo = "https://github.com/mdecd2023/" site = "https://mdecd2023.github.io/"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resume_repo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 repo + "resume-"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resume_site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 site + "resume-"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football_repoa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 repo + "football-apj1"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football_repob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 repo + "football-bpj1"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football_sitea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 site + "football-apj1"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football_siteb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 site + "football-bpj1" pj1_repoa = repo + "2a-" pj1_repob = repo + "2b-"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175" marR="3018155">
              <a:lnSpc>
                <a:spcPct val="161000"/>
              </a:lnSpc>
              <a:spcAft>
                <a:spcPts val="1645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pj1_sitea = site + "2a-" pj1_siteb = site + "2b-"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175" marR="2950210">
              <a:lnSpc>
                <a:spcPct val="161000"/>
              </a:lnSpc>
              <a:spcAft>
                <a:spcPts val="1645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pj2_repoa = repo + "2a2-" pj2_repob = repo + "2b2-"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175" marR="2950210">
              <a:lnSpc>
                <a:spcPct val="161000"/>
              </a:lnSpc>
              <a:spcAft>
                <a:spcPts val="1645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pj2_sitea = site + "2a2-" pj2_siteb = site + "2b2-"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175" marR="2950210">
              <a:lnSpc>
                <a:spcPct val="161000"/>
              </a:lnSpc>
              <a:spcAft>
                <a:spcPts val="1645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pj3_repoa = repo + "2a3-" pj3_repob = repo + "2b3-"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175" marR="2950210">
              <a:lnSpc>
                <a:spcPct val="107000"/>
              </a:lnSpc>
              <a:spcAft>
                <a:spcPts val="8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pj3_sitea = site + "2a3-" pj3_siteb = site + "2b3-"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3105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06F42-62B8-A6D3-18FE-01F41EF3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25462"/>
          </a:xfrm>
        </p:spPr>
        <p:txBody>
          <a:bodyPr>
            <a:normAutofit fontScale="90000"/>
          </a:bodyPr>
          <a:lstStyle/>
          <a:p>
            <a:r>
              <a:rPr lang="zh-TW" altLang="zh-TW" sz="2000" kern="100" dirty="0">
                <a:solidFill>
                  <a:srgbClr val="000000"/>
                </a:solidFill>
                <a:latin typeface="Calibri" panose="020F0502020204030204" pitchFamily="34" charset="0"/>
                <a:cs typeface="微軟正黑體" panose="020B0604030504040204" pitchFamily="34" charset="-120"/>
              </a:rPr>
              <a:t>列出所有成員資料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A81901-4B03-3717-6E49-51D53C968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049572"/>
            <a:ext cx="8915400" cy="4861650"/>
          </a:xfrm>
        </p:spPr>
        <p:txBody>
          <a:bodyPr>
            <a:normAutofit fontScale="55000" lnSpcReduction="20000"/>
          </a:bodyPr>
          <a:lstStyle/>
          <a:p>
            <a:pPr marL="64770" indent="-6350">
              <a:lnSpc>
                <a:spcPct val="130000"/>
              </a:lnSpc>
              <a:spcAft>
                <a:spcPts val="1645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1 2 3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4770" indent="-6350">
              <a:lnSpc>
                <a:spcPct val="130000"/>
              </a:lnSpc>
              <a:spcAft>
                <a:spcPts val="8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4 5 6 7 8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4770" indent="-6350">
              <a:lnSpc>
                <a:spcPct val="130000"/>
              </a:lnSpc>
              <a:spcAft>
                <a:spcPts val="8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9</a:t>
            </a:r>
          </a:p>
          <a:p>
            <a:pPr marL="64770" indent="-6350">
              <a:lnSpc>
                <a:spcPct val="130000"/>
              </a:lnSpc>
              <a:spcAft>
                <a:spcPts val="8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10 11 12 13 14 15 16 17 18 19 20 21</a:t>
            </a:r>
          </a:p>
          <a:p>
            <a:pPr marL="64770" indent="-6350">
              <a:lnSpc>
                <a:spcPct val="130000"/>
              </a:lnSpc>
              <a:spcAft>
                <a:spcPts val="8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22 23 24</a:t>
            </a:r>
          </a:p>
          <a:p>
            <a:pPr marL="64770" indent="-6350">
              <a:lnSpc>
                <a:spcPct val="130000"/>
              </a:lnSpc>
              <a:spcAft>
                <a:spcPts val="8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25 26 27 28 29 30 31 32 33 34 35 36 37</a:t>
            </a:r>
          </a:p>
          <a:p>
            <a:pPr marL="64770" indent="-6350">
              <a:lnSpc>
                <a:spcPct val="130000"/>
              </a:lnSpc>
              <a:spcAft>
                <a:spcPts val="8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38</a:t>
            </a:r>
            <a:r>
              <a:rPr lang="en-US" altLang="zh-TW" sz="1800" b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for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altLang="zh-TW" sz="1800" b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 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data[1:]:</a:t>
            </a:r>
          </a:p>
          <a:p>
            <a:pPr marL="64770" indent="-6350">
              <a:lnSpc>
                <a:spcPct val="130000"/>
              </a:lnSpc>
              <a:spcAft>
                <a:spcPts val="8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39</a:t>
            </a:r>
            <a:r>
              <a:rPr lang="en-US" altLang="zh-TW" sz="18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# 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因為 </a:t>
            </a:r>
            <a:r>
              <a:rPr lang="en-US" altLang="zh-TW" sz="18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data 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第一列為資料標題</a:t>
            </a:r>
            <a:r>
              <a:rPr lang="en-US" altLang="zh-TW" sz="18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可以利用 </a:t>
            </a:r>
            <a:r>
              <a:rPr lang="en-US" altLang="zh-TW" sz="18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data[1:] 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去除</a:t>
            </a:r>
            <a:endParaRPr lang="en-US" altLang="zh-TW" kern="100" dirty="0">
              <a:solidFill>
                <a:srgbClr val="00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64770" indent="-6350">
              <a:lnSpc>
                <a:spcPct val="130000"/>
              </a:lnSpc>
              <a:spcAft>
                <a:spcPts val="8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40</a:t>
            </a:r>
            <a:r>
              <a:rPr lang="en-US" altLang="zh-TW" sz="18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# 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而數列中每一個 </a:t>
            </a:r>
            <a:r>
              <a:rPr lang="en-US" altLang="zh-TW" sz="18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element 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最後的跳行符號 </a:t>
            </a:r>
            <a:r>
              <a:rPr lang="en-US" altLang="zh-TW" sz="18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\n 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可以利用 </a:t>
            </a:r>
            <a:r>
              <a:rPr lang="en-US" altLang="zh-TW" sz="18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strip() 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去除</a:t>
            </a:r>
            <a:endParaRPr lang="en-US" altLang="zh-TW" kern="100" dirty="0">
              <a:solidFill>
                <a:srgbClr val="00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64770" indent="-6350">
              <a:lnSpc>
                <a:spcPct val="130000"/>
              </a:lnSpc>
              <a:spcAft>
                <a:spcPts val="8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41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stud_list =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i.strip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().split("\t")</a:t>
            </a:r>
            <a:endParaRPr lang="en-US" altLang="zh-TW" kern="100" dirty="0">
              <a:solidFill>
                <a:srgbClr val="000000"/>
              </a:solidFill>
              <a:latin typeface="Calibri" panose="020F0502020204030204" pitchFamily="34" charset="0"/>
              <a:ea typeface="Courier New" panose="02070309020205020404" pitchFamily="49" charset="0"/>
            </a:endParaRPr>
          </a:p>
          <a:p>
            <a:pPr marL="64770" indent="-6350">
              <a:lnSpc>
                <a:spcPct val="130000"/>
              </a:lnSpc>
              <a:spcAft>
                <a:spcPts val="8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42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stud_num =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stud_list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[0]</a:t>
            </a:r>
          </a:p>
          <a:p>
            <a:pPr marL="64770" indent="-6350">
              <a:lnSpc>
                <a:spcPct val="130000"/>
              </a:lnSpc>
              <a:spcAft>
                <a:spcPts val="8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43</a:t>
            </a:r>
            <a:r>
              <a:rPr lang="en-US" altLang="zh-TW" sz="1800" b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try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554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B2D012-2D69-A07B-FE8A-B0858F65A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04975"/>
          </a:xfrm>
        </p:spPr>
        <p:txBody>
          <a:bodyPr>
            <a:normAutofit/>
          </a:bodyPr>
          <a:lstStyle/>
          <a:p>
            <a:r>
              <a:rPr lang="zh-TW" altLang="zh-TW" sz="1800" kern="100" dirty="0">
                <a:solidFill>
                  <a:srgbClr val="000000"/>
                </a:solidFill>
                <a:latin typeface="Calibri" panose="020F0502020204030204" pitchFamily="34" charset="0"/>
                <a:cs typeface="微軟正黑體" panose="020B0604030504040204" pitchFamily="34" charset="-120"/>
              </a:rPr>
              <a:t>列出所有成員資料</a:t>
            </a:r>
            <a:endParaRPr lang="zh-TW" altLang="en-US" sz="1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3ED419-101D-2636-FA77-5290DB9B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695" y="982272"/>
            <a:ext cx="8915400" cy="4893455"/>
          </a:xfrm>
        </p:spPr>
        <p:txBody>
          <a:bodyPr>
            <a:normAutofit lnSpcReduction="10000"/>
          </a:bodyPr>
          <a:lstStyle/>
          <a:p>
            <a:pPr marL="622300" indent="-285750">
              <a:lnSpc>
                <a:spcPct val="107000"/>
              </a:lnSpc>
              <a:spcAft>
                <a:spcPts val="335"/>
              </a:spcAft>
            </a:pP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44</a:t>
            </a:r>
            <a:r>
              <a:rPr lang="en-US" altLang="zh-TW" sz="10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# </a:t>
            </a:r>
            <a:r>
              <a:rPr lang="zh-TW" altLang="zh-TW" sz="1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若無 </a:t>
            </a:r>
            <a:r>
              <a:rPr lang="en-US" altLang="zh-TW" sz="1000" i="1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github</a:t>
            </a:r>
            <a:r>
              <a:rPr lang="en-US" altLang="zh-TW" sz="10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zh-TW" altLang="zh-TW" sz="1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帳號則設為學號</a:t>
            </a:r>
            <a:endParaRPr lang="zh-TW" altLang="zh-TW" sz="1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3416300" indent="-6350" algn="just">
              <a:lnSpc>
                <a:spcPct val="107000"/>
              </a:lnSpc>
              <a:spcAft>
                <a:spcPts val="305"/>
              </a:spcAft>
            </a:pP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45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github = </a:t>
            </a:r>
            <a:r>
              <a:rPr lang="en-US" altLang="zh-TW" sz="10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stud_list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[1] 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46</a:t>
            </a:r>
            <a:r>
              <a:rPr lang="en-US" altLang="zh-TW" sz="1000" b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except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 </a:t>
            </a:r>
            <a:r>
              <a:rPr lang="zh-TW" altLang="en-US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47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github = </a:t>
            </a:r>
            <a:r>
              <a:rPr lang="en-US" altLang="zh-TW" sz="10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stud_num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48</a:t>
            </a:r>
            <a:r>
              <a:rPr lang="en-US" altLang="zh-TW" sz="1000" b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try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 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49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pj1 = </a:t>
            </a:r>
            <a:r>
              <a:rPr lang="en-US" altLang="zh-TW" sz="10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stud_list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[2] 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50</a:t>
            </a:r>
            <a:r>
              <a:rPr lang="en-US" altLang="zh-TW" sz="1000" b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except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 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51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pj1 = "pj0" 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52</a:t>
            </a:r>
            <a:r>
              <a:rPr lang="en-US" altLang="zh-TW" sz="1000" b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try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 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53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pj2 = </a:t>
            </a:r>
            <a:r>
              <a:rPr lang="en-US" altLang="zh-TW" sz="10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stud_list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[3] 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54</a:t>
            </a:r>
            <a:r>
              <a:rPr lang="en-US" altLang="zh-TW" sz="1000" b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except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 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55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pj2 = "pj0" 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56</a:t>
            </a:r>
            <a:r>
              <a:rPr lang="en-US" altLang="zh-TW" sz="1000" b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try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 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57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pj3 = </a:t>
            </a:r>
            <a:r>
              <a:rPr lang="en-US" altLang="zh-TW" sz="10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stud_list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[4] 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58</a:t>
            </a:r>
            <a:r>
              <a:rPr lang="en-US" altLang="zh-TW" sz="1000" b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except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</a:t>
            </a:r>
            <a:endParaRPr lang="zh-TW" altLang="zh-TW" sz="1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 algn="just">
              <a:lnSpc>
                <a:spcPct val="107000"/>
              </a:lnSpc>
              <a:spcAft>
                <a:spcPts val="305"/>
              </a:spcAft>
            </a:pP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59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pj3 = "pj0"</a:t>
            </a:r>
            <a:endParaRPr lang="zh-TW" altLang="zh-TW" sz="1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7000"/>
              </a:lnSpc>
              <a:spcAft>
                <a:spcPts val="300"/>
              </a:spcAft>
            </a:pP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60</a:t>
            </a:r>
            <a:r>
              <a:rPr lang="en-US" altLang="zh-TW" sz="10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#print(</a:t>
            </a:r>
            <a:r>
              <a:rPr lang="en-US" altLang="zh-TW" sz="1000" i="1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stud_num</a:t>
            </a:r>
            <a:r>
              <a:rPr lang="en-US" altLang="zh-TW" sz="10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</a:t>
            </a:r>
            <a:r>
              <a:rPr lang="en-US" altLang="zh-TW" sz="1000" i="1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github</a:t>
            </a:r>
            <a:r>
              <a:rPr lang="en-US" altLang="zh-TW" sz="10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pj1, pj2, pj3)</a:t>
            </a:r>
            <a:endParaRPr lang="zh-TW" altLang="zh-TW" sz="1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7000"/>
              </a:lnSpc>
              <a:spcAft>
                <a:spcPts val="335"/>
              </a:spcAft>
            </a:pP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61</a:t>
            </a:r>
            <a:r>
              <a:rPr lang="en-US" altLang="zh-TW" sz="10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# </a:t>
            </a:r>
            <a:r>
              <a:rPr lang="zh-TW" altLang="zh-TW" sz="1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各學員 </a:t>
            </a:r>
            <a:r>
              <a:rPr lang="en-US" altLang="zh-TW" sz="10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resume </a:t>
            </a:r>
            <a:r>
              <a:rPr lang="zh-TW" altLang="zh-TW" sz="1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倉儲連結</a:t>
            </a:r>
            <a:endParaRPr lang="zh-TW" altLang="zh-TW" sz="1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 algn="just">
              <a:lnSpc>
                <a:spcPct val="107000"/>
              </a:lnSpc>
              <a:spcAft>
                <a:spcPts val="305"/>
              </a:spcAft>
            </a:pP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62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resume = </a:t>
            </a:r>
            <a:r>
              <a:rPr lang="en-US" altLang="zh-TW" sz="10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html.A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("resume", </a:t>
            </a:r>
            <a:r>
              <a:rPr lang="en-US" altLang="zh-TW" sz="10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href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=</a:t>
            </a:r>
            <a:r>
              <a:rPr lang="en-US" altLang="zh-TW" sz="10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resume_repo+</a:t>
            </a:r>
            <a:r>
              <a:rPr lang="en-US" altLang="zh-TW" sz="1000" b="1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str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altLang="zh-TW" sz="10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github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))</a:t>
            </a:r>
            <a:endParaRPr lang="zh-TW" altLang="zh-TW" sz="1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 algn="just">
              <a:lnSpc>
                <a:spcPct val="107000"/>
              </a:lnSpc>
              <a:spcAft>
                <a:spcPts val="305"/>
              </a:spcAft>
            </a:pP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63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football = </a:t>
            </a:r>
            <a:r>
              <a:rPr lang="en-US" altLang="zh-TW" sz="10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html.A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("football", </a:t>
            </a:r>
            <a:r>
              <a:rPr lang="en-US" altLang="zh-TW" sz="10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href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=</a:t>
            </a:r>
            <a:r>
              <a:rPr lang="en-US" altLang="zh-TW" sz="10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football_siteb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</a:t>
            </a:r>
            <a:endParaRPr lang="zh-TW" altLang="zh-TW" sz="1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 algn="just">
              <a:lnSpc>
                <a:spcPct val="107000"/>
              </a:lnSpc>
              <a:spcAft>
                <a:spcPts val="305"/>
              </a:spcAft>
            </a:pP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64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football_repo = </a:t>
            </a:r>
            <a:r>
              <a:rPr lang="en-US" altLang="zh-TW" sz="10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html.A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("repo", </a:t>
            </a:r>
            <a:r>
              <a:rPr lang="en-US" altLang="zh-TW" sz="10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href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=</a:t>
            </a:r>
            <a:r>
              <a:rPr lang="en-US" altLang="zh-TW" sz="10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football_repob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</a:t>
            </a:r>
          </a:p>
          <a:p>
            <a:pPr indent="-6350" algn="just">
              <a:lnSpc>
                <a:spcPct val="107000"/>
              </a:lnSpc>
              <a:spcAft>
                <a:spcPts val="305"/>
              </a:spcAft>
            </a:pP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65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pj1_site = </a:t>
            </a:r>
            <a:r>
              <a:rPr lang="en-US" altLang="zh-TW" sz="10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html.A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("pj1", </a:t>
            </a:r>
            <a:r>
              <a:rPr lang="en-US" altLang="zh-TW" sz="10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href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=pj1_siteb+pj1)</a:t>
            </a:r>
            <a:endParaRPr lang="zh-TW" altLang="zh-TW" sz="1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 algn="just">
              <a:lnSpc>
                <a:spcPct val="107000"/>
              </a:lnSpc>
              <a:spcAft>
                <a:spcPts val="305"/>
              </a:spcAft>
            </a:pP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66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pj1_repo = </a:t>
            </a:r>
            <a:r>
              <a:rPr lang="en-US" altLang="zh-TW" sz="10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html.A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("repo", </a:t>
            </a:r>
            <a:r>
              <a:rPr lang="en-US" altLang="zh-TW" sz="10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href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=pj1_repob+pj1)</a:t>
            </a:r>
            <a:endParaRPr lang="zh-TW" altLang="zh-TW" sz="1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 algn="just">
              <a:lnSpc>
                <a:spcPct val="107000"/>
              </a:lnSpc>
              <a:spcAft>
                <a:spcPts val="305"/>
              </a:spcAft>
            </a:pP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67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pj2_site = </a:t>
            </a:r>
            <a:r>
              <a:rPr lang="en-US" altLang="zh-TW" sz="10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html.A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("pj2", </a:t>
            </a:r>
            <a:r>
              <a:rPr lang="en-US" altLang="zh-TW" sz="10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href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=pj2_siteb+pj2)</a:t>
            </a:r>
            <a:endParaRPr lang="zh-TW" altLang="zh-TW" sz="1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 algn="just">
              <a:lnSpc>
                <a:spcPct val="107000"/>
              </a:lnSpc>
              <a:spcAft>
                <a:spcPts val="305"/>
              </a:spcAft>
            </a:pP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68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pj2_repo = </a:t>
            </a:r>
            <a:r>
              <a:rPr lang="en-US" altLang="zh-TW" sz="10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html.A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("repo", </a:t>
            </a:r>
            <a:r>
              <a:rPr lang="en-US" altLang="zh-TW" sz="10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href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=pj2_repob+pj2)</a:t>
            </a:r>
            <a:endParaRPr lang="zh-TW" altLang="zh-TW" sz="1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 algn="just">
              <a:lnSpc>
                <a:spcPct val="107000"/>
              </a:lnSpc>
              <a:spcAft>
                <a:spcPts val="305"/>
              </a:spcAft>
            </a:pP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69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pj3_site = </a:t>
            </a:r>
            <a:r>
              <a:rPr lang="en-US" altLang="zh-TW" sz="10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html.A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("pj3", </a:t>
            </a:r>
            <a:r>
              <a:rPr lang="en-US" altLang="zh-TW" sz="10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href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=pj3_siteb+pj3)</a:t>
            </a:r>
            <a:endParaRPr lang="zh-TW" altLang="zh-TW" sz="1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 algn="just">
              <a:lnSpc>
                <a:spcPct val="107000"/>
              </a:lnSpc>
              <a:spcAft>
                <a:spcPts val="305"/>
              </a:spcAft>
            </a:pP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70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pj3_repo = </a:t>
            </a:r>
            <a:r>
              <a:rPr lang="en-US" altLang="zh-TW" sz="10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html.A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("repo", </a:t>
            </a:r>
            <a:r>
              <a:rPr lang="en-US" altLang="zh-TW" sz="10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href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=pj3_repob+pj3) </a:t>
            </a:r>
            <a:endParaRPr lang="zh-TW" altLang="zh-TW" sz="1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7387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27AB1-F08C-B1E5-26F7-C1D77FB7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41365"/>
          </a:xfrm>
        </p:spPr>
        <p:txBody>
          <a:bodyPr>
            <a:normAutofit/>
          </a:bodyPr>
          <a:lstStyle/>
          <a:p>
            <a:r>
              <a:rPr lang="zh-TW" altLang="zh-TW" sz="1800" kern="100" dirty="0">
                <a:solidFill>
                  <a:srgbClr val="000000"/>
                </a:solidFill>
                <a:latin typeface="Calibri" panose="020F0502020204030204" pitchFamily="34" charset="0"/>
                <a:cs typeface="微軟正黑體" panose="020B0604030504040204" pitchFamily="34" charset="-120"/>
              </a:rPr>
              <a:t>列出所有成員資料</a:t>
            </a:r>
            <a:endParaRPr lang="zh-TW" altLang="en-US" sz="1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D51224-63DC-2C20-4DCA-C398428C5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54157"/>
            <a:ext cx="8915400" cy="4957065"/>
          </a:xfrm>
        </p:spPr>
        <p:txBody>
          <a:bodyPr>
            <a:normAutofit/>
          </a:bodyPr>
          <a:lstStyle/>
          <a:p>
            <a:pPr indent="-6350" algn="just">
              <a:lnSpc>
                <a:spcPct val="107000"/>
              </a:lnSpc>
              <a:spcAft>
                <a:spcPts val="305"/>
              </a:spcAft>
            </a:pP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71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brython_div &lt;= </a:t>
            </a:r>
            <a:r>
              <a:rPr lang="en-US" altLang="zh-TW" sz="10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stud_num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+": "+resume+", "+football+" ("+\</a:t>
            </a:r>
            <a:endParaRPr lang="zh-TW" altLang="zh-TW" sz="1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 algn="just">
              <a:lnSpc>
                <a:spcPct val="107000"/>
              </a:lnSpc>
              <a:spcAft>
                <a:spcPts val="305"/>
              </a:spcAft>
            </a:pP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72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football_repo+"), "+pj1_site+" ("+pj1_repo+")"+\</a:t>
            </a:r>
            <a:endParaRPr lang="zh-TW" altLang="zh-TW" sz="1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 algn="just">
              <a:lnSpc>
                <a:spcPct val="107000"/>
              </a:lnSpc>
              <a:spcAft>
                <a:spcPts val="305"/>
              </a:spcAft>
            </a:pP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73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", "+pj2_site+" ("+pj2_repo+")"+\</a:t>
            </a:r>
            <a:endParaRPr lang="zh-TW" altLang="zh-TW" sz="1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 algn="just">
              <a:lnSpc>
                <a:spcPct val="107000"/>
              </a:lnSpc>
              <a:spcAft>
                <a:spcPts val="305"/>
              </a:spcAft>
            </a:pP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74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", "+pj3_site+" ("+pj3_repo+")“</a:t>
            </a:r>
          </a:p>
          <a:p>
            <a:pPr indent="-6350">
              <a:lnSpc>
                <a:spcPct val="130000"/>
              </a:lnSpc>
              <a:spcAft>
                <a:spcPts val="800"/>
              </a:spcAft>
            </a:pP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75</a:t>
            </a:r>
            <a:endParaRPr lang="zh-TW" altLang="zh-TW" sz="1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 algn="just">
              <a:lnSpc>
                <a:spcPct val="107000"/>
              </a:lnSpc>
              <a:spcAft>
                <a:spcPts val="305"/>
              </a:spcAft>
            </a:pP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76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brython_div &lt;= html.BR()</a:t>
            </a:r>
            <a:endParaRPr lang="zh-TW" altLang="zh-TW" sz="1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 algn="just">
              <a:lnSpc>
                <a:spcPct val="107000"/>
              </a:lnSpc>
              <a:spcAft>
                <a:spcPts val="305"/>
              </a:spcAft>
            </a:pP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77</a:t>
            </a:r>
            <a:r>
              <a:rPr lang="en-US" altLang="zh-TW" sz="1000" b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print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("done")</a:t>
            </a:r>
            <a:endParaRPr lang="zh-TW" altLang="zh-TW" sz="1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7000"/>
              </a:lnSpc>
              <a:spcAft>
                <a:spcPts val="300"/>
              </a:spcAft>
            </a:pPr>
            <a:r>
              <a:rPr lang="en-US" altLang="zh-TW" sz="10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78</a:t>
            </a:r>
            <a:r>
              <a:rPr lang="en-US" altLang="zh-TW" sz="10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'‘’</a:t>
            </a:r>
            <a:endParaRPr lang="en-US" altLang="zh-TW" sz="1000" i="1" kern="100" dirty="0">
              <a:solidFill>
                <a:srgbClr val="000000"/>
              </a:solidFill>
              <a:latin typeface="Calibri" panose="020F0502020204030204" pitchFamily="34" charset="0"/>
              <a:ea typeface="Courier New" panose="02070309020205020404" pitchFamily="49" charset="0"/>
            </a:endParaRPr>
          </a:p>
          <a:p>
            <a:pPr indent="-6350">
              <a:lnSpc>
                <a:spcPct val="107000"/>
              </a:lnSpc>
              <a:spcAft>
                <a:spcPts val="300"/>
              </a:spcAft>
            </a:pPr>
            <a:r>
              <a:rPr lang="en-US" altLang="zh-TW" sz="1000" kern="1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acd_tem</a:t>
            </a:r>
            <a:r>
              <a:rPr lang="en-US" altLang="zh-TW" sz="1000" kern="1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 = "https://mdecd2023.github.io/2a2-pj2ag" </a:t>
            </a:r>
            <a:r>
              <a:rPr lang="en-US" altLang="zh-TW" sz="1000" kern="1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agithub</a:t>
            </a:r>
            <a:r>
              <a:rPr lang="en-US" altLang="zh-TW" sz="1000" kern="1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 = "https://github.com/mdecd2023/2a2-pj2ag" </a:t>
            </a:r>
            <a:r>
              <a:rPr lang="en-US" altLang="zh-TW" sz="1000" kern="1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brython_div</a:t>
            </a:r>
            <a:r>
              <a:rPr lang="en-US" altLang="zh-TW" sz="1000" kern="1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 = document["brython_div1"] for </a:t>
            </a:r>
            <a:r>
              <a:rPr lang="en-US" altLang="zh-TW" sz="1000" kern="1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TW" sz="1000" kern="1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 in range(1, 12):</a:t>
            </a:r>
          </a:p>
          <a:p>
            <a:pPr indent="-6350">
              <a:lnSpc>
                <a:spcPct val="107000"/>
              </a:lnSpc>
              <a:spcAft>
                <a:spcPts val="300"/>
              </a:spcAft>
            </a:pPr>
            <a:r>
              <a:rPr lang="en-US" altLang="zh-TW" sz="1000" kern="1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url</a:t>
            </a:r>
            <a:r>
              <a:rPr lang="en-US" altLang="zh-TW" sz="1000" kern="1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TW" sz="1000" kern="1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acd_tem</a:t>
            </a:r>
            <a:r>
              <a:rPr lang="en-US" altLang="zh-TW" sz="1000" kern="1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 + str(</a:t>
            </a:r>
            <a:r>
              <a:rPr lang="en-US" altLang="zh-TW" sz="1000" kern="1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TW" sz="1000" kern="1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) </a:t>
            </a:r>
            <a:r>
              <a:rPr lang="en-US" altLang="zh-TW" sz="1000" kern="1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github</a:t>
            </a:r>
            <a:r>
              <a:rPr lang="en-US" altLang="zh-TW" sz="1000" kern="1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TW" sz="1000" kern="1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agithub</a:t>
            </a:r>
            <a:r>
              <a:rPr lang="en-US" altLang="zh-TW" sz="1000" kern="1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 + str(</a:t>
            </a:r>
            <a:r>
              <a:rPr lang="en-US" altLang="zh-TW" sz="1000" kern="1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TW" sz="1000" kern="1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en-US" altLang="zh-TW" sz="10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-6350">
              <a:lnSpc>
                <a:spcPct val="107000"/>
              </a:lnSpc>
              <a:spcAft>
                <a:spcPts val="300"/>
              </a:spcAft>
            </a:pPr>
            <a:r>
              <a:rPr lang="en-US" altLang="zh-TW" sz="1000" kern="1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brython_div</a:t>
            </a:r>
            <a:r>
              <a:rPr lang="en-US" altLang="zh-TW" sz="1000" kern="1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 &lt;= </a:t>
            </a:r>
            <a:r>
              <a:rPr lang="en-US" altLang="zh-TW" sz="1000" kern="1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html.A</a:t>
            </a:r>
            <a:r>
              <a:rPr lang="en-US" altLang="zh-TW" sz="1000" kern="1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("pj2ag"+str(</a:t>
            </a:r>
            <a:r>
              <a:rPr lang="en-US" altLang="zh-TW" sz="1000" kern="1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zh-TW" sz="1000" kern="1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), </a:t>
            </a:r>
            <a:r>
              <a:rPr lang="en-US" altLang="zh-TW" sz="1000" kern="1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href</a:t>
            </a:r>
            <a:r>
              <a:rPr lang="en-US" altLang="zh-TW" sz="1000" kern="1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000" kern="1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url</a:t>
            </a:r>
            <a:r>
              <a:rPr lang="en-US" altLang="zh-TW" sz="1000" kern="1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) </a:t>
            </a:r>
            <a:r>
              <a:rPr lang="en-US" altLang="zh-TW" sz="1000" kern="1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brython_div</a:t>
            </a:r>
            <a:r>
              <a:rPr lang="en-US" altLang="zh-TW" sz="1000" kern="1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 &lt;= " (“</a:t>
            </a:r>
            <a:endParaRPr lang="en-US" altLang="zh-TW" sz="10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-6350">
              <a:lnSpc>
                <a:spcPct val="107000"/>
              </a:lnSpc>
              <a:spcAft>
                <a:spcPts val="300"/>
              </a:spcAft>
            </a:pPr>
            <a:r>
              <a:rPr lang="en-US" altLang="zh-TW" sz="1000" kern="1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brython_div</a:t>
            </a:r>
            <a:r>
              <a:rPr lang="en-US" altLang="zh-TW" sz="1000" kern="1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 &lt;= </a:t>
            </a:r>
            <a:r>
              <a:rPr lang="en-US" altLang="zh-TW" sz="1000" kern="1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html.A</a:t>
            </a:r>
            <a:r>
              <a:rPr lang="en-US" altLang="zh-TW" sz="1000" kern="1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("repo", </a:t>
            </a:r>
            <a:r>
              <a:rPr lang="en-US" altLang="zh-TW" sz="1000" kern="1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href</a:t>
            </a:r>
            <a:r>
              <a:rPr lang="en-US" altLang="zh-TW" sz="1000" kern="1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altLang="zh-TW" sz="1000" kern="1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github</a:t>
            </a:r>
            <a:r>
              <a:rPr lang="en-US" altLang="zh-TW" sz="1000" kern="1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) </a:t>
            </a:r>
            <a:r>
              <a:rPr lang="en-US" altLang="zh-TW" sz="1000" kern="1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brython_div</a:t>
            </a:r>
            <a:r>
              <a:rPr lang="en-US" altLang="zh-TW" sz="1000" kern="1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 &lt;= ")" </a:t>
            </a:r>
            <a:r>
              <a:rPr lang="en-US" altLang="zh-TW" sz="1000" kern="10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brython_div</a:t>
            </a:r>
            <a:r>
              <a:rPr lang="en-US" altLang="zh-TW" sz="1000" kern="10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Times New Roman" panose="02020603050405020304" pitchFamily="18" charset="0"/>
              </a:rPr>
              <a:t> &lt;= html.BR()</a:t>
            </a:r>
            <a:endParaRPr lang="zh-TW" altLang="zh-TW" sz="1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5517515" indent="0" algn="just">
              <a:lnSpc>
                <a:spcPct val="130000"/>
              </a:lnSpc>
              <a:spcAft>
                <a:spcPts val="800"/>
              </a:spcAft>
              <a:buNone/>
            </a:pP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 algn="just">
              <a:lnSpc>
                <a:spcPct val="107000"/>
              </a:lnSpc>
              <a:spcAft>
                <a:spcPts val="305"/>
              </a:spcAft>
            </a:pPr>
            <a:endParaRPr lang="en-US" altLang="zh-TW" sz="1000" kern="100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542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3AFCD-ECBB-310F-3528-1B3B3B1D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5563"/>
          </a:xfrm>
        </p:spPr>
        <p:txBody>
          <a:bodyPr>
            <a:normAutofit fontScale="90000"/>
          </a:bodyPr>
          <a:lstStyle/>
          <a:p>
            <a:r>
              <a:rPr lang="zh-TW" altLang="zh-TW" sz="30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第四章 工作分配</a:t>
            </a:r>
            <a:b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171B6C-D873-6AF6-90D7-84A6AD08A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畫圖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:41023238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41023239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畫機器人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:41023211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41023238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41023239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41023246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41023349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程式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:4102328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41023239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PPT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報告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:41023246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41023249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協助顧問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:41023211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959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12DCBC-CD48-F028-3B2A-78E102CA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6293"/>
          </a:xfrm>
        </p:spPr>
        <p:txBody>
          <a:bodyPr>
            <a:normAutofit fontScale="90000"/>
          </a:bodyPr>
          <a:lstStyle/>
          <a:p>
            <a:r>
              <a:rPr lang="zh-TW" altLang="zh-TW" sz="30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圖目錄</a:t>
            </a:r>
            <a:br>
              <a:rPr lang="zh-TW" altLang="zh-TW" sz="30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sz="3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C81076-48E5-A297-C546-0F50F25F8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84744"/>
            <a:ext cx="8915400" cy="472647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圖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.5.1.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球門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 . . . . . . . . . . . . . . . . . . . . . . . . . . . . . . . . . . . . .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xiii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圖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.5.2.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足球場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-1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 . . .  . . . . . . . . . . . . . . . . . . . . . . . . . . . .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xiii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圖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.5.2.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足球場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-2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 . . .  . . . . . . . . . . . . . . . . . . . . . . . . . . . .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xiii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圖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.5.2.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足球場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-3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 . . .  . . . . . . . . . . . . . . . . . . . . . . . . . . . .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xiii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圖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.5.3.41023238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球員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. . . . . . . . . . . . . . . . . . . . . . . . .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xiii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圖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.5.3.41023239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球員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 . . . . . . . . . . . . . . . . . . . . . . . . .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xiii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圖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.5.3.41023246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球員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. . . .. . . . . . . . . . . . . . . . . . . . . .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xiii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圖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.5.3.41023249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球員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. . . . . . . . . . . . . . . . . . . . . . . . .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xiii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圖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.5.3.41023211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球員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. . . . . . . . . . . . . . . . . . . . . . . . .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xiii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圖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.5.3.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記分板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-1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. . . . . . . . . . . . . . . . . . . . . . . . . . . . . . . . .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xiii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圖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.5.3. 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記分板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-2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 . .. . . .. . . . . . . . . . . . . . . . . . . . . . . . . . .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xiii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圖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.5.3. 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記分板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-3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 . . . .. .. . . . . . . . . . . . . . . . . . . . . . . . . . .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xiii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圖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.5.3. 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記分板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-4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 . .. . . .. . . . . . . . . . . . . . . . . . . . . . . . . . .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RomanT" panose="00000400000000000000" pitchFamily="2" charset="0"/>
                <a:ea typeface="RomanT" panose="00000400000000000000" pitchFamily="2" charset="0"/>
              </a:rPr>
              <a:t>xiii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144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787AB1-476F-4BFB-E212-25BD563F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300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第五章 畫圖</a:t>
            </a:r>
            <a:br>
              <a:rPr lang="zh-TW" altLang="zh-TW" sz="1800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E06E91A-52E2-5729-69CE-07D723F93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639" y="1611768"/>
            <a:ext cx="2420011" cy="192951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52D95F5-D470-8503-E1C4-894B85677E83}"/>
              </a:ext>
            </a:extLst>
          </p:cNvPr>
          <p:cNvSpPr txBox="1"/>
          <p:nvPr/>
        </p:nvSpPr>
        <p:spPr>
          <a:xfrm>
            <a:off x="2206487" y="3541285"/>
            <a:ext cx="2084276" cy="373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圖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.5.1.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球門</a:t>
            </a:r>
            <a:endParaRPr lang="zh-TW" altLang="zh-TW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1354870-54CB-EA8E-5AA8-6329420BA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013" y="1662430"/>
            <a:ext cx="2724621" cy="187885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CC30225-7518-CFD3-AFCE-3D26617C4532}"/>
              </a:ext>
            </a:extLst>
          </p:cNvPr>
          <p:cNvSpPr txBox="1"/>
          <p:nvPr/>
        </p:nvSpPr>
        <p:spPr>
          <a:xfrm>
            <a:off x="5490376" y="3541285"/>
            <a:ext cx="2084276" cy="373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圖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.5.2.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足球場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-1</a:t>
            </a:r>
            <a:endParaRPr lang="zh-TW" altLang="zh-TW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4821413-A12B-AD74-7826-BC57A8181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639" y="3915106"/>
            <a:ext cx="2784737" cy="189670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1649C07-4EB8-5FE6-39F6-132C90177762}"/>
              </a:ext>
            </a:extLst>
          </p:cNvPr>
          <p:cNvSpPr txBox="1"/>
          <p:nvPr/>
        </p:nvSpPr>
        <p:spPr>
          <a:xfrm>
            <a:off x="2505985" y="5860070"/>
            <a:ext cx="2078975" cy="373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圖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.5.2.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足球場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-2</a:t>
            </a:r>
            <a:endParaRPr lang="zh-TW" altLang="zh-TW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22F684A-79F4-C5B8-8004-724D7C2A14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574" y="3915106"/>
            <a:ext cx="2973198" cy="1896702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21737F0C-068D-50E4-3156-C787CAE057CA}"/>
              </a:ext>
            </a:extLst>
          </p:cNvPr>
          <p:cNvSpPr txBox="1"/>
          <p:nvPr/>
        </p:nvSpPr>
        <p:spPr>
          <a:xfrm>
            <a:off x="5490376" y="5811808"/>
            <a:ext cx="2116666" cy="373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圖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.5.2.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足球場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-3</a:t>
            </a:r>
            <a:endParaRPr lang="zh-TW" altLang="zh-TW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427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66BDCE-1FD0-9BE6-2329-76546DAC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76537"/>
          </a:xfrm>
        </p:spPr>
        <p:txBody>
          <a:bodyPr>
            <a:normAutofit/>
          </a:bodyPr>
          <a:lstStyle/>
          <a:p>
            <a:r>
              <a:rPr lang="zh-TW" altLang="en-US" sz="3000" dirty="0"/>
              <a:t>球員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19B7B2F-7FD4-F266-203A-1AD8C3D62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268" y="1252479"/>
            <a:ext cx="2391911" cy="173868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6F8445E-0B2E-1B86-5AFE-98FDB9646D6E}"/>
              </a:ext>
            </a:extLst>
          </p:cNvPr>
          <p:cNvSpPr txBox="1"/>
          <p:nvPr/>
        </p:nvSpPr>
        <p:spPr>
          <a:xfrm>
            <a:off x="4687281" y="2922129"/>
            <a:ext cx="3152693" cy="373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圖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.5.3.41023238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球員</a:t>
            </a:r>
            <a:endParaRPr lang="zh-TW" altLang="zh-TW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FE1937B-3B8B-7FE7-C9F9-193C1FA8B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257" y="1200646"/>
            <a:ext cx="2717351" cy="173868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D726AEA-C693-2433-02C4-938F010159BC}"/>
              </a:ext>
            </a:extLst>
          </p:cNvPr>
          <p:cNvSpPr txBox="1"/>
          <p:nvPr/>
        </p:nvSpPr>
        <p:spPr>
          <a:xfrm>
            <a:off x="7578456" y="2949109"/>
            <a:ext cx="2532490" cy="373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圖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.5.3.41023239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球員</a:t>
            </a:r>
            <a:endParaRPr lang="zh-TW" altLang="zh-TW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427E51A-FD75-9F66-068C-4E3F933A5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3429000"/>
            <a:ext cx="3041211" cy="173465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1762544F-44D8-0E5A-E91E-1AF71FED3FC1}"/>
              </a:ext>
            </a:extLst>
          </p:cNvPr>
          <p:cNvSpPr txBox="1"/>
          <p:nvPr/>
        </p:nvSpPr>
        <p:spPr>
          <a:xfrm>
            <a:off x="2452811" y="5283533"/>
            <a:ext cx="2281917" cy="373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圖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.5.3.41023246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球員</a:t>
            </a:r>
            <a:endParaRPr lang="zh-TW" altLang="zh-TW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BAD9D53-FB27-2F95-E9BD-AD831A1AF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980" y="3242513"/>
            <a:ext cx="2391911" cy="2172491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56081B91-4BB2-8343-8D69-2630D703A919}"/>
              </a:ext>
            </a:extLst>
          </p:cNvPr>
          <p:cNvSpPr txBox="1"/>
          <p:nvPr/>
        </p:nvSpPr>
        <p:spPr>
          <a:xfrm>
            <a:off x="5155980" y="5409708"/>
            <a:ext cx="2314166" cy="373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圖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.5.3.41023249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球員</a:t>
            </a:r>
            <a:endParaRPr lang="zh-TW" altLang="zh-TW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07CFB3F6-934D-7ED8-D352-6811565479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304278"/>
            <a:ext cx="2385267" cy="1644832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9327BEA6-852F-2A88-E2F2-A4EBEAD400FA}"/>
              </a:ext>
            </a:extLst>
          </p:cNvPr>
          <p:cNvSpPr txBox="1"/>
          <p:nvPr/>
        </p:nvSpPr>
        <p:spPr>
          <a:xfrm>
            <a:off x="2517759" y="2895251"/>
            <a:ext cx="2385267" cy="373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圖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.5.3.41023211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球員</a:t>
            </a:r>
            <a:endParaRPr lang="zh-TW" altLang="zh-TW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589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BFCD23-AA63-2E49-F8A8-2E585367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0391"/>
          </a:xfrm>
        </p:spPr>
        <p:txBody>
          <a:bodyPr>
            <a:normAutofit/>
          </a:bodyPr>
          <a:lstStyle/>
          <a:p>
            <a:r>
              <a:rPr lang="zh-TW" altLang="en-US" sz="3000" dirty="0"/>
              <a:t>記分板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270CDD3-F7FA-5621-A4D9-DF1C26795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24501"/>
            <a:ext cx="1955221" cy="190014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A0EE237-B228-4594-3CAC-69E5C1067324}"/>
              </a:ext>
            </a:extLst>
          </p:cNvPr>
          <p:cNvSpPr txBox="1"/>
          <p:nvPr/>
        </p:nvSpPr>
        <p:spPr>
          <a:xfrm>
            <a:off x="2592925" y="3124646"/>
            <a:ext cx="1729409" cy="373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圖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.5.4.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記分板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-1</a:t>
            </a:r>
            <a:endParaRPr lang="zh-TW" altLang="zh-TW" sz="1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1D257E5-61A3-2040-2980-95C7BF28D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46" y="1224501"/>
            <a:ext cx="2106529" cy="190014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97D4794-D18B-F31F-148A-73EAE9051937}"/>
              </a:ext>
            </a:extLst>
          </p:cNvPr>
          <p:cNvSpPr txBox="1"/>
          <p:nvPr/>
        </p:nvSpPr>
        <p:spPr>
          <a:xfrm>
            <a:off x="6654675" y="3124646"/>
            <a:ext cx="1872532" cy="373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圖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.5.4.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記分板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-3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EACFBD9-97BF-CFBA-F495-D477CA554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675" y="1224501"/>
            <a:ext cx="1987761" cy="183067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3CDCBC-C68D-4705-369D-9B6BFE303A6A}"/>
              </a:ext>
            </a:extLst>
          </p:cNvPr>
          <p:cNvSpPr txBox="1"/>
          <p:nvPr/>
        </p:nvSpPr>
        <p:spPr>
          <a:xfrm>
            <a:off x="4548146" y="3136518"/>
            <a:ext cx="1800970" cy="373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圖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.5.4.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記分板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-2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A963E3D-64E9-118C-2CE4-1C6FD1B89D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849" y="1224501"/>
            <a:ext cx="1876387" cy="1912017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0137E275-3269-5F28-801C-F0FB8F2EC93C}"/>
              </a:ext>
            </a:extLst>
          </p:cNvPr>
          <p:cNvSpPr txBox="1"/>
          <p:nvPr/>
        </p:nvSpPr>
        <p:spPr>
          <a:xfrm>
            <a:off x="8527207" y="3116694"/>
            <a:ext cx="1955221" cy="373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圖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.5.4.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記分板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-4</a:t>
            </a:r>
            <a:endParaRPr lang="zh-TW" altLang="zh-TW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48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44B4F-911E-BB3B-F476-17F3EA6C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52683"/>
          </a:xfrm>
        </p:spPr>
        <p:txBody>
          <a:bodyPr>
            <a:normAutofit fontScale="90000"/>
          </a:bodyPr>
          <a:lstStyle/>
          <a:p>
            <a:r>
              <a:rPr lang="zh-TW" altLang="zh-TW" sz="3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組員簡介</a:t>
            </a:r>
            <a:r>
              <a:rPr lang="zh-TW" altLang="en-US" sz="3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及心得</a:t>
            </a:r>
            <a:b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697309-8DBE-3E05-9FB1-515028AAF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097279"/>
            <a:ext cx="8606225" cy="4969565"/>
          </a:xfrm>
        </p:spPr>
        <p:txBody>
          <a:bodyPr>
            <a:normAutofit fontScale="25000" lnSpcReduction="20000"/>
          </a:bodyPr>
          <a:lstStyle/>
          <a:p>
            <a:pPr marL="439420" marR="2106295" indent="-6350">
              <a:lnSpc>
                <a:spcPct val="107000"/>
              </a:lnSpc>
              <a:spcBef>
                <a:spcPts val="100"/>
              </a:spcBef>
              <a:spcAft>
                <a:spcPts val="5"/>
              </a:spcAft>
            </a:pPr>
            <a:r>
              <a:rPr lang="zh-TW" altLang="zh-TW" sz="4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姓名 </a:t>
            </a:r>
            <a:r>
              <a:rPr lang="en-US" altLang="zh-TW" sz="4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altLang="zh-TW" sz="4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張凱睿</a:t>
            </a:r>
            <a:endParaRPr lang="zh-TW" altLang="zh-TW" sz="4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39420" marR="2106295" indent="-6350">
              <a:lnSpc>
                <a:spcPct val="107000"/>
              </a:lnSpc>
              <a:spcBef>
                <a:spcPts val="100"/>
              </a:spcBef>
              <a:spcAft>
                <a:spcPts val="5"/>
              </a:spcAft>
            </a:pPr>
            <a:r>
              <a:rPr lang="zh-TW" altLang="zh-TW" sz="4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學號 </a:t>
            </a:r>
            <a:r>
              <a:rPr lang="en-US" altLang="zh-TW" sz="4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41023211</a:t>
            </a:r>
          </a:p>
          <a:p>
            <a:pPr marL="439420" marR="2106295" indent="-6350">
              <a:lnSpc>
                <a:spcPct val="107000"/>
              </a:lnSpc>
              <a:spcBef>
                <a:spcPts val="100"/>
              </a:spcBef>
              <a:spcAft>
                <a:spcPts val="5"/>
              </a:spcAft>
            </a:pPr>
            <a:r>
              <a:rPr lang="zh-TW" altLang="zh-TW" sz="4000" kern="100" dirty="0">
                <a:solidFill>
                  <a:srgbClr val="000000"/>
                </a:solidFill>
                <a:latin typeface="Calibri" panose="020F0502020204030204" pitchFamily="34" charset="0"/>
                <a:cs typeface="微軟正黑體" panose="020B0604030504040204" pitchFamily="34" charset="-120"/>
              </a:rPr>
              <a:t>就讀學校 </a:t>
            </a:r>
            <a:r>
              <a:rPr lang="en-US" altLang="zh-TW" sz="40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zh-TW" altLang="zh-TW" sz="4000" kern="100" dirty="0">
                <a:solidFill>
                  <a:srgbClr val="000000"/>
                </a:solidFill>
                <a:latin typeface="Calibri" panose="020F0502020204030204" pitchFamily="34" charset="0"/>
                <a:cs typeface="微軟正黑體" panose="020B0604030504040204" pitchFamily="34" charset="-120"/>
              </a:rPr>
              <a:t>國立虎尾科技大學機械設計工程系</a:t>
            </a:r>
            <a:r>
              <a:rPr lang="en-US" altLang="zh-TW" sz="4000" kern="100" dirty="0">
                <a:solidFill>
                  <a:srgbClr val="000000"/>
                </a:solidFill>
                <a:latin typeface="Calibri" panose="020F0502020204030204" pitchFamily="34" charset="0"/>
                <a:cs typeface="微軟正黑體" panose="020B0604030504040204" pitchFamily="34" charset="-120"/>
              </a:rPr>
              <a:t>   </a:t>
            </a:r>
          </a:p>
          <a:p>
            <a:pPr marL="439420" marR="2106295" indent="-6350">
              <a:lnSpc>
                <a:spcPct val="107000"/>
              </a:lnSpc>
              <a:spcBef>
                <a:spcPts val="100"/>
              </a:spcBef>
              <a:spcAft>
                <a:spcPts val="5"/>
              </a:spcAft>
            </a:pPr>
            <a:r>
              <a:rPr lang="zh-TW" altLang="en-US" sz="40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心得</a:t>
            </a:r>
            <a:r>
              <a:rPr lang="en-US" altLang="zh-TW" sz="40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zh-TW" altLang="en-US" sz="4000" b="0" i="0" dirty="0">
                <a:solidFill>
                  <a:srgbClr val="000000"/>
                </a:solidFill>
                <a:effectLst/>
                <a:latin typeface="Quicksand"/>
              </a:rPr>
              <a:t>這次分組要我們設計機器人、球場、記分板，最後在球場上玩遊戲，聽起來很簡單，設計第一版機器人時覺得機器人不能設計這麼簡單，於是在頭頂加工一下，雖然依樣簡單但是跟第一版比起來更好看一些，但是在丟進場景時，讓車子動時他卻翻車了，在想是不是車子化的太複雜，導致機器人翻車，最後只好用組員的車子，不過沒關西，最後在各位的努力下大家還是把這次作業完成了，感謝組員以及老師這學期的教導。</a:t>
            </a:r>
            <a:r>
              <a:rPr lang="en-US" altLang="zh-TW" sz="4000" kern="100" dirty="0">
                <a:solidFill>
                  <a:srgbClr val="000000"/>
                </a:solidFill>
                <a:latin typeface="Calibri" panose="020F0502020204030204" pitchFamily="34" charset="0"/>
                <a:cs typeface="微軟正黑體" panose="020B0604030504040204" pitchFamily="34" charset="-120"/>
              </a:rPr>
              <a:t>   </a:t>
            </a:r>
          </a:p>
          <a:p>
            <a:pPr marL="433070" marR="2106295" indent="0">
              <a:lnSpc>
                <a:spcPct val="107000"/>
              </a:lnSpc>
              <a:spcBef>
                <a:spcPts val="100"/>
              </a:spcBef>
              <a:spcAft>
                <a:spcPts val="5"/>
              </a:spcAft>
              <a:buNone/>
            </a:pPr>
            <a:endParaRPr lang="zh-TW" altLang="zh-TW" sz="40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39420" marR="2106295" indent="-6350">
              <a:lnSpc>
                <a:spcPct val="107000"/>
              </a:lnSpc>
              <a:spcBef>
                <a:spcPts val="100"/>
              </a:spcBef>
              <a:spcAft>
                <a:spcPts val="5"/>
              </a:spcAft>
            </a:pPr>
            <a:endParaRPr lang="zh-TW" altLang="zh-TW" sz="4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39420" marR="2106295" indent="-6350">
              <a:lnSpc>
                <a:spcPct val="107000"/>
              </a:lnSpc>
              <a:spcBef>
                <a:spcPts val="10"/>
              </a:spcBef>
              <a:spcAft>
                <a:spcPts val="5"/>
              </a:spcAft>
            </a:pPr>
            <a:r>
              <a:rPr lang="zh-TW" altLang="zh-TW" sz="4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姓名 </a:t>
            </a:r>
            <a:r>
              <a:rPr lang="en-US" altLang="zh-TW" sz="4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altLang="zh-TW" sz="4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黃嘉偉</a:t>
            </a:r>
            <a:endParaRPr lang="zh-TW" altLang="zh-TW" sz="4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39420" marR="2106295" indent="-6350">
              <a:lnSpc>
                <a:spcPct val="107000"/>
              </a:lnSpc>
              <a:spcBef>
                <a:spcPts val="100"/>
              </a:spcBef>
              <a:spcAft>
                <a:spcPts val="5"/>
              </a:spcAft>
            </a:pPr>
            <a:r>
              <a:rPr lang="zh-TW" altLang="zh-TW" sz="4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學號 </a:t>
            </a:r>
            <a:r>
              <a:rPr lang="en-US" altLang="zh-TW" sz="4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41023238</a:t>
            </a:r>
          </a:p>
          <a:p>
            <a:pPr marL="439420" marR="2106295" indent="-6350">
              <a:lnSpc>
                <a:spcPct val="107000"/>
              </a:lnSpc>
              <a:spcBef>
                <a:spcPts val="100"/>
              </a:spcBef>
              <a:spcAft>
                <a:spcPts val="5"/>
              </a:spcAft>
            </a:pPr>
            <a:r>
              <a:rPr lang="zh-TW" altLang="zh-TW" sz="4000" kern="100" dirty="0">
                <a:solidFill>
                  <a:srgbClr val="000000"/>
                </a:solidFill>
                <a:latin typeface="Calibri" panose="020F0502020204030204" pitchFamily="34" charset="0"/>
                <a:cs typeface="微軟正黑體" panose="020B0604030504040204" pitchFamily="34" charset="-120"/>
              </a:rPr>
              <a:t>就讀學校 </a:t>
            </a:r>
            <a:r>
              <a:rPr lang="en-US" altLang="zh-TW" sz="40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zh-TW" altLang="zh-TW" sz="4000" kern="100" dirty="0">
                <a:solidFill>
                  <a:srgbClr val="000000"/>
                </a:solidFill>
                <a:latin typeface="Calibri" panose="020F0502020204030204" pitchFamily="34" charset="0"/>
                <a:cs typeface="微軟正黑體" panose="020B0604030504040204" pitchFamily="34" charset="-120"/>
              </a:rPr>
              <a:t>國立虎尾科技大學機械設計工程系</a:t>
            </a:r>
            <a:endParaRPr lang="en-US" altLang="zh-TW" sz="4000" kern="100" dirty="0">
              <a:solidFill>
                <a:srgbClr val="000000"/>
              </a:solidFill>
              <a:latin typeface="Calibri" panose="020F0502020204030204" pitchFamily="34" charset="0"/>
              <a:cs typeface="微軟正黑體" panose="020B0604030504040204" pitchFamily="34" charset="-120"/>
            </a:endParaRPr>
          </a:p>
          <a:p>
            <a:pPr marL="439420" marR="2106295" indent="-6350">
              <a:lnSpc>
                <a:spcPct val="107000"/>
              </a:lnSpc>
              <a:spcBef>
                <a:spcPts val="100"/>
              </a:spcBef>
              <a:spcAft>
                <a:spcPts val="5"/>
              </a:spcAft>
            </a:pPr>
            <a:r>
              <a:rPr lang="zh-TW" altLang="en-US" sz="40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心得</a:t>
            </a:r>
            <a:r>
              <a:rPr lang="en-US" altLang="zh-TW" sz="40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zh-TW" altLang="en-US" sz="4000" b="0" i="0" dirty="0">
                <a:solidFill>
                  <a:srgbClr val="000000"/>
                </a:solidFill>
                <a:effectLst/>
                <a:latin typeface="Quicksand"/>
              </a:rPr>
              <a:t>這學期學到了設計出一個足球場景緻做出與大家連線對戰的遊戲，過程中有很多問題需要解決，像是要如何讓我們自己設計的機器人動起來還有很多程式上的問題，感謝同學及隊友幫助我解決遇上的問題。</a:t>
            </a:r>
            <a:endParaRPr lang="zh-TW" altLang="zh-TW" sz="40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33070" marR="2106295" indent="0">
              <a:lnSpc>
                <a:spcPct val="107000"/>
              </a:lnSpc>
              <a:spcBef>
                <a:spcPts val="100"/>
              </a:spcBef>
              <a:spcAft>
                <a:spcPts val="5"/>
              </a:spcAft>
              <a:buNone/>
            </a:pPr>
            <a:endParaRPr lang="zh-TW" altLang="zh-TW" sz="4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39420" marR="2106295" indent="-6350">
              <a:lnSpc>
                <a:spcPct val="107000"/>
              </a:lnSpc>
              <a:spcBef>
                <a:spcPts val="100"/>
              </a:spcBef>
              <a:spcAft>
                <a:spcPts val="5"/>
              </a:spcAft>
            </a:pPr>
            <a:r>
              <a:rPr lang="zh-TW" altLang="zh-TW" sz="4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姓名 </a:t>
            </a:r>
            <a:r>
              <a:rPr lang="en-US" altLang="zh-TW" sz="4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altLang="zh-TW" sz="4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楊祐銘</a:t>
            </a:r>
            <a:endParaRPr lang="zh-TW" altLang="zh-TW" sz="4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39420" marR="2106295" indent="-6350">
              <a:lnSpc>
                <a:spcPct val="107000"/>
              </a:lnSpc>
              <a:spcBef>
                <a:spcPts val="100"/>
              </a:spcBef>
              <a:spcAft>
                <a:spcPts val="5"/>
              </a:spcAft>
            </a:pPr>
            <a:r>
              <a:rPr lang="zh-TW" altLang="zh-TW" sz="4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學號 </a:t>
            </a:r>
            <a:r>
              <a:rPr lang="en-US" altLang="zh-TW" sz="4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41023239</a:t>
            </a:r>
          </a:p>
          <a:p>
            <a:pPr marL="439420" marR="2106295" indent="-6350">
              <a:lnSpc>
                <a:spcPct val="107000"/>
              </a:lnSpc>
              <a:spcBef>
                <a:spcPts val="100"/>
              </a:spcBef>
              <a:spcAft>
                <a:spcPts val="5"/>
              </a:spcAft>
            </a:pPr>
            <a:r>
              <a:rPr lang="zh-TW" altLang="zh-TW" sz="4000" kern="100" dirty="0">
                <a:solidFill>
                  <a:srgbClr val="000000"/>
                </a:solidFill>
                <a:latin typeface="Calibri" panose="020F0502020204030204" pitchFamily="34" charset="0"/>
                <a:cs typeface="微軟正黑體" panose="020B0604030504040204" pitchFamily="34" charset="-120"/>
              </a:rPr>
              <a:t>就讀學校 </a:t>
            </a:r>
            <a:r>
              <a:rPr lang="en-US" altLang="zh-TW" sz="40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zh-TW" altLang="zh-TW" sz="4000" kern="100" dirty="0">
                <a:solidFill>
                  <a:srgbClr val="000000"/>
                </a:solidFill>
                <a:latin typeface="Calibri" panose="020F0502020204030204" pitchFamily="34" charset="0"/>
                <a:cs typeface="微軟正黑體" panose="020B0604030504040204" pitchFamily="34" charset="-120"/>
              </a:rPr>
              <a:t>國立虎尾科技大學機械設計工程系 </a:t>
            </a:r>
            <a:endParaRPr lang="en-US" altLang="zh-TW" sz="4000" kern="100" dirty="0">
              <a:solidFill>
                <a:srgbClr val="000000"/>
              </a:solidFill>
              <a:latin typeface="Calibri" panose="020F0502020204030204" pitchFamily="34" charset="0"/>
              <a:cs typeface="微軟正黑體" panose="020B0604030504040204" pitchFamily="34" charset="-120"/>
            </a:endParaRPr>
          </a:p>
          <a:p>
            <a:pPr marL="439420" marR="2106295" indent="-6350">
              <a:lnSpc>
                <a:spcPct val="107000"/>
              </a:lnSpc>
              <a:spcBef>
                <a:spcPts val="100"/>
              </a:spcBef>
              <a:spcAft>
                <a:spcPts val="5"/>
              </a:spcAft>
            </a:pPr>
            <a:r>
              <a:rPr lang="zh-TW" altLang="en-US" sz="40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心得</a:t>
            </a:r>
            <a:r>
              <a:rPr lang="en-US" altLang="zh-TW" sz="40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zh-TW" altLang="zh-TW" sz="40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39420" marR="2106295" indent="-6350">
              <a:lnSpc>
                <a:spcPct val="107000"/>
              </a:lnSpc>
              <a:spcBef>
                <a:spcPts val="100"/>
              </a:spcBef>
              <a:spcAft>
                <a:spcPts val="5"/>
              </a:spcAft>
            </a:pPr>
            <a:endParaRPr lang="zh-TW" altLang="zh-TW" sz="40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39420" marR="2106295" indent="-6350">
              <a:lnSpc>
                <a:spcPct val="107000"/>
              </a:lnSpc>
              <a:spcBef>
                <a:spcPts val="100"/>
              </a:spcBef>
              <a:spcAft>
                <a:spcPts val="5"/>
              </a:spcAft>
            </a:pPr>
            <a:endParaRPr lang="zh-TW" altLang="zh-TW" sz="4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39420" marR="2106295" indent="-6350">
              <a:lnSpc>
                <a:spcPct val="107000"/>
              </a:lnSpc>
              <a:spcBef>
                <a:spcPts val="100"/>
              </a:spcBef>
              <a:spcAft>
                <a:spcPts val="5"/>
              </a:spcAft>
            </a:pPr>
            <a:r>
              <a:rPr lang="zh-TW" altLang="zh-TW" sz="4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姓名 </a:t>
            </a:r>
            <a:r>
              <a:rPr lang="en-US" altLang="zh-TW" sz="4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altLang="zh-TW" sz="4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劉昱辰</a:t>
            </a:r>
            <a:endParaRPr lang="zh-TW" altLang="zh-TW" sz="4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39420" marR="2106295" indent="-6350">
              <a:lnSpc>
                <a:spcPct val="107000"/>
              </a:lnSpc>
              <a:spcBef>
                <a:spcPts val="100"/>
              </a:spcBef>
              <a:spcAft>
                <a:spcPts val="5"/>
              </a:spcAft>
            </a:pPr>
            <a:r>
              <a:rPr lang="zh-TW" altLang="zh-TW" sz="4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學號 </a:t>
            </a:r>
            <a:r>
              <a:rPr lang="en-US" altLang="zh-TW" sz="4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41023246</a:t>
            </a:r>
          </a:p>
          <a:p>
            <a:pPr marL="439420" marR="2106295" indent="-6350">
              <a:lnSpc>
                <a:spcPct val="107000"/>
              </a:lnSpc>
              <a:spcBef>
                <a:spcPts val="100"/>
              </a:spcBef>
              <a:spcAft>
                <a:spcPts val="5"/>
              </a:spcAft>
            </a:pPr>
            <a:r>
              <a:rPr lang="zh-TW" altLang="zh-TW" sz="4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就讀學校 </a:t>
            </a:r>
            <a:r>
              <a:rPr lang="en-US" altLang="zh-TW" sz="4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zh-TW" altLang="zh-TW" sz="4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國立虎尾科技大學機械設計工程系</a:t>
            </a:r>
            <a:endParaRPr lang="en-US" altLang="zh-TW" sz="4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439420" marR="2106295" indent="-6350">
              <a:lnSpc>
                <a:spcPct val="107000"/>
              </a:lnSpc>
              <a:spcBef>
                <a:spcPts val="100"/>
              </a:spcBef>
              <a:spcAft>
                <a:spcPts val="5"/>
              </a:spcAft>
            </a:pPr>
            <a:r>
              <a:rPr lang="zh-TW" altLang="en-US" sz="40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心得</a:t>
            </a:r>
            <a:r>
              <a:rPr lang="en-US" altLang="zh-TW" sz="40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zh-TW" altLang="en-US" sz="4000" b="0" i="0" dirty="0">
                <a:solidFill>
                  <a:srgbClr val="000000"/>
                </a:solidFill>
                <a:effectLst/>
                <a:latin typeface="Quicksand"/>
              </a:rPr>
              <a:t>在這課堂上學習到許多程式知識，以及如何繪畫機器人，設計上遇到機器人不會作動，經過不斷的調整和隊友間的相互幫忙解決，終於完成所碰到的難題，是一個充滿學問的旅程。</a:t>
            </a:r>
            <a:endParaRPr lang="en-US" altLang="zh-TW" sz="4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433070" marR="2106295" indent="0">
              <a:lnSpc>
                <a:spcPct val="107000"/>
              </a:lnSpc>
              <a:spcBef>
                <a:spcPts val="100"/>
              </a:spcBef>
              <a:spcAft>
                <a:spcPts val="5"/>
              </a:spcAft>
              <a:buNone/>
            </a:pPr>
            <a:endParaRPr lang="zh-TW" altLang="zh-TW" sz="4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39420" marR="2106295" indent="-6350">
              <a:lnSpc>
                <a:spcPct val="107000"/>
              </a:lnSpc>
              <a:spcBef>
                <a:spcPts val="100"/>
              </a:spcBef>
              <a:spcAft>
                <a:spcPts val="5"/>
              </a:spcAft>
            </a:pPr>
            <a:r>
              <a:rPr lang="zh-TW" altLang="zh-TW" sz="4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姓名 </a:t>
            </a:r>
            <a:r>
              <a:rPr lang="en-US" altLang="zh-TW" sz="4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zh-TW" altLang="zh-TW" sz="4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蔡博毅</a:t>
            </a:r>
            <a:endParaRPr lang="zh-TW" altLang="zh-TW" sz="4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39420" marR="2106295" indent="-6350">
              <a:lnSpc>
                <a:spcPct val="107000"/>
              </a:lnSpc>
              <a:spcBef>
                <a:spcPts val="100"/>
              </a:spcBef>
              <a:spcAft>
                <a:spcPts val="5"/>
              </a:spcAft>
            </a:pPr>
            <a:r>
              <a:rPr lang="zh-TW" altLang="zh-TW" sz="4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學號 </a:t>
            </a:r>
            <a:r>
              <a:rPr lang="en-US" altLang="zh-TW" sz="4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41023249</a:t>
            </a:r>
          </a:p>
          <a:p>
            <a:pPr marL="439420" marR="2106295" indent="-6350">
              <a:lnSpc>
                <a:spcPct val="107000"/>
              </a:lnSpc>
              <a:spcBef>
                <a:spcPts val="100"/>
              </a:spcBef>
              <a:spcAft>
                <a:spcPts val="5"/>
              </a:spcAft>
            </a:pPr>
            <a:r>
              <a:rPr lang="zh-TW" altLang="zh-TW" sz="4000" kern="100" dirty="0">
                <a:solidFill>
                  <a:srgbClr val="000000"/>
                </a:solidFill>
                <a:latin typeface="Calibri" panose="020F0502020204030204" pitchFamily="34" charset="0"/>
                <a:cs typeface="微軟正黑體" panose="020B0604030504040204" pitchFamily="34" charset="-120"/>
              </a:rPr>
              <a:t>就讀學校 </a:t>
            </a:r>
            <a:r>
              <a:rPr lang="en-US" altLang="zh-TW" sz="40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zh-TW" altLang="zh-TW" sz="4000" kern="100" dirty="0">
                <a:solidFill>
                  <a:srgbClr val="000000"/>
                </a:solidFill>
                <a:latin typeface="Calibri" panose="020F0502020204030204" pitchFamily="34" charset="0"/>
                <a:cs typeface="微軟正黑體" panose="020B0604030504040204" pitchFamily="34" charset="-120"/>
              </a:rPr>
              <a:t>國立虎尾科技大學機械設計工程系</a:t>
            </a:r>
            <a:endParaRPr lang="en-US" altLang="zh-TW" sz="4000" kern="100" dirty="0">
              <a:solidFill>
                <a:srgbClr val="000000"/>
              </a:solidFill>
              <a:latin typeface="Calibri" panose="020F0502020204030204" pitchFamily="34" charset="0"/>
              <a:cs typeface="微軟正黑體" panose="020B0604030504040204" pitchFamily="34" charset="-120"/>
            </a:endParaRPr>
          </a:p>
          <a:p>
            <a:pPr marL="439420" marR="2106295" indent="-6350">
              <a:lnSpc>
                <a:spcPct val="107000"/>
              </a:lnSpc>
              <a:spcBef>
                <a:spcPts val="100"/>
              </a:spcBef>
              <a:spcAft>
                <a:spcPts val="5"/>
              </a:spcAft>
            </a:pPr>
            <a:r>
              <a:rPr lang="zh-TW" altLang="en-US" sz="40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心得</a:t>
            </a:r>
            <a:r>
              <a:rPr lang="en-US" altLang="zh-TW" sz="40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zh-TW" altLang="en-US" sz="40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在這堂課學習到如何用</a:t>
            </a:r>
            <a:r>
              <a:rPr lang="en-US" altLang="zh-TW" sz="40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ONSHAPE</a:t>
            </a:r>
            <a:r>
              <a:rPr lang="zh-TW" altLang="en-US" sz="40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畫機器人，並把它匯出至</a:t>
            </a:r>
            <a:r>
              <a:rPr lang="en-US" altLang="zh-TW" sz="4000" kern="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CoppeliaSim</a:t>
            </a:r>
            <a:r>
              <a:rPr lang="zh-TW" altLang="en-US" sz="40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，然後也有遇到機器人不會動得，在組員的互幫互助下，我們解決了問題，然後在前一個禮拜我倉儲突然沒有辦法</a:t>
            </a:r>
            <a:r>
              <a:rPr lang="en-US" altLang="zh-TW" sz="40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git pull</a:t>
            </a:r>
            <a:r>
              <a:rPr lang="zh-TW" altLang="en-US" sz="40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，我就上網查詢如何處理，在這堂課我也學到如何解決事情。</a:t>
            </a:r>
            <a:endParaRPr lang="zh-TW" altLang="zh-TW" sz="40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39420" marR="2106295" indent="-6350">
              <a:lnSpc>
                <a:spcPct val="107000"/>
              </a:lnSpc>
              <a:spcBef>
                <a:spcPts val="100"/>
              </a:spcBef>
              <a:spcAft>
                <a:spcPts val="5"/>
              </a:spcAft>
            </a:pPr>
            <a:endParaRPr lang="zh-TW" altLang="zh-TW" sz="4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br>
              <a:rPr lang="en-US" altLang="zh-TW" sz="18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cs typeface="微軟正黑體" panose="020B0604030504040204" pitchFamily="34" charset="-120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925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D2D8A-2293-2B28-6E3A-B17D8569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7C2CBC-733B-E420-37C5-A010AA203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目 錄</a:t>
            </a:r>
            <a:endParaRPr lang="en-US" altLang="zh-TW" dirty="0"/>
          </a:p>
          <a:p>
            <a:r>
              <a:rPr lang="zh-TW" altLang="en-US" dirty="0"/>
              <a:t> 摘要 </a:t>
            </a:r>
            <a:r>
              <a:rPr lang="en-US" altLang="zh-TW" dirty="0"/>
              <a:t>. . . . . . . . . . . . . . . . . . . . . . . . . . . . . . . . . . . . . . . ..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zh-TW" altLang="en-US" dirty="0"/>
              <a:t>誌謝 </a:t>
            </a:r>
            <a:r>
              <a:rPr lang="en-US" altLang="zh-TW" dirty="0"/>
              <a:t>. . . . . . . . . . . . . . . . . . . . . . . . . . . . . . . . . . . . . . . ii </a:t>
            </a:r>
          </a:p>
          <a:p>
            <a:r>
              <a:rPr lang="zh-TW" altLang="en-US" dirty="0"/>
              <a:t>會議記錄 </a:t>
            </a:r>
            <a:r>
              <a:rPr lang="en-US" altLang="zh-TW" dirty="0"/>
              <a:t>. .. .. . . . . . . . . . . . . . . . . . . . . . . . . . . . . . . .iii </a:t>
            </a:r>
          </a:p>
          <a:p>
            <a:r>
              <a:rPr lang="zh-TW" altLang="en-US" dirty="0"/>
              <a:t>第一章</a:t>
            </a:r>
            <a:r>
              <a:rPr lang="en-US" altLang="zh-TW" dirty="0"/>
              <a:t>- </a:t>
            </a:r>
            <a:r>
              <a:rPr lang="zh-TW" altLang="en-US" dirty="0"/>
              <a:t>更新網路步驟 </a:t>
            </a:r>
            <a:r>
              <a:rPr lang="en-US" altLang="zh-TW" dirty="0"/>
              <a:t>. . . . . . . . . . . . . . . . . . . . . . iii </a:t>
            </a:r>
          </a:p>
          <a:p>
            <a:r>
              <a:rPr lang="zh-TW" altLang="en-US" dirty="0"/>
              <a:t>第二章</a:t>
            </a:r>
            <a:r>
              <a:rPr lang="en-US" altLang="zh-TW" dirty="0"/>
              <a:t>- </a:t>
            </a:r>
            <a:r>
              <a:rPr lang="zh-TW" altLang="en-US" dirty="0"/>
              <a:t>操作說明 </a:t>
            </a:r>
            <a:r>
              <a:rPr lang="en-US" altLang="zh-TW" dirty="0"/>
              <a:t>. . .. . . . . . . . . . . . . . . . . . . . . . . . </a:t>
            </a:r>
            <a:r>
              <a:rPr lang="en-US" altLang="zh-TW" dirty="0" err="1"/>
              <a:t>iV</a:t>
            </a:r>
            <a:r>
              <a:rPr lang="en-US" altLang="zh-TW" dirty="0"/>
              <a:t> </a:t>
            </a:r>
          </a:p>
          <a:p>
            <a:r>
              <a:rPr lang="zh-TW" altLang="en-US" dirty="0"/>
              <a:t>第三章</a:t>
            </a:r>
            <a:r>
              <a:rPr lang="en-US" altLang="zh-TW" dirty="0"/>
              <a:t>- group. . . . . . . . . . . . . . . . . . . . . . . . . . . . . . . V</a:t>
            </a:r>
          </a:p>
          <a:p>
            <a:r>
              <a:rPr lang="en-US" altLang="zh-TW" dirty="0"/>
              <a:t> </a:t>
            </a:r>
            <a:r>
              <a:rPr lang="zh-TW" altLang="en-US" dirty="0"/>
              <a:t>第四章</a:t>
            </a:r>
            <a:r>
              <a:rPr lang="en-US" altLang="zh-TW" dirty="0"/>
              <a:t>- </a:t>
            </a:r>
            <a:r>
              <a:rPr lang="zh-TW" altLang="en-US" dirty="0"/>
              <a:t>工作分配</a:t>
            </a:r>
            <a:r>
              <a:rPr lang="en-US" altLang="zh-TW" dirty="0"/>
              <a:t>. . . . . . . . . . . . . . . . . . . . . . . . . . . Vi </a:t>
            </a:r>
          </a:p>
          <a:p>
            <a:r>
              <a:rPr lang="zh-TW" altLang="en-US" dirty="0"/>
              <a:t>第五章</a:t>
            </a:r>
            <a:r>
              <a:rPr lang="en-US" altLang="zh-TW" dirty="0"/>
              <a:t>- </a:t>
            </a:r>
            <a:r>
              <a:rPr lang="zh-TW" altLang="en-US" dirty="0"/>
              <a:t>畫圖 </a:t>
            </a:r>
            <a:r>
              <a:rPr lang="en-US" altLang="zh-TW" dirty="0"/>
              <a:t>. . . . . . . . . . . . . . . . . . . . . . . . . . . . </a:t>
            </a:r>
            <a:r>
              <a:rPr lang="en-US" altLang="zh-TW" dirty="0" err="1"/>
              <a:t>Vii</a:t>
            </a:r>
            <a:r>
              <a:rPr lang="en-US" altLang="zh-TW" dirty="0"/>
              <a:t> </a:t>
            </a:r>
          </a:p>
          <a:p>
            <a:r>
              <a:rPr lang="zh-TW" altLang="en-US" dirty="0"/>
              <a:t>組員簡介 </a:t>
            </a:r>
            <a:r>
              <a:rPr lang="en-US" altLang="zh-TW" dirty="0"/>
              <a:t>. . . . . . . . . . . . . . . . . . . . . . . . . . . . . . . . . .</a:t>
            </a:r>
            <a:r>
              <a:rPr lang="en-US" altLang="zh-TW" dirty="0" err="1"/>
              <a:t>Viii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727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D122D-712B-088A-813C-327ACF29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3000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會議記錄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81E139-6FA8-F13C-81B6-573A47746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第一次會議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討論球員機器人和球門場景該如何設計繪畫，讓球員能夠符合夾住球的動作，組員互相幫助彼此球員，最終完成球員。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第二次會議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討論齒輪和記分板的配合，以及在場景裡球員是否能正常運作，彼此連線時能夠將球功進球門，完成這項作業。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886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13728B-AB50-73C5-4E4A-79EFD94D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0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摘要</a:t>
            </a:r>
            <a:endParaRPr lang="zh-TW" altLang="en-US" sz="3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60E115-0559-DC59-AA20-167DE918B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1800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此專題需用到</a:t>
            </a:r>
            <a:r>
              <a:rPr lang="en-US" altLang="zh-TW" sz="1800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 </a:t>
            </a:r>
            <a:r>
              <a:rPr lang="en-US" altLang="zh-TW" sz="1800" b="1" kern="100" dirty="0" err="1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CoppeliaSim</a:t>
            </a:r>
            <a:r>
              <a:rPr lang="en-US" altLang="zh-TW" sz="1800" b="1" kern="10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 </a:t>
            </a:r>
            <a:r>
              <a:rPr lang="zh-TW" altLang="zh-TW" sz="1800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模擬場景，並加上</a:t>
            </a:r>
            <a:r>
              <a:rPr lang="en-US" altLang="zh-TW" sz="1800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 </a:t>
            </a:r>
            <a:r>
              <a:rPr lang="en-US" altLang="zh-TW" sz="1800" b="1" kern="100" dirty="0" err="1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bubblerob</a:t>
            </a:r>
            <a:r>
              <a:rPr lang="zh-TW" altLang="zh-TW" sz="1800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機器人來模擬作動，控制一台無人機器人在建立的足球場中，搶奪球並攻進球門作戰，程式須用</a:t>
            </a:r>
            <a:r>
              <a:rPr lang="en-US" altLang="zh-TW" sz="1800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 </a:t>
            </a:r>
            <a:r>
              <a:rPr lang="en-US" altLang="zh-TW" sz="1800" b="1" kern="100" dirty="0" err="1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zmq</a:t>
            </a:r>
            <a:r>
              <a:rPr lang="en-US" altLang="zh-TW" sz="1800" b="1" kern="10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 Remote </a:t>
            </a:r>
            <a:r>
              <a:rPr lang="en-US" altLang="zh-TW" sz="1800" b="1" kern="100" dirty="0" err="1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api</a:t>
            </a:r>
            <a:r>
              <a:rPr lang="zh-TW" altLang="zh-TW" sz="1800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來進行作動，利用</a:t>
            </a:r>
            <a:r>
              <a:rPr lang="en-US" altLang="zh-TW" sz="1800" b="1" kern="100" dirty="0" err="1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onshape</a:t>
            </a:r>
            <a:r>
              <a:rPr lang="zh-TW" altLang="zh-TW" sz="1800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劃出球員機器人，寫出最適合車子作動的程式，並加入</a:t>
            </a:r>
            <a:r>
              <a:rPr lang="en-US" altLang="zh-TW" sz="1800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 </a:t>
            </a:r>
            <a:r>
              <a:rPr lang="en-US" altLang="zh-TW" sz="1800" b="1" kern="100" dirty="0" err="1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CoppeliaSim</a:t>
            </a:r>
            <a:r>
              <a:rPr lang="zh-TW" altLang="zh-TW" sz="1800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中做結合，運用</a:t>
            </a:r>
            <a:r>
              <a:rPr lang="en-US" altLang="zh-TW" sz="1800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 </a:t>
            </a:r>
            <a:r>
              <a:rPr lang="en-US" altLang="zh-TW" sz="1800" b="1" kern="100" dirty="0" err="1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bubblerob</a:t>
            </a:r>
            <a:r>
              <a:rPr lang="zh-TW" altLang="zh-TW" sz="1800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機器人跟</a:t>
            </a:r>
            <a:r>
              <a:rPr lang="en-US" altLang="zh-TW" sz="1800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 </a:t>
            </a:r>
            <a:r>
              <a:rPr lang="en-US" altLang="zh-TW" sz="1800" b="1" kern="100" dirty="0" err="1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zmq</a:t>
            </a:r>
            <a:r>
              <a:rPr lang="en-US" altLang="zh-TW" sz="1800" b="1" kern="10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 Remote </a:t>
            </a:r>
            <a:r>
              <a:rPr lang="en-US" altLang="zh-TW" sz="1800" b="1" kern="100" dirty="0" err="1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api</a:t>
            </a:r>
            <a:r>
              <a:rPr lang="zh-TW" altLang="zh-TW" sz="1800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程式加入到足球場中，使能夠作動前後轉動方向，在使加入更多人連線伺服器，以達到遊戲的精隨。完成實驗後，將過程以及結果製成</a:t>
            </a:r>
            <a:r>
              <a:rPr lang="en-US" altLang="zh-TW" sz="1800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ppt</a:t>
            </a:r>
            <a:r>
              <a:rPr lang="zh-TW" altLang="zh-TW" sz="1800" b="1" kern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rPr>
              <a:t>報告，上傳至網址完成了這項目的。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090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71026-411D-ED1E-89A8-EDA44B28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30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誌謝 </a:t>
            </a:r>
            <a:b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85C100-0029-E377-0F60-13326834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在這裡非常感謝製作以及協助本分組報告完成的所有組員，致最愛的嚴家銘老師致謝，在課堂奮力的教導許多知識，幫我們解決所遇到的問題，有困難時都會盡力給我們幫助，在此敬上十萬分感謝。再來是其他組的同學，提供我們解決問題的建議，甚至是貼心的為我們解答，經過我們團隊不眠不休的追趕進度，終於完成了這份史詩級的報告，充滿我們內心所有的努力，特別感謝團員們，一起成功完成報告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12BEA-88BE-B94D-8BE2-2FA525A6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3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第一章 更新網站步驟</a:t>
            </a:r>
            <a:b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86A64B-6B45-7DEB-458D-3773CB032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0800" indent="-6350">
              <a:lnSpc>
                <a:spcPct val="107000"/>
              </a:lnSpc>
              <a:spcAft>
                <a:spcPts val="39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1.1 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詳細步驟說明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0000" lvl="0" indent="-342900" fontAlgn="base">
              <a:lnSpc>
                <a:spcPct val="110000"/>
              </a:lnSpc>
              <a:spcBef>
                <a:spcPts val="500"/>
              </a:spcBef>
              <a:spcAft>
                <a:spcPts val="2445"/>
              </a:spcAft>
              <a:buClr>
                <a:srgbClr val="000000"/>
              </a:buClr>
              <a:buSzPts val="1000"/>
              <a:buFont typeface="+mj-lt"/>
              <a:buAutoNum type="arabicPeriod"/>
            </a:pPr>
            <a:r>
              <a:rPr lang="zh-TW" altLang="zh-TW" sz="29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個人的 </a:t>
            </a:r>
            <a:r>
              <a:rPr lang="en-US" altLang="zh-TW" sz="29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fork </a:t>
            </a:r>
            <a:r>
              <a:rPr lang="zh-TW" altLang="zh-TW" sz="29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倉儲點選 </a:t>
            </a:r>
            <a:r>
              <a:rPr lang="en-US" altLang="zh-TW" sz="29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sync fork</a:t>
            </a:r>
            <a:endParaRPr lang="zh-TW" altLang="zh-TW" sz="29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lvl="0" indent="-342900" fontAlgn="base">
              <a:lnSpc>
                <a:spcPct val="110000"/>
              </a:lnSpc>
              <a:spcBef>
                <a:spcPts val="500"/>
              </a:spcBef>
              <a:spcAft>
                <a:spcPts val="2445"/>
              </a:spcAft>
              <a:buClr>
                <a:srgbClr val="000000"/>
              </a:buClr>
              <a:buSzPts val="1000"/>
              <a:buFont typeface="+mj-lt"/>
              <a:buAutoNum type="arabicPeriod"/>
            </a:pPr>
            <a:r>
              <a:rPr lang="zh-TW" altLang="zh-TW" sz="29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輸入 </a:t>
            </a:r>
            <a:r>
              <a:rPr lang="en-US" altLang="zh-TW" sz="29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 pull</a:t>
            </a:r>
            <a:endParaRPr lang="zh-TW" altLang="zh-TW" sz="29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lvl="0" indent="-342900" fontAlgn="base">
              <a:lnSpc>
                <a:spcPct val="110000"/>
              </a:lnSpc>
              <a:spcBef>
                <a:spcPts val="500"/>
              </a:spcBef>
              <a:spcAft>
                <a:spcPts val="2415"/>
              </a:spcAft>
              <a:buClr>
                <a:srgbClr val="000000"/>
              </a:buClr>
              <a:buSzPts val="1000"/>
              <a:buFont typeface="+mj-lt"/>
              <a:buAutoNum type="arabicPeriod"/>
            </a:pPr>
            <a:r>
              <a:rPr lang="zh-TW" altLang="zh-TW" sz="29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進行編輯</a:t>
            </a:r>
            <a:endParaRPr lang="en-US" altLang="zh-TW" sz="29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微軟正黑體" panose="020B0604030504040204" pitchFamily="34" charset="-120"/>
              <a:cs typeface="微軟正黑體" panose="020B0604030504040204" pitchFamily="34" charset="-120"/>
            </a:endParaRPr>
          </a:p>
          <a:p>
            <a:pPr marL="180000" lvl="0" indent="-342900" fontAlgn="base">
              <a:lnSpc>
                <a:spcPct val="110000"/>
              </a:lnSpc>
              <a:spcBef>
                <a:spcPts val="500"/>
              </a:spcBef>
              <a:spcAft>
                <a:spcPts val="2415"/>
              </a:spcAft>
              <a:buClr>
                <a:srgbClr val="000000"/>
              </a:buClr>
              <a:buSzPts val="1000"/>
              <a:buFont typeface="+mj-lt"/>
              <a:buAutoNum type="arabicPeriod"/>
            </a:pPr>
            <a:r>
              <a:rPr lang="en-US" altLang="zh-TW" sz="2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4.acp</a:t>
            </a:r>
            <a:endParaRPr lang="zh-TW" altLang="zh-TW" sz="29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80000" lvl="0" indent="-342900" fontAlgn="base">
              <a:lnSpc>
                <a:spcPct val="110000"/>
              </a:lnSpc>
              <a:spcBef>
                <a:spcPts val="500"/>
              </a:spcBef>
              <a:spcAft>
                <a:spcPts val="2445"/>
              </a:spcAft>
              <a:buClr>
                <a:srgbClr val="000000"/>
              </a:buClr>
              <a:buSzPts val="1000"/>
              <a:buFont typeface="+mj-lt"/>
              <a:buAutoNum type="arabicPeriod" startAt="5"/>
            </a:pPr>
            <a:r>
              <a:rPr lang="zh-TW" altLang="zh-TW" sz="29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從個人 </a:t>
            </a:r>
            <a:r>
              <a:rPr lang="en-US" altLang="zh-TW" sz="29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fork </a:t>
            </a:r>
            <a:r>
              <a:rPr lang="zh-TW" altLang="zh-TW" sz="29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倉儲 </a:t>
            </a:r>
            <a:r>
              <a:rPr lang="en-US" altLang="zh-TW" sz="29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pull request</a:t>
            </a:r>
            <a:endParaRPr lang="zh-TW" altLang="zh-TW" sz="29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lvl="0" indent="-342900" fontAlgn="base">
              <a:lnSpc>
                <a:spcPct val="110000"/>
              </a:lnSpc>
              <a:spcBef>
                <a:spcPts val="500"/>
              </a:spcBef>
              <a:spcAft>
                <a:spcPts val="2445"/>
              </a:spcAft>
              <a:buClr>
                <a:srgbClr val="000000"/>
              </a:buClr>
              <a:buSzPts val="1000"/>
              <a:buFont typeface="+mj-lt"/>
              <a:buAutoNum type="arabicPeriod" startAt="5"/>
            </a:pPr>
            <a:r>
              <a:rPr lang="zh-TW" altLang="zh-TW" sz="29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回到整組倉儲 </a:t>
            </a:r>
            <a:r>
              <a:rPr lang="en-US" altLang="zh-TW" sz="29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 pull request</a:t>
            </a:r>
            <a:endParaRPr lang="zh-TW" altLang="zh-TW" sz="29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595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59E15-E0E7-1BAE-8AAC-1795DA46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68586"/>
          </a:xfrm>
        </p:spPr>
        <p:txBody>
          <a:bodyPr>
            <a:normAutofit fontScale="90000"/>
          </a:bodyPr>
          <a:lstStyle/>
          <a:p>
            <a:r>
              <a:rPr lang="zh-TW" altLang="zh-TW" sz="3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第二章 操作說明</a:t>
            </a:r>
            <a:b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62A8B2-3937-01BD-0BBC-201BA06C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782955">
              <a:lnSpc>
                <a:spcPct val="110000"/>
              </a:lnSpc>
              <a:spcBef>
                <a:spcPts val="100"/>
              </a:spcBef>
              <a:spcAft>
                <a:spcPts val="2445"/>
              </a:spcAft>
              <a:buFont typeface="+mj-lt"/>
              <a:buAutoNum type="arabicPeriod"/>
            </a:pPr>
            <a:r>
              <a:rPr lang="en-US" altLang="zh-TW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zh-TW" altLang="zh-TW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查看目錄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zh-TW" altLang="zh-TW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82955">
              <a:lnSpc>
                <a:spcPct val="110000"/>
              </a:lnSpc>
              <a:spcBef>
                <a:spcPts val="100"/>
              </a:spcBef>
              <a:spcAft>
                <a:spcPts val="2445"/>
              </a:spcAft>
              <a:buFont typeface="+mj-lt"/>
              <a:buAutoNum type="arabicPeriod"/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 (</a:t>
            </a:r>
            <a:r>
              <a:rPr lang="zh-TW" altLang="zh-TW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指令求救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zh-TW" altLang="zh-TW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82955">
              <a:lnSpc>
                <a:spcPct val="110000"/>
              </a:lnSpc>
              <a:spcBef>
                <a:spcPts val="100"/>
              </a:spcBef>
              <a:spcAft>
                <a:spcPts val="2445"/>
              </a:spcAft>
              <a:buFont typeface="+mj-lt"/>
              <a:buAutoNum type="arabicPeriod"/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 + </a:t>
            </a:r>
            <a:r>
              <a:rPr lang="zh-TW" altLang="zh-TW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名 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zh-TW" altLang="zh-TW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利用 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 </a:t>
            </a:r>
            <a:r>
              <a:rPr lang="zh-TW" altLang="zh-TW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執行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"+ </a:t>
            </a:r>
            <a:r>
              <a:rPr lang="zh-TW" altLang="zh-TW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名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</a:t>
            </a:r>
            <a:r>
              <a:rPr lang="zh-TW" altLang="zh-TW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檔案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zh-TW" altLang="zh-TW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82955">
              <a:lnSpc>
                <a:spcPct val="110000"/>
              </a:lnSpc>
              <a:spcBef>
                <a:spcPts val="100"/>
              </a:spcBef>
              <a:spcAft>
                <a:spcPts val="2445"/>
              </a:spcAft>
              <a:buFont typeface="+mj-lt"/>
              <a:buAutoNum type="arabicPeriod"/>
            </a:pPr>
            <a:r>
              <a:rPr lang="en-US" altLang="zh-TW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cls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zh-TW" altLang="zh-TW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清除指令紀錄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zh-TW" altLang="zh-TW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82955">
              <a:lnSpc>
                <a:spcPct val="110000"/>
              </a:lnSpc>
              <a:spcBef>
                <a:spcPts val="100"/>
              </a:spcBef>
              <a:spcAft>
                <a:spcPts val="2445"/>
              </a:spcAft>
              <a:buFont typeface="+mj-lt"/>
              <a:buAutoNum type="arabicPeriod"/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cd + </a:t>
            </a:r>
            <a:r>
              <a:rPr lang="zh-TW" altLang="zh-TW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名 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zh-TW" altLang="zh-TW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移動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zh-TW" altLang="zh-TW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66445" algn="just">
              <a:lnSpc>
                <a:spcPct val="110000"/>
              </a:lnSpc>
              <a:spcBef>
                <a:spcPts val="100"/>
              </a:spcBef>
              <a:spcAft>
                <a:spcPts val="2480"/>
              </a:spcAft>
              <a:buFont typeface="+mj-lt"/>
              <a:buAutoNum type="arabicPeriod"/>
            </a:pPr>
            <a:r>
              <a:rPr lang="zh-TW" altLang="zh-TW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檔名開頭 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+TAB </a:t>
            </a:r>
            <a:r>
              <a:rPr lang="zh-TW" altLang="zh-TW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鍵 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zh-TW" altLang="zh-TW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列出全名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zh-TW" altLang="zh-TW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可連續按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zh-TW" altLang="zh-TW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82955">
              <a:lnSpc>
                <a:spcPct val="110000"/>
              </a:lnSpc>
              <a:spcBef>
                <a:spcPts val="100"/>
              </a:spcBef>
              <a:spcAft>
                <a:spcPts val="2445"/>
              </a:spcAft>
              <a:buFont typeface="+mj-lt"/>
              <a:buAutoNum type="arabicPeriod"/>
            </a:pPr>
            <a:r>
              <a:rPr lang="en-US" altLang="zh-TW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attrib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-r -s -h X:/s /d (</a:t>
            </a:r>
            <a:r>
              <a:rPr lang="zh-TW" altLang="zh-TW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將 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 </a:t>
            </a:r>
            <a:r>
              <a:rPr lang="zh-TW" altLang="zh-TW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槽的檔案從隱藏還原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zh-TW" altLang="zh-TW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82955" algn="just">
              <a:lnSpc>
                <a:spcPct val="110000"/>
              </a:lnSpc>
              <a:spcAft>
                <a:spcPts val="2445"/>
              </a:spcAft>
              <a:buFont typeface="+mj-lt"/>
              <a:buAutoNum type="arabicPeriod"/>
            </a:pPr>
            <a:endParaRPr lang="zh-TW" altLang="zh-TW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B4A3A36-796A-803C-44DD-B1D317887B63}"/>
              </a:ext>
            </a:extLst>
          </p:cNvPr>
          <p:cNvSpPr txBox="1"/>
          <p:nvPr/>
        </p:nvSpPr>
        <p:spPr>
          <a:xfrm>
            <a:off x="2592925" y="1280160"/>
            <a:ext cx="647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2.1 </a:t>
            </a:r>
            <a:r>
              <a:rPr lang="en-US" altLang="zh-TW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Cmd</a:t>
            </a:r>
            <a:endParaRPr lang="en-US" altLang="zh-TW" sz="1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010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4BB19-6295-FDCA-0F58-2064B9C6F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470990"/>
            <a:ext cx="8911687" cy="434009"/>
          </a:xfrm>
        </p:spPr>
        <p:txBody>
          <a:bodyPr>
            <a:normAutofit fontScale="90000"/>
          </a:bodyPr>
          <a:lstStyle/>
          <a:p>
            <a:r>
              <a:rPr lang="en-US" altLang="zh-TW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2.2 Git</a:t>
            </a:r>
            <a:b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B795B-23BC-67A0-0240-35B21CB41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270899" cy="3777622"/>
          </a:xfrm>
        </p:spPr>
        <p:txBody>
          <a:bodyPr>
            <a:normAutofit fontScale="62500" lnSpcReduction="20000"/>
          </a:bodyPr>
          <a:lstStyle/>
          <a:p>
            <a:pPr marL="725805" indent="-285750">
              <a:lnSpc>
                <a:spcPct val="110000"/>
              </a:lnSpc>
              <a:spcBef>
                <a:spcPts val="100"/>
              </a:spcBef>
              <a:spcAft>
                <a:spcPts val="2445"/>
              </a:spcAft>
              <a:buFont typeface="Wingdings" panose="05000000000000000000" pitchFamily="2" charset="2"/>
              <a:buChar char="l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 add (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存取資料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25805" indent="-285750">
              <a:lnSpc>
                <a:spcPct val="110000"/>
              </a:lnSpc>
              <a:spcBef>
                <a:spcPts val="100"/>
              </a:spcBef>
              <a:spcAft>
                <a:spcPts val="2445"/>
              </a:spcAft>
              <a:buFont typeface="Wingdings" panose="05000000000000000000" pitchFamily="2" charset="2"/>
              <a:buChar char="l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 commit -m "name" (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命名此批欲上傳資料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25805" indent="-285750">
              <a:lnSpc>
                <a:spcPct val="110000"/>
              </a:lnSpc>
              <a:spcBef>
                <a:spcPts val="100"/>
              </a:spcBef>
              <a:spcAft>
                <a:spcPts val="2445"/>
              </a:spcAft>
              <a:buFont typeface="Wingdings" panose="05000000000000000000" pitchFamily="2" charset="2"/>
              <a:buChar char="l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 pull (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更新至近端資料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25805" indent="-285750">
              <a:lnSpc>
                <a:spcPct val="110000"/>
              </a:lnSpc>
              <a:spcBef>
                <a:spcPts val="100"/>
              </a:spcBef>
              <a:spcAft>
                <a:spcPts val="2445"/>
              </a:spcAft>
              <a:buFont typeface="Wingdings" panose="05000000000000000000" pitchFamily="2" charset="2"/>
              <a:buChar char="l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 push (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上傳至遠端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25805" indent="-285750">
              <a:lnSpc>
                <a:spcPct val="110000"/>
              </a:lnSpc>
              <a:spcBef>
                <a:spcPts val="100"/>
              </a:spcBef>
              <a:spcAft>
                <a:spcPts val="2445"/>
              </a:spcAft>
              <a:buFont typeface="Wingdings" panose="05000000000000000000" pitchFamily="2" charset="2"/>
              <a:buChar char="l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 version (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查看 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 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版本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25805" indent="-285750">
              <a:lnSpc>
                <a:spcPct val="110000"/>
              </a:lnSpc>
              <a:spcBef>
                <a:spcPts val="100"/>
              </a:spcBef>
              <a:spcAft>
                <a:spcPts val="2445"/>
              </a:spcAft>
              <a:buFont typeface="Wingdings" panose="05000000000000000000" pitchFamily="2" charset="2"/>
              <a:buChar char="l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 update (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更新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版本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25805" indent="-285750">
              <a:lnSpc>
                <a:spcPct val="110000"/>
              </a:lnSpc>
              <a:spcBef>
                <a:spcPts val="100"/>
              </a:spcBef>
              <a:spcAft>
                <a:spcPts val="2445"/>
              </a:spcAft>
              <a:buFont typeface="Wingdings" panose="05000000000000000000" pitchFamily="2" charset="2"/>
              <a:buChar char="l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 revert -m "name"(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還原 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commit -m name 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紀錄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0055" indent="0">
              <a:lnSpc>
                <a:spcPct val="110000"/>
              </a:lnSpc>
              <a:spcBef>
                <a:spcPts val="100"/>
              </a:spcBef>
              <a:spcAft>
                <a:spcPts val="2445"/>
              </a:spcAft>
              <a:buNone/>
            </a:pP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zh-TW" altLang="en-US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E57DCFC-A11C-E18E-AF56-8583FC969EFF}"/>
              </a:ext>
            </a:extLst>
          </p:cNvPr>
          <p:cNvSpPr txBox="1"/>
          <p:nvPr/>
        </p:nvSpPr>
        <p:spPr>
          <a:xfrm>
            <a:off x="2589212" y="907354"/>
            <a:ext cx="60986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3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第二章 操作說明</a:t>
            </a:r>
            <a:endParaRPr lang="zh-TW" altLang="en-US" sz="3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489F6F7-5A25-FB2F-8E76-D5AE48FA39BB}"/>
              </a:ext>
            </a:extLst>
          </p:cNvPr>
          <p:cNvSpPr txBox="1"/>
          <p:nvPr/>
        </p:nvSpPr>
        <p:spPr>
          <a:xfrm>
            <a:off x="6305385" y="2019631"/>
            <a:ext cx="3093057" cy="352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1505" indent="-171450">
              <a:lnSpc>
                <a:spcPct val="110000"/>
              </a:lnSpc>
              <a:spcBef>
                <a:spcPts val="100"/>
              </a:spcBef>
              <a:spcAft>
                <a:spcPts val="2445"/>
              </a:spcAft>
              <a:buFont typeface="Arial" panose="020B0604020202020204" pitchFamily="34" charset="0"/>
              <a:buChar char="•"/>
            </a:pPr>
            <a:r>
              <a:rPr lang="en-US" altLang="zh-TW" sz="1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 </a:t>
            </a:r>
            <a:r>
              <a:rPr lang="en-US" altLang="zh-TW" sz="1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cleav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-n -f(-n </a:t>
            </a:r>
            <a:r>
              <a:rPr lang="zh-TW" altLang="zh-TW" sz="1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列出欲清除的資料 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-f </a:t>
            </a:r>
            <a:r>
              <a:rPr lang="zh-TW" altLang="zh-TW" sz="1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真的清除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zh-TW" altLang="zh-TW" sz="1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11505" indent="-171450">
              <a:lnSpc>
                <a:spcPct val="110000"/>
              </a:lnSpc>
              <a:spcBef>
                <a:spcPts val="100"/>
              </a:spcBef>
              <a:spcAft>
                <a:spcPts val="2445"/>
              </a:spcAft>
              <a:buFont typeface="Arial" panose="020B0604020202020204" pitchFamily="34" charset="0"/>
              <a:buChar char="•"/>
            </a:pPr>
            <a:r>
              <a:rPr lang="en-US" altLang="zh-TW" sz="1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 status (</a:t>
            </a:r>
            <a:r>
              <a:rPr lang="zh-TW" altLang="zh-TW" sz="1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狀態查詢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zh-TW" altLang="zh-TW" sz="1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11505" indent="-171450">
              <a:lnSpc>
                <a:spcPct val="110000"/>
              </a:lnSpc>
              <a:spcBef>
                <a:spcPts val="100"/>
              </a:spcBef>
              <a:spcAft>
                <a:spcPts val="2445"/>
              </a:spcAft>
              <a:buFont typeface="Arial" panose="020B0604020202020204" pitchFamily="34" charset="0"/>
              <a:buChar char="•"/>
            </a:pPr>
            <a:r>
              <a:rPr lang="en-US" altLang="zh-TW" sz="1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 branch + </a:t>
            </a:r>
            <a:r>
              <a:rPr lang="zh-TW" altLang="zh-TW" sz="1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名 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zh-TW" altLang="zh-TW" sz="1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新建分支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zh-TW" altLang="zh-TW" sz="1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11505" indent="-171450">
              <a:lnSpc>
                <a:spcPct val="110000"/>
              </a:lnSpc>
              <a:spcBef>
                <a:spcPts val="100"/>
              </a:spcBef>
              <a:spcAft>
                <a:spcPts val="2445"/>
              </a:spcAft>
              <a:buFont typeface="Arial" panose="020B0604020202020204" pitchFamily="34" charset="0"/>
              <a:buChar char="•"/>
            </a:pPr>
            <a:r>
              <a:rPr lang="en-US" altLang="zh-TW" sz="1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 checkout + </a:t>
            </a:r>
            <a:r>
              <a:rPr lang="zh-TW" altLang="zh-TW" sz="1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名 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zh-TW" altLang="zh-TW" sz="1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切換分支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zh-TW" altLang="zh-TW" sz="1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11505" indent="-171450">
              <a:lnSpc>
                <a:spcPct val="110000"/>
              </a:lnSpc>
              <a:spcBef>
                <a:spcPts val="100"/>
              </a:spcBef>
              <a:spcAft>
                <a:spcPts val="2445"/>
              </a:spcAft>
              <a:buFont typeface="Arial" panose="020B0604020202020204" pitchFamily="34" charset="0"/>
              <a:buChar char="•"/>
            </a:pPr>
            <a:r>
              <a:rPr lang="en-US" altLang="zh-TW" sz="1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 merge + </a:t>
            </a:r>
            <a:r>
              <a:rPr lang="zh-TW" altLang="zh-TW" sz="1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名 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zh-TW" altLang="zh-TW" sz="1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合併分支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zh-TW" altLang="zh-TW" sz="1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11505" indent="-171450">
              <a:lnSpc>
                <a:spcPct val="110000"/>
              </a:lnSpc>
              <a:spcBef>
                <a:spcPts val="100"/>
              </a:spcBef>
              <a:spcAft>
                <a:spcPts val="2445"/>
              </a:spcAft>
              <a:buFont typeface="Arial" panose="020B0604020202020204" pitchFamily="34" charset="0"/>
              <a:buChar char="•"/>
            </a:pPr>
            <a:r>
              <a:rPr lang="en-US" altLang="zh-TW" sz="1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 log (</a:t>
            </a:r>
            <a:r>
              <a:rPr lang="zh-TW" altLang="zh-TW" sz="1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查看檔案版本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zh-TW" altLang="zh-TW" sz="1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11505" indent="-171450">
              <a:lnSpc>
                <a:spcPct val="110000"/>
              </a:lnSpc>
              <a:spcBef>
                <a:spcPts val="100"/>
              </a:spcBef>
              <a:spcAft>
                <a:spcPts val="2445"/>
              </a:spcAft>
              <a:buFont typeface="Arial" panose="020B0604020202020204" pitchFamily="34" charset="0"/>
              <a:buChar char="•"/>
            </a:pPr>
            <a:r>
              <a:rPr lang="en-US" altLang="zh-TW" sz="1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 log --</a:t>
            </a:r>
            <a:r>
              <a:rPr lang="en-US" altLang="zh-TW" sz="1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oneline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--graph --all (</a:t>
            </a:r>
            <a:r>
              <a:rPr lang="zh-TW" altLang="zh-TW" sz="1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檢查各版本間的關聯與樹狀圖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25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67757-BD7E-DF07-7A2D-99453F62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36780"/>
          </a:xfrm>
        </p:spPr>
        <p:txBody>
          <a:bodyPr>
            <a:normAutofit fontScale="90000"/>
          </a:bodyPr>
          <a:lstStyle/>
          <a:p>
            <a:r>
              <a:rPr lang="zh-TW" altLang="zh-TW" sz="3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第三章 </a:t>
            </a:r>
            <a:r>
              <a:rPr lang="en-US" altLang="zh-TW" sz="3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group</a:t>
            </a:r>
            <a:b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4A6B6C-0C84-C978-A32A-89B0954FA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810" marR="2202180" indent="-1270" algn="just">
              <a:lnSpc>
                <a:spcPct val="163000"/>
              </a:lnSpc>
              <a:spcAft>
                <a:spcPts val="800"/>
              </a:spcAft>
            </a:pPr>
            <a:r>
              <a:rPr lang="en-US" altLang="zh-TW" sz="1800" b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from 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browser </a:t>
            </a:r>
            <a:r>
              <a:rPr lang="en-US" altLang="zh-TW" sz="1800" b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import 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html, document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brython_div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 document["brython_div1"]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0350" indent="-260350" algn="just">
              <a:lnSpc>
                <a:spcPct val="161000"/>
              </a:lnSpc>
              <a:spcAft>
                <a:spcPts val="800"/>
              </a:spcAft>
            </a:pPr>
            <a:r>
              <a:rPr lang="en-US" altLang="zh-TW" sz="18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# 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在預警退選結束後</a:t>
            </a:r>
            <a:r>
              <a:rPr lang="en-US" altLang="zh-TW" sz="18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已經不需要從教務主機讀取學員選課資料</a:t>
            </a:r>
            <a:r>
              <a:rPr lang="en-US" altLang="zh-TW" sz="18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可以直接從 </a:t>
            </a:r>
            <a:r>
              <a:rPr lang="en-US" altLang="zh-TW" sz="1800" i="1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studlist</a:t>
            </a:r>
            <a:r>
              <a:rPr lang="en-US" altLang="zh-TW" sz="18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取得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175">
              <a:lnSpc>
                <a:spcPct val="107000"/>
              </a:lnSpc>
              <a:spcAft>
                <a:spcPts val="560"/>
              </a:spcAft>
            </a:pP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stud_data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 "https://mde.tw/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studlist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/2023spring/2b.txt"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580"/>
              </a:spcAft>
            </a:pPr>
            <a:r>
              <a:rPr lang="en-US" altLang="zh-TW" sz="18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# 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先確定可以取得各欄位的資料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540" marR="491490" indent="-2540" algn="just">
              <a:lnSpc>
                <a:spcPct val="167000"/>
              </a:lnSpc>
              <a:spcAft>
                <a:spcPts val="800"/>
              </a:spcAft>
            </a:pPr>
            <a:r>
              <a:rPr lang="en-US" altLang="zh-TW" sz="18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# 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利用 </a:t>
            </a:r>
            <a:r>
              <a:rPr lang="en-US" altLang="zh-TW" sz="18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open() 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開啟網站連結</a:t>
            </a:r>
            <a:r>
              <a:rPr lang="en-US" altLang="zh-TW" sz="18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之後透過 </a:t>
            </a:r>
            <a:r>
              <a:rPr lang="en-US" altLang="zh-TW" sz="1800" i="1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readlines</a:t>
            </a:r>
            <a:r>
              <a:rPr lang="en-US" altLang="zh-TW" sz="18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 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將每一行放入 </a:t>
            </a:r>
            <a:r>
              <a:rPr lang="en-US" altLang="zh-TW" sz="18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list 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data = </a:t>
            </a:r>
            <a:r>
              <a:rPr lang="en-US" altLang="zh-TW" sz="1800" b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open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stud_data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).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readlines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560"/>
              </a:spcAft>
            </a:pPr>
            <a:r>
              <a:rPr lang="en-US" altLang="zh-TW" sz="18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# 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查驗是否完整讀取所有學員資料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565"/>
              </a:spcAft>
            </a:pPr>
            <a:r>
              <a:rPr lang="en-US" altLang="zh-TW" sz="18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#print(len(data[1:]))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575"/>
              </a:spcAft>
            </a:pPr>
            <a:r>
              <a:rPr lang="en-US" altLang="zh-TW" sz="18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# 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接著以 </a:t>
            </a:r>
            <a:r>
              <a:rPr lang="en-US" altLang="zh-TW" sz="18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for 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迴圈逐一讀出數列時</a:t>
            </a:r>
            <a:r>
              <a:rPr lang="en-US" altLang="zh-TW" sz="18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同時去除最後的 </a:t>
            </a:r>
            <a:r>
              <a:rPr lang="en-US" altLang="zh-TW" sz="18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\print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555"/>
              </a:spcAft>
            </a:pPr>
            <a:r>
              <a:rPr lang="en-US" altLang="zh-TW" sz="18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# resume </a:t>
            </a:r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倉儲與網站連結樣板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4AF435F-3CA1-22F7-CE16-179C0741C1B1}"/>
              </a:ext>
            </a:extLst>
          </p:cNvPr>
          <p:cNvSpPr txBox="1"/>
          <p:nvPr/>
        </p:nvSpPr>
        <p:spPr>
          <a:xfrm>
            <a:off x="2589212" y="1324079"/>
            <a:ext cx="591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微軟正黑體" panose="020B0604030504040204" pitchFamily="34" charset="-120"/>
              </a:rPr>
              <a:t>列出所有成員資料</a:t>
            </a:r>
            <a:endParaRPr lang="zh-TW" altLang="zh-TW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1619504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</TotalTime>
  <Words>2807</Words>
  <Application>Microsoft Office PowerPoint</Application>
  <PresentationFormat>寬螢幕</PresentationFormat>
  <Paragraphs>186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2" baseType="lpstr">
      <vt:lpstr>gg sans</vt:lpstr>
      <vt:lpstr>inherit</vt:lpstr>
      <vt:lpstr>Quicksand</vt:lpstr>
      <vt:lpstr>微軟正黑體</vt:lpstr>
      <vt:lpstr>Arial</vt:lpstr>
      <vt:lpstr>Calibri</vt:lpstr>
      <vt:lpstr>Century Gothic</vt:lpstr>
      <vt:lpstr>Courier New</vt:lpstr>
      <vt:lpstr>RomanT</vt:lpstr>
      <vt:lpstr>Times New Roman</vt:lpstr>
      <vt:lpstr>Wingdings</vt:lpstr>
      <vt:lpstr>Wingdings 3</vt:lpstr>
      <vt:lpstr>絲縷</vt:lpstr>
      <vt:lpstr>協同設計</vt:lpstr>
      <vt:lpstr>目錄</vt:lpstr>
      <vt:lpstr>會議記錄</vt:lpstr>
      <vt:lpstr>摘要</vt:lpstr>
      <vt:lpstr>誌謝  </vt:lpstr>
      <vt:lpstr>第一章 更新網站步驟 </vt:lpstr>
      <vt:lpstr>第二章 操作說明 </vt:lpstr>
      <vt:lpstr>2.2 Git </vt:lpstr>
      <vt:lpstr>第三章 group </vt:lpstr>
      <vt:lpstr>列出所有成員資料 </vt:lpstr>
      <vt:lpstr>列出所有成員資料 </vt:lpstr>
      <vt:lpstr>列出所有成員資料</vt:lpstr>
      <vt:lpstr>列出所有成員資料</vt:lpstr>
      <vt:lpstr>第四章 工作分配 </vt:lpstr>
      <vt:lpstr>圖目錄 </vt:lpstr>
      <vt:lpstr>第五章 畫圖 </vt:lpstr>
      <vt:lpstr>球員</vt:lpstr>
      <vt:lpstr>記分板</vt:lpstr>
      <vt:lpstr>組員簡介及心得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協同設計</dc:title>
  <dc:creator>博毅 蔡</dc:creator>
  <cp:lastModifiedBy>博毅 蔡</cp:lastModifiedBy>
  <cp:revision>1</cp:revision>
  <dcterms:created xsi:type="dcterms:W3CDTF">2023-06-14T14:30:23Z</dcterms:created>
  <dcterms:modified xsi:type="dcterms:W3CDTF">2023-06-18T03:38:44Z</dcterms:modified>
</cp:coreProperties>
</file>