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16" r:id="rId3"/>
    <p:sldId id="317" r:id="rId4"/>
    <p:sldId id="318" r:id="rId5"/>
    <p:sldId id="319" r:id="rId6"/>
    <p:sldId id="321" r:id="rId7"/>
    <p:sldId id="322" r:id="rId8"/>
    <p:sldId id="320" r:id="rId9"/>
    <p:sldId id="323" r:id="rId10"/>
    <p:sldId id="324" r:id="rId11"/>
    <p:sldId id="344" r:id="rId12"/>
    <p:sldId id="325" r:id="rId13"/>
    <p:sldId id="341" r:id="rId14"/>
    <p:sldId id="326" r:id="rId15"/>
    <p:sldId id="343" r:id="rId16"/>
    <p:sldId id="327" r:id="rId17"/>
    <p:sldId id="328" r:id="rId18"/>
    <p:sldId id="329" r:id="rId19"/>
    <p:sldId id="330" r:id="rId20"/>
    <p:sldId id="331" r:id="rId21"/>
    <p:sldId id="332" r:id="rId22"/>
    <p:sldId id="337" r:id="rId23"/>
    <p:sldId id="333" r:id="rId24"/>
    <p:sldId id="334" r:id="rId25"/>
    <p:sldId id="335" r:id="rId26"/>
    <p:sldId id="336" r:id="rId27"/>
    <p:sldId id="340" r:id="rId28"/>
    <p:sldId id="342" r:id="rId2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792"/>
    <a:srgbClr val="9365B8"/>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96" d="100"/>
          <a:sy n="96" d="100"/>
        </p:scale>
        <p:origin x="1878"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10/9/2019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rpact.bg/kakvo-e-seo-optimizatsiy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laviocopes.com/javascript-async-defer/#async-and-def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erpact.bg/kakvo-e-seo-optimizatsiya/"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gs.statcounter.com/search-engine-market-share" TargetMode="External"/><Relationship Id="rId4" Type="http://schemas.openxmlformats.org/officeDocument/2006/relationships/hyperlink" Target="https://serpact.bg/seo-optimizaci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303012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https://serpact.bg/kakvo-e-seo-optimizatsiya/</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1110969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211790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13</a:t>
            </a:fld>
            <a:endParaRPr lang="en-US"/>
          </a:p>
        </p:txBody>
      </p:sp>
    </p:spTree>
    <p:extLst>
      <p:ext uri="{BB962C8B-B14F-4D97-AF65-F5344CB8AC3E}">
        <p14:creationId xmlns:p14="http://schemas.microsoft.com/office/powerpoint/2010/main" val="5360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Noodp</a:t>
            </a:r>
            <a:r>
              <a:rPr lang="en-US" sz="1200" b="0" i="0" kern="1200" dirty="0">
                <a:solidFill>
                  <a:schemeClr val="tx1"/>
                </a:solidFill>
                <a:effectLst/>
                <a:latin typeface="+mn-lt"/>
                <a:ea typeface="+mn-ea"/>
                <a:cs typeface="+mn-cs"/>
              </a:rPr>
              <a:t>= No Open Directory Project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Noydir</a:t>
            </a:r>
            <a:r>
              <a:rPr lang="en-US" sz="1200" b="0" i="0" kern="1200" dirty="0">
                <a:solidFill>
                  <a:schemeClr val="tx1"/>
                </a:solidFill>
                <a:effectLst/>
                <a:latin typeface="+mn-lt"/>
                <a:ea typeface="+mn-ea"/>
                <a:cs typeface="+mn-cs"/>
              </a:rPr>
              <a:t>= No Yahoo Directory not used anymore</a:t>
            </a:r>
          </a:p>
          <a:p>
            <a:r>
              <a:rPr lang="en-US" sz="1200" b="0" i="0" kern="1200" dirty="0">
                <a:solidFill>
                  <a:schemeClr val="tx1"/>
                </a:solidFill>
                <a:effectLst/>
                <a:latin typeface="+mn-lt"/>
                <a:ea typeface="+mn-ea"/>
                <a:cs typeface="+mn-cs"/>
              </a:rPr>
              <a:t>These are used if your website is listed in one of these directories with information you do not want used in the results pages. This might be the case if you have old, outdated listings that no longer apply. They tell robots not to use information from these sources, and they are optional.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14</a:t>
            </a:fld>
            <a:endParaRPr lang="en-US"/>
          </a:p>
        </p:txBody>
      </p:sp>
    </p:spTree>
    <p:extLst>
      <p:ext uri="{BB962C8B-B14F-4D97-AF65-F5344CB8AC3E}">
        <p14:creationId xmlns:p14="http://schemas.microsoft.com/office/powerpoint/2010/main" val="331873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15</a:t>
            </a:fld>
            <a:endParaRPr lang="en-US"/>
          </a:p>
        </p:txBody>
      </p:sp>
    </p:spTree>
    <p:extLst>
      <p:ext uri="{BB962C8B-B14F-4D97-AF65-F5344CB8AC3E}">
        <p14:creationId xmlns:p14="http://schemas.microsoft.com/office/powerpoint/2010/main" val="249420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16</a:t>
            </a:fld>
            <a:endParaRPr lang="en-US"/>
          </a:p>
        </p:txBody>
      </p:sp>
    </p:spTree>
    <p:extLst>
      <p:ext uri="{BB962C8B-B14F-4D97-AF65-F5344CB8AC3E}">
        <p14:creationId xmlns:p14="http://schemas.microsoft.com/office/powerpoint/2010/main" val="407973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17</a:t>
            </a:fld>
            <a:endParaRPr lang="en-US"/>
          </a:p>
        </p:txBody>
      </p:sp>
    </p:spTree>
    <p:extLst>
      <p:ext uri="{BB962C8B-B14F-4D97-AF65-F5344CB8AC3E}">
        <p14:creationId xmlns:p14="http://schemas.microsoft.com/office/powerpoint/2010/main" val="137107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18</a:t>
            </a:fld>
            <a:endParaRPr lang="en-US"/>
          </a:p>
        </p:txBody>
      </p:sp>
    </p:spTree>
    <p:extLst>
      <p:ext uri="{BB962C8B-B14F-4D97-AF65-F5344CB8AC3E}">
        <p14:creationId xmlns:p14="http://schemas.microsoft.com/office/powerpoint/2010/main" val="232908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19</a:t>
            </a:fld>
            <a:endParaRPr lang="en-US"/>
          </a:p>
        </p:txBody>
      </p:sp>
    </p:spTree>
    <p:extLst>
      <p:ext uri="{BB962C8B-B14F-4D97-AF65-F5344CB8AC3E}">
        <p14:creationId xmlns:p14="http://schemas.microsoft.com/office/powerpoint/2010/main" val="3811513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20</a:t>
            </a:fld>
            <a:endParaRPr lang="en-US"/>
          </a:p>
        </p:txBody>
      </p:sp>
    </p:spTree>
    <p:extLst>
      <p:ext uri="{BB962C8B-B14F-4D97-AF65-F5344CB8AC3E}">
        <p14:creationId xmlns:p14="http://schemas.microsoft.com/office/powerpoint/2010/main" val="269232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37441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21</a:t>
            </a:fld>
            <a:endParaRPr lang="en-US"/>
          </a:p>
        </p:txBody>
      </p:sp>
    </p:spTree>
    <p:extLst>
      <p:ext uri="{BB962C8B-B14F-4D97-AF65-F5344CB8AC3E}">
        <p14:creationId xmlns:p14="http://schemas.microsoft.com/office/powerpoint/2010/main" val="288360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22</a:t>
            </a:fld>
            <a:endParaRPr lang="en-US"/>
          </a:p>
        </p:txBody>
      </p:sp>
    </p:spTree>
    <p:extLst>
      <p:ext uri="{BB962C8B-B14F-4D97-AF65-F5344CB8AC3E}">
        <p14:creationId xmlns:p14="http://schemas.microsoft.com/office/powerpoint/2010/main" val="1158883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23</a:t>
            </a:fld>
            <a:endParaRPr lang="en-US"/>
          </a:p>
        </p:txBody>
      </p:sp>
    </p:spTree>
    <p:extLst>
      <p:ext uri="{BB962C8B-B14F-4D97-AF65-F5344CB8AC3E}">
        <p14:creationId xmlns:p14="http://schemas.microsoft.com/office/powerpoint/2010/main" val="431906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24</a:t>
            </a:fld>
            <a:endParaRPr lang="en-US"/>
          </a:p>
        </p:txBody>
      </p:sp>
    </p:spTree>
    <p:extLst>
      <p:ext uri="{BB962C8B-B14F-4D97-AF65-F5344CB8AC3E}">
        <p14:creationId xmlns:p14="http://schemas.microsoft.com/office/powerpoint/2010/main" val="663803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25</a:t>
            </a:fld>
            <a:endParaRPr lang="en-US"/>
          </a:p>
        </p:txBody>
      </p:sp>
    </p:spTree>
    <p:extLst>
      <p:ext uri="{BB962C8B-B14F-4D97-AF65-F5344CB8AC3E}">
        <p14:creationId xmlns:p14="http://schemas.microsoft.com/office/powerpoint/2010/main" val="3949954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26</a:t>
            </a:fld>
            <a:endParaRPr lang="en-US"/>
          </a:p>
        </p:txBody>
      </p:sp>
    </p:spTree>
    <p:extLst>
      <p:ext uri="{BB962C8B-B14F-4D97-AF65-F5344CB8AC3E}">
        <p14:creationId xmlns:p14="http://schemas.microsoft.com/office/powerpoint/2010/main" val="2815999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27</a:t>
            </a:fld>
            <a:endParaRPr lang="en-US"/>
          </a:p>
        </p:txBody>
      </p:sp>
    </p:spTree>
    <p:extLst>
      <p:ext uri="{BB962C8B-B14F-4D97-AF65-F5344CB8AC3E}">
        <p14:creationId xmlns:p14="http://schemas.microsoft.com/office/powerpoint/2010/main" val="769770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28</a:t>
            </a:fld>
            <a:endParaRPr lang="en-US"/>
          </a:p>
        </p:txBody>
      </p:sp>
    </p:spTree>
    <p:extLst>
      <p:ext uri="{BB962C8B-B14F-4D97-AF65-F5344CB8AC3E}">
        <p14:creationId xmlns:p14="http://schemas.microsoft.com/office/powerpoint/2010/main" val="9583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15684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357554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https://developer.mozilla.org/en-US/docs/Web/API/CSS_Object_Model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CSS Object Model</a:t>
            </a:r>
            <a:r>
              <a:rPr lang="en-GB" sz="1200" b="0" i="0" kern="1200" dirty="0">
                <a:solidFill>
                  <a:schemeClr val="tx1"/>
                </a:solidFill>
                <a:effectLst/>
                <a:latin typeface="+mn-lt"/>
                <a:ea typeface="+mn-ea"/>
                <a:cs typeface="+mn-cs"/>
              </a:rPr>
              <a:t> is a set of APIs allowing the manipulation of CSS from JavaScript. It is much like the DOM, but for the CSS rather than the HTML. It allows users to read and modify CSS style dynamically.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Browser Object Model (BOM) allows JavaScript to "talk to" the browser.</a:t>
            </a:r>
          </a:p>
          <a:p>
            <a:r>
              <a:rPr lang="en-GB" sz="1200" b="0" i="0" kern="1200" dirty="0">
                <a:solidFill>
                  <a:schemeClr val="tx1"/>
                </a:solidFill>
                <a:effectLst/>
                <a:latin typeface="+mn-lt"/>
                <a:ea typeface="+mn-ea"/>
                <a:cs typeface="+mn-cs"/>
              </a:rPr>
              <a:t>The Browser Object Model (BOM)</a:t>
            </a:r>
          </a:p>
          <a:p>
            <a:r>
              <a:rPr lang="en-GB" sz="1200" b="0" i="0" kern="1200" dirty="0">
                <a:solidFill>
                  <a:schemeClr val="tx1"/>
                </a:solidFill>
                <a:effectLst/>
                <a:latin typeface="+mn-lt"/>
                <a:ea typeface="+mn-ea"/>
                <a:cs typeface="+mn-cs"/>
              </a:rPr>
              <a:t>There are no official standards for the </a:t>
            </a:r>
            <a:r>
              <a:rPr lang="en-GB" sz="1200" b="1" i="0" kern="1200" dirty="0">
                <a:solidFill>
                  <a:schemeClr val="tx1"/>
                </a:solidFill>
                <a:effectLst/>
                <a:latin typeface="+mn-lt"/>
                <a:ea typeface="+mn-ea"/>
                <a:cs typeface="+mn-cs"/>
              </a:rPr>
              <a:t>B</a:t>
            </a:r>
            <a:r>
              <a:rPr lang="en-GB" sz="1200" b="0" i="0" kern="1200" dirty="0">
                <a:solidFill>
                  <a:schemeClr val="tx1"/>
                </a:solidFill>
                <a:effectLst/>
                <a:latin typeface="+mn-lt"/>
                <a:ea typeface="+mn-ea"/>
                <a:cs typeface="+mn-cs"/>
              </a:rPr>
              <a:t>rowser </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bject </a:t>
            </a:r>
            <a:r>
              <a:rPr lang="en-GB" sz="1200" b="1" i="0" kern="1200" dirty="0">
                <a:solidFill>
                  <a:schemeClr val="tx1"/>
                </a:solidFill>
                <a:effectLst/>
                <a:latin typeface="+mn-lt"/>
                <a:ea typeface="+mn-ea"/>
                <a:cs typeface="+mn-cs"/>
              </a:rPr>
              <a:t>M</a:t>
            </a:r>
            <a:r>
              <a:rPr lang="en-GB" sz="1200" b="0" i="0" kern="1200" dirty="0">
                <a:solidFill>
                  <a:schemeClr val="tx1"/>
                </a:solidFill>
                <a:effectLst/>
                <a:latin typeface="+mn-lt"/>
                <a:ea typeface="+mn-ea"/>
                <a:cs typeface="+mn-cs"/>
              </a:rPr>
              <a:t>odel (BOM).</a:t>
            </a:r>
          </a:p>
          <a:p>
            <a:r>
              <a:rPr lang="en-GB" sz="1200" b="0" i="0" kern="1200" dirty="0">
                <a:solidFill>
                  <a:schemeClr val="tx1"/>
                </a:solidFill>
                <a:effectLst/>
                <a:latin typeface="+mn-lt"/>
                <a:ea typeface="+mn-ea"/>
                <a:cs typeface="+mn-cs"/>
              </a:rPr>
              <a:t>Since modern browsers have implemented (almost) the same methods and properties for JavaScript interactivity, it is often referred to, as methods and properties of the BOM.</a:t>
            </a:r>
          </a:p>
          <a:p>
            <a:r>
              <a:rPr lang="en-GB" sz="1200" b="0" i="0" kern="1200" dirty="0">
                <a:solidFill>
                  <a:schemeClr val="tx1"/>
                </a:solidFill>
                <a:effectLst/>
                <a:latin typeface="+mn-lt"/>
                <a:ea typeface="+mn-ea"/>
                <a:cs typeface="+mn-cs"/>
              </a:rPr>
              <a:t>The Window Object</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window</a:t>
            </a:r>
            <a:r>
              <a:rPr lang="en-GB" sz="1200" b="0" i="0" kern="1200" dirty="0">
                <a:solidFill>
                  <a:schemeClr val="tx1"/>
                </a:solidFill>
                <a:effectLst/>
                <a:latin typeface="+mn-lt"/>
                <a:ea typeface="+mn-ea"/>
                <a:cs typeface="+mn-cs"/>
              </a:rPr>
              <a:t> object is supported by all browsers. It represents the browser's window.</a:t>
            </a:r>
          </a:p>
          <a:p>
            <a:r>
              <a:rPr lang="en-GB" sz="1200" b="0" i="0" kern="1200" dirty="0">
                <a:solidFill>
                  <a:schemeClr val="tx1"/>
                </a:solidFill>
                <a:effectLst/>
                <a:latin typeface="+mn-lt"/>
                <a:ea typeface="+mn-ea"/>
                <a:cs typeface="+mn-cs"/>
              </a:rPr>
              <a:t>All global JavaScript objects, functions, and variables automatically become members of the window object.</a:t>
            </a:r>
          </a:p>
          <a:p>
            <a:r>
              <a:rPr lang="en-GB" sz="1200" b="0" i="0" kern="1200" dirty="0">
                <a:solidFill>
                  <a:schemeClr val="tx1"/>
                </a:solidFill>
                <a:effectLst/>
                <a:latin typeface="+mn-lt"/>
                <a:ea typeface="+mn-ea"/>
                <a:cs typeface="+mn-cs"/>
              </a:rPr>
              <a:t>Global variables are properties of the window object.</a:t>
            </a:r>
          </a:p>
          <a:p>
            <a:r>
              <a:rPr lang="en-GB" sz="1200" b="0" i="0" kern="1200" dirty="0">
                <a:solidFill>
                  <a:schemeClr val="tx1"/>
                </a:solidFill>
                <a:effectLst/>
                <a:latin typeface="+mn-lt"/>
                <a:ea typeface="+mn-ea"/>
                <a:cs typeface="+mn-cs"/>
              </a:rPr>
              <a:t>Global functions are methods of the window object.</a:t>
            </a:r>
          </a:p>
          <a:p>
            <a:r>
              <a:rPr lang="en-GB" sz="1200" b="0" i="0" kern="1200" dirty="0">
                <a:solidFill>
                  <a:schemeClr val="tx1"/>
                </a:solidFill>
                <a:effectLst/>
                <a:latin typeface="+mn-lt"/>
                <a:ea typeface="+mn-ea"/>
                <a:cs typeface="+mn-cs"/>
              </a:rPr>
              <a:t>Even the document object (of the HTML DOM) is a property of the window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172593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the browser is constructing the DOM, if it comes across a &lt;script&gt;...&lt;/script&gt; tag in the HTML, it must execute it right away. If the script is external, it has to download the script first.</a:t>
            </a:r>
          </a:p>
          <a:p>
            <a:r>
              <a:rPr lang="en-GB" sz="1200" b="0" i="0" kern="1200" dirty="0">
                <a:solidFill>
                  <a:schemeClr val="tx1"/>
                </a:solidFill>
                <a:effectLst/>
                <a:latin typeface="+mn-lt"/>
                <a:ea typeface="+mn-ea"/>
                <a:cs typeface="+mn-cs"/>
              </a:rPr>
              <a:t>Back in the old days, in order to execute a script, parsing had to be paused. It would only start up again after the JavaScript engine had executed code from a script.</a:t>
            </a:r>
          </a:p>
          <a:p>
            <a:endParaRPr lang="en-US"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Why did the parsing have to stop? Well, scripts can change both the HTML and its product―the DOM. Scripts can change the DOM structure by adding nodes </a:t>
            </a:r>
          </a:p>
          <a:p>
            <a:endParaRPr lang="en-GB" sz="1200" b="0" i="0" kern="1200" dirty="0">
              <a:solidFill>
                <a:schemeClr val="tx1"/>
              </a:solidFill>
              <a:effectLst/>
              <a:latin typeface="+mn-lt"/>
              <a:ea typeface="+mn-ea"/>
              <a:cs typeface="+mn-cs"/>
            </a:endParaRPr>
          </a:p>
          <a:p>
            <a:r>
              <a:rPr lang="en-US">
                <a:hlinkClick r:id="rId3"/>
              </a:rPr>
              <a:t>https://flaviocopes.com/javascript-async-defer/#async-and-defer</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26175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JavaScript blocks parsing because it can modify the document. CSS can’t modify the document, so it seems like there is no reason for it to block parsing, right?</a:t>
            </a:r>
          </a:p>
          <a:p>
            <a:r>
              <a:rPr lang="en-GB" sz="1200" b="0" i="0" kern="1200" dirty="0">
                <a:solidFill>
                  <a:schemeClr val="tx1"/>
                </a:solidFill>
                <a:effectLst/>
                <a:latin typeface="+mn-lt"/>
                <a:ea typeface="+mn-ea"/>
                <a:cs typeface="+mn-cs"/>
              </a:rPr>
              <a:t>However, what if a script asks for style information that hasn’t been parsed yet? The browser doesn’t know what the script is about to execute—it may ask for something like the DOM node’s background-</a:t>
            </a:r>
            <a:r>
              <a:rPr lang="en-GB" sz="1200" b="0" i="0" kern="1200" dirty="0" err="1">
                <a:solidFill>
                  <a:schemeClr val="tx1"/>
                </a:solidFill>
                <a:effectLst/>
                <a:latin typeface="+mn-lt"/>
                <a:ea typeface="+mn-ea"/>
                <a:cs typeface="+mn-cs"/>
              </a:rPr>
              <a:t>color</a:t>
            </a:r>
            <a:r>
              <a:rPr lang="en-GB" sz="1200" b="0" i="0" kern="1200" dirty="0">
                <a:solidFill>
                  <a:schemeClr val="tx1"/>
                </a:solidFill>
                <a:effectLst/>
                <a:latin typeface="+mn-lt"/>
                <a:ea typeface="+mn-ea"/>
                <a:cs typeface="+mn-cs"/>
              </a:rPr>
              <a:t> which depends on the style sheet, or it may expect to access the CSSOM directly.</a:t>
            </a:r>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198983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135502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https://serpact.bg/kakvo-e-seo-optimizatsiya/</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https://serpact.bg/seo-optimizacia/</a:t>
            </a:r>
            <a:endParaRPr lang="bg-BG" dirty="0"/>
          </a:p>
          <a:p>
            <a:pPr marL="0" marR="0" indent="0" algn="l" defTabSz="914400" rtl="0" eaLnBrk="1" fontAlgn="auto" latinLnBrk="0" hangingPunct="1">
              <a:lnSpc>
                <a:spcPct val="100000"/>
              </a:lnSpc>
              <a:spcBef>
                <a:spcPts val="0"/>
              </a:spcBef>
              <a:spcAft>
                <a:spcPts val="0"/>
              </a:spcAft>
              <a:buClrTx/>
              <a:buSzTx/>
              <a:buFontTx/>
              <a:buNone/>
              <a:tabLst/>
              <a:defRPr/>
            </a:pPr>
            <a:endParaRPr lang="bg-BG"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https://gs.statcounter.com/search-engine-market-share</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338003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9.10.2019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9.10.2019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moz.com/learn/seo/page-authority" TargetMode="External"/><Relationship Id="rId4" Type="http://schemas.openxmlformats.org/officeDocument/2006/relationships/hyperlink" Target="https://moz.com/learn/seo/domain-authorit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earch.google.com/search-console/abou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s.google.com/web/tools/chrome-devtools/network/understanding-resource-timing" TargetMode="External"/><Relationship Id="rId3" Type="http://schemas.openxmlformats.org/officeDocument/2006/relationships/image" Target="../media/image2.png"/><Relationship Id="rId7" Type="http://schemas.openxmlformats.org/officeDocument/2006/relationships/hyperlink" Target="http://yslow.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tmetrix.com/" TargetMode="External"/><Relationship Id="rId5" Type="http://schemas.openxmlformats.org/officeDocument/2006/relationships/hyperlink" Target="https://tools.pingdom.com/" TargetMode="External"/><Relationship Id="rId4" Type="http://schemas.openxmlformats.org/officeDocument/2006/relationships/hyperlink" Target="https://demo.frontendweekly.news/balancing-fo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750030" y="43105"/>
            <a:ext cx="1393971" cy="276999"/>
          </a:xfrm>
          <a:prstGeom prst="rect">
            <a:avLst/>
          </a:prstGeom>
          <a:noFill/>
        </p:spPr>
        <p:txBody>
          <a:bodyPr wrap="none" rtlCol="0">
            <a:spAutoFit/>
          </a:bodyPr>
          <a:lstStyle/>
          <a:p>
            <a:pPr algn="r"/>
            <a:r>
              <a:rPr lang="bg-BG" sz="1200" b="1" dirty="0">
                <a:solidFill>
                  <a:schemeClr val="bg1">
                    <a:lumMod val="95000"/>
                  </a:schemeClr>
                </a:solidFill>
              </a:rPr>
              <a:t>Въведебние в </a:t>
            </a:r>
            <a:r>
              <a:rPr lang="en-US" sz="1200" b="1" dirty="0">
                <a:solidFill>
                  <a:schemeClr val="bg1">
                    <a:lumMod val="95000"/>
                  </a:schemeClr>
                </a:solidFill>
              </a:rPr>
              <a:t>SEO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Какво е </a:t>
            </a:r>
            <a:r>
              <a:rPr lang="en-US" dirty="0"/>
              <a:t>SEO </a:t>
            </a:r>
            <a:r>
              <a:rPr lang="bg-BG" dirty="0"/>
              <a:t>Оптимизация – </a:t>
            </a:r>
            <a:r>
              <a:rPr lang="en-US" dirty="0"/>
              <a:t>Search Engine Optimization</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84267"/>
            <a:ext cx="8496944" cy="5078313"/>
          </a:xfrm>
          <a:prstGeom prst="rect">
            <a:avLst/>
          </a:prstGeom>
          <a:noFill/>
        </p:spPr>
        <p:txBody>
          <a:bodyPr wrap="square" rtlCol="0">
            <a:spAutoFit/>
          </a:bodyPr>
          <a:lstStyle/>
          <a:p>
            <a:r>
              <a:rPr lang="bg-BG" dirty="0">
                <a:solidFill>
                  <a:schemeClr val="bg2">
                    <a:lumMod val="25000"/>
                  </a:schemeClr>
                </a:solidFill>
              </a:rPr>
              <a:t>В буквален превод – „оптимизация за търсещи машини“</a:t>
            </a:r>
          </a:p>
          <a:p>
            <a:r>
              <a:rPr lang="bg-BG" dirty="0">
                <a:solidFill>
                  <a:schemeClr val="bg2">
                    <a:lumMod val="25000"/>
                  </a:schemeClr>
                </a:solidFill>
              </a:rPr>
              <a:t>Цел – генериране на безплатен </a:t>
            </a:r>
            <a:r>
              <a:rPr lang="bg-BG" b="1" dirty="0">
                <a:solidFill>
                  <a:schemeClr val="bg2">
                    <a:lumMod val="25000"/>
                  </a:schemeClr>
                </a:solidFill>
              </a:rPr>
              <a:t>таргетиран трафик</a:t>
            </a:r>
          </a:p>
          <a:p>
            <a:endParaRPr lang="bg-BG" b="1" dirty="0">
              <a:solidFill>
                <a:schemeClr val="bg2">
                  <a:lumMod val="25000"/>
                </a:schemeClr>
              </a:solidFill>
            </a:endParaRPr>
          </a:p>
          <a:p>
            <a:r>
              <a:rPr lang="en-US" b="1" dirty="0">
                <a:solidFill>
                  <a:schemeClr val="bg2">
                    <a:lumMod val="25000"/>
                  </a:schemeClr>
                </a:solidFill>
              </a:rPr>
              <a:t>White-Hat SEO &amp; Black-Hat SEO - </a:t>
            </a:r>
            <a:r>
              <a:rPr lang="bg-BG" dirty="0">
                <a:solidFill>
                  <a:schemeClr val="bg2">
                    <a:lumMod val="25000"/>
                  </a:schemeClr>
                </a:solidFill>
              </a:rPr>
              <a:t>различават се според подхода и използваните методи и практики за оптимизиране/ получаване на по-добри резултати</a:t>
            </a:r>
            <a:r>
              <a:rPr lang="en-US" dirty="0">
                <a:solidFill>
                  <a:schemeClr val="bg2">
                    <a:lumMod val="25000"/>
                  </a:schemeClr>
                </a:solidFill>
              </a:rPr>
              <a:t>;</a:t>
            </a:r>
          </a:p>
          <a:p>
            <a:endParaRPr lang="en-US" dirty="0">
              <a:solidFill>
                <a:schemeClr val="bg2">
                  <a:lumMod val="25000"/>
                </a:schemeClr>
              </a:solidFill>
            </a:endParaRPr>
          </a:p>
          <a:p>
            <a:r>
              <a:rPr lang="en-US" b="1" dirty="0" err="1">
                <a:solidFill>
                  <a:schemeClr val="bg2">
                    <a:lumMod val="25000"/>
                  </a:schemeClr>
                </a:solidFill>
              </a:rPr>
              <a:t>OnSite</a:t>
            </a:r>
            <a:r>
              <a:rPr lang="en-US" b="1" dirty="0">
                <a:solidFill>
                  <a:schemeClr val="bg2">
                    <a:lumMod val="25000"/>
                  </a:schemeClr>
                </a:solidFill>
              </a:rPr>
              <a:t>/</a:t>
            </a:r>
            <a:r>
              <a:rPr lang="en-US" b="1" dirty="0" err="1">
                <a:solidFill>
                  <a:schemeClr val="bg2">
                    <a:lumMod val="25000"/>
                  </a:schemeClr>
                </a:solidFill>
              </a:rPr>
              <a:t>OnPage</a:t>
            </a:r>
            <a:r>
              <a:rPr lang="en-US" b="1" dirty="0">
                <a:solidFill>
                  <a:schemeClr val="bg2">
                    <a:lumMod val="25000"/>
                  </a:schemeClr>
                </a:solidFill>
              </a:rPr>
              <a:t> &amp; </a:t>
            </a:r>
            <a:r>
              <a:rPr lang="en-US" b="1" dirty="0" err="1">
                <a:solidFill>
                  <a:schemeClr val="bg2">
                    <a:lumMod val="25000"/>
                  </a:schemeClr>
                </a:solidFill>
              </a:rPr>
              <a:t>Offpage</a:t>
            </a:r>
            <a:r>
              <a:rPr lang="bg-BG" b="1" dirty="0">
                <a:solidFill>
                  <a:schemeClr val="bg2">
                    <a:lumMod val="25000"/>
                  </a:schemeClr>
                </a:solidFill>
              </a:rPr>
              <a:t> Оптимизация</a:t>
            </a:r>
            <a:endParaRPr lang="en-US" b="1" dirty="0">
              <a:solidFill>
                <a:schemeClr val="bg2">
                  <a:lumMod val="25000"/>
                </a:schemeClr>
              </a:solidFill>
            </a:endParaRPr>
          </a:p>
          <a:p>
            <a:endParaRPr lang="en-US" b="1" dirty="0">
              <a:solidFill>
                <a:schemeClr val="bg2">
                  <a:lumMod val="25000"/>
                </a:schemeClr>
              </a:solidFill>
            </a:endParaRPr>
          </a:p>
          <a:p>
            <a:r>
              <a:rPr lang="en-US" b="1" dirty="0" err="1">
                <a:solidFill>
                  <a:schemeClr val="bg2">
                    <a:lumMod val="25000"/>
                  </a:schemeClr>
                </a:solidFill>
              </a:rPr>
              <a:t>OnSite</a:t>
            </a:r>
            <a:r>
              <a:rPr lang="en-US" b="1" dirty="0">
                <a:solidFill>
                  <a:schemeClr val="bg2">
                    <a:lumMod val="25000"/>
                  </a:schemeClr>
                </a:solidFill>
              </a:rPr>
              <a:t> – </a:t>
            </a:r>
            <a:r>
              <a:rPr lang="bg-BG" dirty="0">
                <a:solidFill>
                  <a:schemeClr val="bg2">
                    <a:lumMod val="25000"/>
                  </a:schemeClr>
                </a:solidFill>
              </a:rPr>
              <a:t>техническо </a:t>
            </a:r>
            <a:r>
              <a:rPr lang="ru-RU" dirty="0"/>
              <a:t>оптимизиране на архитектурата, структурата, визуализацията и съдържанието на уебсайта</a:t>
            </a:r>
          </a:p>
          <a:p>
            <a:endParaRPr lang="bg-BG" dirty="0">
              <a:solidFill>
                <a:schemeClr val="bg2">
                  <a:lumMod val="25000"/>
                </a:schemeClr>
              </a:solidFill>
            </a:endParaRPr>
          </a:p>
          <a:p>
            <a:r>
              <a:rPr lang="en-US" b="1">
                <a:solidFill>
                  <a:schemeClr val="bg2">
                    <a:lumMod val="25000"/>
                  </a:schemeClr>
                </a:solidFill>
              </a:rPr>
              <a:t>OffPage</a:t>
            </a:r>
            <a:r>
              <a:rPr lang="en-US" b="1" dirty="0">
                <a:solidFill>
                  <a:schemeClr val="bg2">
                    <a:lumMod val="25000"/>
                  </a:schemeClr>
                </a:solidFill>
              </a:rPr>
              <a:t> – </a:t>
            </a:r>
            <a:r>
              <a:rPr lang="bg-BG" dirty="0">
                <a:solidFill>
                  <a:schemeClr val="bg2">
                    <a:lumMod val="25000"/>
                  </a:schemeClr>
                </a:solidFill>
              </a:rPr>
              <a:t>анализ на връзките </a:t>
            </a:r>
            <a:r>
              <a:rPr lang="bg-BG" b="1" dirty="0">
                <a:solidFill>
                  <a:schemeClr val="bg2">
                    <a:lumMod val="25000"/>
                  </a:schemeClr>
                </a:solidFill>
              </a:rPr>
              <a:t>към и извън </a:t>
            </a:r>
            <a:r>
              <a:rPr lang="bg-BG" dirty="0">
                <a:solidFill>
                  <a:schemeClr val="bg2">
                    <a:lumMod val="25000"/>
                  </a:schemeClr>
                </a:solidFill>
              </a:rPr>
              <a:t>сайта</a:t>
            </a:r>
            <a:r>
              <a:rPr lang="en-US" dirty="0">
                <a:solidFill>
                  <a:schemeClr val="bg2">
                    <a:lumMod val="25000"/>
                  </a:schemeClr>
                </a:solidFill>
              </a:rPr>
              <a:t> (Page &amp; Domain Authority)</a:t>
            </a:r>
            <a:r>
              <a:rPr lang="bg-BG" dirty="0">
                <a:solidFill>
                  <a:schemeClr val="bg2">
                    <a:lumMod val="25000"/>
                  </a:schemeClr>
                </a:solidFill>
              </a:rPr>
              <a:t>, анализ на конкуренцията</a:t>
            </a:r>
            <a:endParaRPr lang="bg-BG" b="1" dirty="0">
              <a:solidFill>
                <a:schemeClr val="bg2">
                  <a:lumMod val="25000"/>
                </a:schemeClr>
              </a:solidFill>
            </a:endParaRPr>
          </a:p>
          <a:p>
            <a:endParaRPr lang="bg-BG" dirty="0">
              <a:solidFill>
                <a:schemeClr val="bg2">
                  <a:lumMod val="25000"/>
                </a:schemeClr>
              </a:solidFill>
            </a:endParaRPr>
          </a:p>
          <a:p>
            <a:endParaRPr lang="bg-BG" dirty="0">
              <a:solidFill>
                <a:schemeClr val="bg2">
                  <a:lumMod val="25000"/>
                </a:schemeClr>
              </a:solidFill>
            </a:endParaRPr>
          </a:p>
          <a:p>
            <a:endParaRPr lang="en-US" dirty="0">
              <a:solidFill>
                <a:schemeClr val="bg2">
                  <a:lumMod val="25000"/>
                </a:schemeClr>
              </a:solidFill>
            </a:endParaRPr>
          </a:p>
          <a:p>
            <a:pPr marL="342900" indent="-342900">
              <a:buAutoNum type="arabicPeriod"/>
            </a:pPr>
            <a:endParaRPr lang="bg-BG" dirty="0">
              <a:solidFill>
                <a:schemeClr val="bg2">
                  <a:lumMod val="25000"/>
                </a:schemeClr>
              </a:solidFill>
            </a:endParaRPr>
          </a:p>
          <a:p>
            <a:endParaRPr lang="en-US" dirty="0">
              <a:solidFill>
                <a:schemeClr val="bg2">
                  <a:lumMod val="25000"/>
                </a:schemeClr>
              </a:solidFill>
            </a:endParaRPr>
          </a:p>
        </p:txBody>
      </p:sp>
    </p:spTree>
    <p:extLst>
      <p:ext uri="{BB962C8B-B14F-4D97-AF65-F5344CB8AC3E}">
        <p14:creationId xmlns:p14="http://schemas.microsoft.com/office/powerpoint/2010/main" val="368757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Are Meta Tags?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84267"/>
            <a:ext cx="8496944" cy="2308324"/>
          </a:xfrm>
          <a:prstGeom prst="rect">
            <a:avLst/>
          </a:prstGeom>
          <a:noFill/>
        </p:spPr>
        <p:txBody>
          <a:bodyPr wrap="square" rtlCol="0">
            <a:spAutoFit/>
          </a:bodyPr>
          <a:lstStyle/>
          <a:p>
            <a:r>
              <a:rPr lang="en-GB" i="1" dirty="0"/>
              <a:t>Meta tags are a great way for Webmasters to provide</a:t>
            </a:r>
          </a:p>
          <a:p>
            <a:r>
              <a:rPr lang="en-GB" i="1" dirty="0"/>
              <a:t>search engines with information about their sites. (They)</a:t>
            </a:r>
          </a:p>
          <a:p>
            <a:r>
              <a:rPr lang="en-GB" i="1" dirty="0"/>
              <a:t>can be used to provide information to all sorts of clients,</a:t>
            </a:r>
          </a:p>
          <a:p>
            <a:r>
              <a:rPr lang="en-GB" i="1" dirty="0"/>
              <a:t>and each system processes only the meta tags they</a:t>
            </a:r>
          </a:p>
          <a:p>
            <a:r>
              <a:rPr lang="en-GB" i="1" dirty="0"/>
              <a:t>understand and ignores the rest. (They) are added to the</a:t>
            </a:r>
          </a:p>
          <a:p>
            <a:r>
              <a:rPr lang="en-GB" i="1" dirty="0"/>
              <a:t>&lt;head&gt; section of your HTML page. (GOOGLE)</a:t>
            </a:r>
          </a:p>
          <a:p>
            <a:endParaRPr lang="en-GB" b="1" i="1" dirty="0">
              <a:solidFill>
                <a:schemeClr val="bg2">
                  <a:lumMod val="25000"/>
                </a:schemeClr>
              </a:solidFill>
            </a:endParaRPr>
          </a:p>
          <a:p>
            <a:r>
              <a:rPr lang="en-US" b="1" i="1" dirty="0">
                <a:solidFill>
                  <a:schemeClr val="bg2">
                    <a:lumMod val="25000"/>
                  </a:schemeClr>
                </a:solidFill>
              </a:rPr>
              <a:t>https://www.metatags.org/all_metatags</a:t>
            </a:r>
          </a:p>
        </p:txBody>
      </p:sp>
    </p:spTree>
    <p:extLst>
      <p:ext uri="{BB962C8B-B14F-4D97-AF65-F5344CB8AC3E}">
        <p14:creationId xmlns:p14="http://schemas.microsoft.com/office/powerpoint/2010/main" val="320240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charset - </a:t>
            </a:r>
            <a:r>
              <a:rPr lang="bg-BG" sz="1600" b="1" dirty="0"/>
              <a:t>задължителен</a:t>
            </a:r>
            <a:r>
              <a:rPr lang="bg-BG" sz="1600" dirty="0"/>
              <a:t>!</a:t>
            </a:r>
          </a:p>
          <a:p>
            <a:r>
              <a:rPr lang="en-GB" sz="1600" dirty="0">
                <a:solidFill>
                  <a:srgbClr val="0F7792"/>
                </a:solidFill>
              </a:rPr>
              <a:t>&lt;meta charset="utf-8"&gt; </a:t>
            </a:r>
            <a:endParaRPr lang="bg-BG" sz="1600" dirty="0">
              <a:solidFill>
                <a:srgbClr val="0F7792"/>
              </a:solidFill>
            </a:endParaRPr>
          </a:p>
          <a:p>
            <a:endParaRPr lang="en-GB" sz="1600" dirty="0"/>
          </a:p>
          <a:p>
            <a:r>
              <a:rPr lang="en-GB" sz="1600" dirty="0"/>
              <a:t>• viewport*</a:t>
            </a:r>
          </a:p>
          <a:p>
            <a:r>
              <a:rPr lang="ru-RU" sz="1600" dirty="0"/>
              <a:t>Използва се, за да зададе начален изглед на страницата. Много важен</a:t>
            </a:r>
          </a:p>
          <a:p>
            <a:r>
              <a:rPr lang="bg-BG" sz="1600" dirty="0"/>
              <a:t>елемент от </a:t>
            </a:r>
            <a:r>
              <a:rPr lang="en-GB" sz="1600" dirty="0"/>
              <a:t>responsive</a:t>
            </a:r>
            <a:r>
              <a:rPr lang="bg-BG" sz="1600" dirty="0"/>
              <a:t>/</a:t>
            </a:r>
            <a:r>
              <a:rPr lang="en-US" sz="1600" dirty="0"/>
              <a:t>adaptive</a:t>
            </a:r>
            <a:r>
              <a:rPr lang="en-GB" sz="1600" dirty="0"/>
              <a:t> design-a!</a:t>
            </a:r>
          </a:p>
          <a:p>
            <a:r>
              <a:rPr lang="en-US" sz="1600" dirty="0">
                <a:solidFill>
                  <a:srgbClr val="0F7792"/>
                </a:solidFill>
              </a:rPr>
              <a:t>&lt;meta name="viewport" content="width=device-width, initial-scale=1"&gt;</a:t>
            </a:r>
            <a:endParaRPr lang="bg-BG" sz="1600" dirty="0">
              <a:solidFill>
                <a:srgbClr val="0F7792"/>
              </a:solidFill>
            </a:endParaRPr>
          </a:p>
          <a:p>
            <a:endParaRPr lang="en-GB" sz="1600" dirty="0"/>
          </a:p>
          <a:p>
            <a:r>
              <a:rPr lang="en-GB" sz="1600" dirty="0"/>
              <a:t>• description</a:t>
            </a:r>
          </a:p>
          <a:p>
            <a:r>
              <a:rPr lang="en-GB" sz="1600" dirty="0">
                <a:solidFill>
                  <a:srgbClr val="0F7792"/>
                </a:solidFill>
              </a:rPr>
              <a:t>&lt;meta name="description" content="A short focused decent description of the current page. </a:t>
            </a:r>
            <a:r>
              <a:rPr lang="en-GB" sz="1600" dirty="0" err="1">
                <a:solidFill>
                  <a:srgbClr val="0F7792"/>
                </a:solidFill>
              </a:rPr>
              <a:t>Gotta</a:t>
            </a:r>
            <a:r>
              <a:rPr lang="en-GB" sz="1600" dirty="0">
                <a:solidFill>
                  <a:srgbClr val="0F7792"/>
                </a:solidFill>
              </a:rPr>
              <a:t> keep it unique!"&gt;</a:t>
            </a:r>
            <a:endParaRPr lang="bg-BG" sz="1600" dirty="0">
              <a:solidFill>
                <a:srgbClr val="0F7792"/>
              </a:solidFill>
            </a:endParaRPr>
          </a:p>
          <a:p>
            <a:endParaRPr lang="en-GB" sz="1600" dirty="0"/>
          </a:p>
          <a:p>
            <a:r>
              <a:rPr lang="en-GB" sz="1600" dirty="0"/>
              <a:t>• </a:t>
            </a:r>
            <a:r>
              <a:rPr lang="en-GB" sz="1600" strike="sngStrike" dirty="0"/>
              <a:t>keywords</a:t>
            </a:r>
            <a:r>
              <a:rPr lang="en-GB" sz="1600" dirty="0"/>
              <a:t>?</a:t>
            </a:r>
          </a:p>
          <a:p>
            <a:r>
              <a:rPr lang="ru-RU" sz="1600" dirty="0"/>
              <a:t>Този мета таг вече </a:t>
            </a:r>
            <a:r>
              <a:rPr lang="ru-RU" sz="1600" b="1" i="1" dirty="0"/>
              <a:t>не е актуален </a:t>
            </a:r>
            <a:r>
              <a:rPr lang="ru-RU" sz="1600" i="1" dirty="0"/>
              <a:t>за Google</a:t>
            </a:r>
            <a:r>
              <a:rPr lang="ru-RU" sz="1600" dirty="0"/>
              <a:t>! </a:t>
            </a:r>
            <a:endParaRPr lang="en-US" sz="1600" b="1" i="1" dirty="0">
              <a:solidFill>
                <a:schemeClr val="bg2">
                  <a:lumMod val="25000"/>
                </a:schemeClr>
              </a:solidFill>
            </a:endParaRPr>
          </a:p>
        </p:txBody>
      </p:sp>
    </p:spTree>
    <p:extLst>
      <p:ext uri="{BB962C8B-B14F-4D97-AF65-F5344CB8AC3E}">
        <p14:creationId xmlns:p14="http://schemas.microsoft.com/office/powerpoint/2010/main" val="359036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viewport</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7A756536-B401-4B79-8273-10A4DD603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1358811"/>
            <a:ext cx="5184576" cy="3672656"/>
          </a:xfrm>
          <a:prstGeom prst="rect">
            <a:avLst/>
          </a:prstGeom>
        </p:spPr>
      </p:pic>
    </p:spTree>
    <p:extLst>
      <p:ext uri="{BB962C8B-B14F-4D97-AF65-F5344CB8AC3E}">
        <p14:creationId xmlns:p14="http://schemas.microsoft.com/office/powerpoint/2010/main" val="422548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author</a:t>
            </a:r>
          </a:p>
          <a:p>
            <a:r>
              <a:rPr lang="en-GB" sz="1600" dirty="0">
                <a:solidFill>
                  <a:srgbClr val="0F7792"/>
                </a:solidFill>
              </a:rPr>
              <a:t>&lt;meta name="author" content="Your Names"&gt;</a:t>
            </a:r>
          </a:p>
          <a:p>
            <a:endParaRPr lang="en-GB" sz="1600" dirty="0"/>
          </a:p>
          <a:p>
            <a:r>
              <a:rPr lang="en-GB" sz="1600" dirty="0"/>
              <a:t>• robots*</a:t>
            </a:r>
          </a:p>
          <a:p>
            <a:r>
              <a:rPr lang="ru-RU" sz="1600" dirty="0"/>
              <a:t>Това е мета таг (а понякога е и файл - robots.txt), който инструктира</a:t>
            </a:r>
          </a:p>
          <a:p>
            <a:r>
              <a:rPr lang="ru-RU" sz="1600" dirty="0"/>
              <a:t>роботите на търсачките дали да индексират текущия уебсайт/страница</a:t>
            </a:r>
          </a:p>
          <a:p>
            <a:r>
              <a:rPr lang="ru-RU" sz="1600" dirty="0"/>
              <a:t>(ако да - кои части от него). По подразбиране е със стойност: '</a:t>
            </a:r>
            <a:r>
              <a:rPr lang="ru-RU" sz="1600" i="1" dirty="0"/>
              <a:t>index, follow</a:t>
            </a:r>
            <a:r>
              <a:rPr lang="ru-RU" sz="1600" dirty="0"/>
              <a:t>‘</a:t>
            </a:r>
            <a:endParaRPr lang="en-US" sz="1600" dirty="0"/>
          </a:p>
          <a:p>
            <a:r>
              <a:rPr lang="en-US" sz="1600" dirty="0">
                <a:solidFill>
                  <a:srgbClr val="0F7792"/>
                </a:solidFill>
              </a:rPr>
              <a:t>&lt;meta name="robots" content="..., ..." /&gt;</a:t>
            </a:r>
          </a:p>
          <a:p>
            <a:endParaRPr lang="ru-RU" sz="1600" dirty="0"/>
          </a:p>
          <a:p>
            <a:r>
              <a:rPr lang="en-GB" sz="1600" dirty="0"/>
              <a:t>• </a:t>
            </a:r>
            <a:r>
              <a:rPr lang="en-GB" sz="1600" dirty="0" err="1"/>
              <a:t>googlebot</a:t>
            </a:r>
            <a:endParaRPr lang="en-GB" sz="1600" dirty="0"/>
          </a:p>
          <a:p>
            <a:r>
              <a:rPr lang="ru-RU" sz="1600" dirty="0"/>
              <a:t>същото като robots, но се чете само от Google паяците</a:t>
            </a:r>
            <a:endParaRPr lang="en-US" sz="1600" dirty="0"/>
          </a:p>
          <a:p>
            <a:r>
              <a:rPr lang="en-US" sz="1600" dirty="0">
                <a:solidFill>
                  <a:srgbClr val="0F7792"/>
                </a:solidFill>
              </a:rPr>
              <a:t>&lt;meta name="</a:t>
            </a:r>
            <a:r>
              <a:rPr lang="en-US" sz="1600" dirty="0" err="1">
                <a:solidFill>
                  <a:srgbClr val="0F7792"/>
                </a:solidFill>
              </a:rPr>
              <a:t>googlebot</a:t>
            </a:r>
            <a:r>
              <a:rPr lang="en-US" sz="1600" dirty="0">
                <a:solidFill>
                  <a:srgbClr val="0F7792"/>
                </a:solidFill>
              </a:rPr>
              <a:t>" content="..., ..." /&gt;</a:t>
            </a:r>
          </a:p>
          <a:p>
            <a:endParaRPr lang="ru-RU" sz="1600" dirty="0"/>
          </a:p>
          <a:p>
            <a:r>
              <a:rPr lang="en-GB" sz="1600" dirty="0"/>
              <a:t>• https://support.google.com/webmasters/answer/79812?hl=en</a:t>
            </a:r>
            <a:endParaRPr lang="en-US" sz="1600" b="1" i="1" dirty="0">
              <a:solidFill>
                <a:schemeClr val="bg2">
                  <a:lumMod val="25000"/>
                </a:schemeClr>
              </a:solidFill>
            </a:endParaRPr>
          </a:p>
        </p:txBody>
      </p:sp>
    </p:spTree>
    <p:extLst>
      <p:ext uri="{BB962C8B-B14F-4D97-AF65-F5344CB8AC3E}">
        <p14:creationId xmlns:p14="http://schemas.microsoft.com/office/powerpoint/2010/main" val="284813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en-GB" sz="1600" dirty="0"/>
              <a:t>• canonical link element</a:t>
            </a:r>
          </a:p>
          <a:p>
            <a:r>
              <a:rPr lang="en-GB" sz="1600" dirty="0">
                <a:solidFill>
                  <a:srgbClr val="0F7792"/>
                </a:solidFill>
              </a:rPr>
              <a:t>&lt;link </a:t>
            </a:r>
            <a:r>
              <a:rPr lang="en-GB" sz="1600" dirty="0" err="1">
                <a:solidFill>
                  <a:srgbClr val="0F7792"/>
                </a:solidFill>
              </a:rPr>
              <a:t>rel</a:t>
            </a:r>
            <a:r>
              <a:rPr lang="en-GB" sz="1600" dirty="0">
                <a:solidFill>
                  <a:srgbClr val="0F7792"/>
                </a:solidFill>
              </a:rPr>
              <a:t>="canonical" </a:t>
            </a:r>
            <a:r>
              <a:rPr lang="en-GB" sz="1600" dirty="0" err="1">
                <a:solidFill>
                  <a:srgbClr val="0F7792"/>
                </a:solidFill>
              </a:rPr>
              <a:t>href</a:t>
            </a:r>
            <a:r>
              <a:rPr lang="en-GB" sz="1600" dirty="0">
                <a:solidFill>
                  <a:srgbClr val="0F7792"/>
                </a:solidFill>
              </a:rPr>
              <a:t>="http://example.com/</a:t>
            </a:r>
            <a:r>
              <a:rPr lang="en-GB" sz="1600" dirty="0" err="1">
                <a:solidFill>
                  <a:srgbClr val="0F7792"/>
                </a:solidFill>
              </a:rPr>
              <a:t>wordpress</a:t>
            </a:r>
            <a:r>
              <a:rPr lang="en-GB" sz="1600" dirty="0">
                <a:solidFill>
                  <a:srgbClr val="0F7792"/>
                </a:solidFill>
              </a:rPr>
              <a:t>/</a:t>
            </a:r>
            <a:r>
              <a:rPr lang="en-GB" sz="1600" dirty="0" err="1">
                <a:solidFill>
                  <a:srgbClr val="0F7792"/>
                </a:solidFill>
              </a:rPr>
              <a:t>seo</a:t>
            </a:r>
            <a:r>
              <a:rPr lang="en-GB" sz="1600" dirty="0">
                <a:solidFill>
                  <a:srgbClr val="0F7792"/>
                </a:solidFill>
              </a:rPr>
              <a:t>-plugin/" /&gt;</a:t>
            </a:r>
          </a:p>
          <a:p>
            <a:endParaRPr lang="en-GB" sz="1600" dirty="0">
              <a:solidFill>
                <a:srgbClr val="0F7792"/>
              </a:solidFill>
            </a:endParaRPr>
          </a:p>
          <a:p>
            <a:r>
              <a:rPr lang="bg-BG" sz="1600" dirty="0"/>
              <a:t>Познат е и като </a:t>
            </a:r>
            <a:r>
              <a:rPr lang="en-US" sz="1600" dirty="0"/>
              <a:t>“canonical link” – HTML </a:t>
            </a:r>
            <a:r>
              <a:rPr lang="bg-BG" sz="1600" dirty="0"/>
              <a:t>елемент, който помага </a:t>
            </a:r>
            <a:r>
              <a:rPr lang="bg-BG" sz="1600"/>
              <a:t>на разработчиците </a:t>
            </a:r>
            <a:r>
              <a:rPr lang="bg-BG" sz="1600" dirty="0"/>
              <a:t>да предотвратят проблеми свързани с дупликиране на съдържанието. Това се постига чрез дефиниране на „</a:t>
            </a:r>
            <a:r>
              <a:rPr lang="en-US" sz="1600" dirty="0"/>
              <a:t>canonical URL</a:t>
            </a:r>
            <a:r>
              <a:rPr lang="bg-BG" sz="1600" dirty="0"/>
              <a:t>“, който ще бъде зачитан като „предпочитана“ версия на съответния документ.</a:t>
            </a:r>
          </a:p>
          <a:p>
            <a:endParaRPr lang="bg-BG" sz="1600" dirty="0"/>
          </a:p>
          <a:p>
            <a:r>
              <a:rPr lang="bg-BG" sz="1600" dirty="0"/>
              <a:t>Ако имате няколко на брой еднакви версии на едно и също съдържание, </a:t>
            </a:r>
            <a:r>
              <a:rPr lang="en-US" sz="1600" dirty="0"/>
              <a:t>SE </a:t>
            </a:r>
            <a:r>
              <a:rPr lang="bg-BG" sz="1600" dirty="0"/>
              <a:t>би счел това за дупликирано съдържание. Цитирания елемент решава този проблем като указва на </a:t>
            </a:r>
            <a:r>
              <a:rPr lang="en-US" sz="1600" dirty="0"/>
              <a:t>SE</a:t>
            </a:r>
            <a:r>
              <a:rPr lang="bg-BG" sz="1600" dirty="0"/>
              <a:t>, коя е версията, която искаме да покажем.</a:t>
            </a:r>
            <a:endParaRPr lang="en-GB" sz="1600" dirty="0"/>
          </a:p>
          <a:p>
            <a:endParaRPr lang="en-GB" sz="1600" dirty="0"/>
          </a:p>
        </p:txBody>
      </p:sp>
    </p:spTree>
    <p:extLst>
      <p:ext uri="{BB962C8B-B14F-4D97-AF65-F5344CB8AC3E}">
        <p14:creationId xmlns:p14="http://schemas.microsoft.com/office/powerpoint/2010/main" val="189745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други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title - </a:t>
            </a:r>
            <a:r>
              <a:rPr lang="bg-BG" sz="1600" b="1" dirty="0"/>
              <a:t>задължителен</a:t>
            </a:r>
            <a:r>
              <a:rPr lang="bg-BG" sz="1600" dirty="0"/>
              <a:t>!</a:t>
            </a:r>
          </a:p>
          <a:p>
            <a:r>
              <a:rPr lang="ru-RU" sz="1600" dirty="0"/>
              <a:t>Трябва да описва съдържанието на страницата и да съдържа ключови думи.</a:t>
            </a:r>
          </a:p>
          <a:p>
            <a:r>
              <a:rPr lang="ru-RU" sz="1600" dirty="0"/>
              <a:t>Ако сайтът ни се състои от няколко страници, title трябва да е уникален за</a:t>
            </a:r>
          </a:p>
          <a:p>
            <a:r>
              <a:rPr lang="bg-BG" sz="1600" dirty="0"/>
              <a:t>всяка страница</a:t>
            </a:r>
            <a:endParaRPr lang="en-US" sz="1600" dirty="0"/>
          </a:p>
          <a:p>
            <a:endParaRPr lang="bg-BG" sz="1600" dirty="0"/>
          </a:p>
          <a:p>
            <a:r>
              <a:rPr lang="en-GB" sz="1600" dirty="0"/>
              <a:t>• h1, h2, h3</a:t>
            </a:r>
          </a:p>
          <a:p>
            <a:r>
              <a:rPr lang="ru-RU" sz="1600" dirty="0"/>
              <a:t>Тези тагове са следващите по важност след title и description за търсене и</a:t>
            </a:r>
          </a:p>
          <a:p>
            <a:r>
              <a:rPr lang="bg-BG" sz="1600" dirty="0"/>
              <a:t>намиране на ключови думи</a:t>
            </a:r>
            <a:endParaRPr lang="en-US" sz="1600" dirty="0"/>
          </a:p>
          <a:p>
            <a:endParaRPr lang="bg-BG" sz="1600" dirty="0"/>
          </a:p>
          <a:p>
            <a:r>
              <a:rPr lang="en-GB" sz="1600" dirty="0"/>
              <a:t>• HTML semantics: header, footer, </a:t>
            </a:r>
            <a:r>
              <a:rPr lang="en-GB" sz="1600" dirty="0" err="1"/>
              <a:t>nav</a:t>
            </a:r>
            <a:r>
              <a:rPr lang="en-GB" sz="1600" dirty="0"/>
              <a:t>, main, section, article, ..</a:t>
            </a:r>
          </a:p>
          <a:p>
            <a:r>
              <a:rPr lang="ru-RU" sz="1600" dirty="0"/>
              <a:t>Тези тагове ориентират паяците в каква последователност да търсят</a:t>
            </a:r>
            <a:r>
              <a:rPr lang="en-US" sz="1600" dirty="0"/>
              <a:t> </a:t>
            </a:r>
            <a:r>
              <a:rPr lang="ru-RU" sz="1600" dirty="0"/>
              <a:t>ключови думи. Ясно е, че текста в article има по-голяма тежест от текста в</a:t>
            </a:r>
            <a:r>
              <a:rPr lang="en-US" sz="1600" dirty="0"/>
              <a:t> </a:t>
            </a:r>
            <a:r>
              <a:rPr lang="en-GB" sz="1600" dirty="0"/>
              <a:t>aside</a:t>
            </a:r>
          </a:p>
          <a:p>
            <a:endParaRPr lang="en-GB" sz="1600" dirty="0"/>
          </a:p>
          <a:p>
            <a:r>
              <a:rPr lang="en-GB" sz="1600" dirty="0"/>
              <a:t>• alt </a:t>
            </a:r>
            <a:r>
              <a:rPr lang="bg-BG" sz="1600" dirty="0"/>
              <a:t>атрибута на &lt;</a:t>
            </a:r>
            <a:r>
              <a:rPr lang="en-GB" sz="1600" dirty="0" err="1"/>
              <a:t>img</a:t>
            </a:r>
            <a:r>
              <a:rPr lang="en-GB" sz="1600" dirty="0"/>
              <a:t>&gt;</a:t>
            </a:r>
            <a:endParaRPr lang="en-US" sz="1600" b="1" i="1" dirty="0">
              <a:solidFill>
                <a:schemeClr val="bg2">
                  <a:lumMod val="25000"/>
                </a:schemeClr>
              </a:solidFill>
            </a:endParaRPr>
          </a:p>
        </p:txBody>
      </p:sp>
    </p:spTree>
    <p:extLst>
      <p:ext uri="{BB962C8B-B14F-4D97-AF65-F5344CB8AC3E}">
        <p14:creationId xmlns:p14="http://schemas.microsoft.com/office/powerpoint/2010/main" val="197846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584775"/>
          </a:xfrm>
          <a:prstGeom prst="rect">
            <a:avLst/>
          </a:prstGeom>
          <a:noFill/>
        </p:spPr>
        <p:txBody>
          <a:bodyPr wrap="square" rtlCol="0">
            <a:spAutoFit/>
          </a:bodyPr>
          <a:lstStyle/>
          <a:p>
            <a:r>
              <a:rPr lang="bg-BG" sz="1600" dirty="0"/>
              <a:t>• Когато използваме мета-търсачки като </a:t>
            </a:r>
            <a:r>
              <a:rPr lang="en-GB" sz="1600" dirty="0" err="1"/>
              <a:t>google</a:t>
            </a:r>
            <a:r>
              <a:rPr lang="en-GB" sz="1600" dirty="0"/>
              <a:t>, yahoo, </a:t>
            </a:r>
            <a:r>
              <a:rPr lang="en-GB" sz="1600" dirty="0" err="1"/>
              <a:t>bing</a:t>
            </a:r>
            <a:r>
              <a:rPr lang="en-GB" sz="1600" dirty="0"/>
              <a:t>, etc.., </a:t>
            </a:r>
            <a:r>
              <a:rPr lang="bg-BG" sz="1600" dirty="0"/>
              <a:t>изписваме</a:t>
            </a:r>
          </a:p>
          <a:p>
            <a:r>
              <a:rPr lang="ru-RU" sz="1600" dirty="0"/>
              <a:t>поредица от думи в search полето. Тези думи се наричат </a:t>
            </a:r>
            <a:r>
              <a:rPr lang="ru-RU" sz="1600" i="1" dirty="0"/>
              <a:t>keywords</a:t>
            </a:r>
            <a:endParaRPr lang="en-US" sz="1600" b="1" i="1" dirty="0">
              <a:solidFill>
                <a:schemeClr val="bg2">
                  <a:lumMod val="25000"/>
                </a:schemeClr>
              </a:solidFill>
            </a:endParaRPr>
          </a:p>
        </p:txBody>
      </p:sp>
      <p:pic>
        <p:nvPicPr>
          <p:cNvPr id="2" name="Picture 1"/>
          <p:cNvPicPr>
            <a:picLocks noChangeAspect="1"/>
          </p:cNvPicPr>
          <p:nvPr/>
        </p:nvPicPr>
        <p:blipFill>
          <a:blip r:embed="rId4"/>
          <a:stretch>
            <a:fillRect/>
          </a:stretch>
        </p:blipFill>
        <p:spPr>
          <a:xfrm>
            <a:off x="476597" y="2281436"/>
            <a:ext cx="6543675" cy="2038350"/>
          </a:xfrm>
          <a:prstGeom prst="rect">
            <a:avLst/>
          </a:prstGeom>
        </p:spPr>
      </p:pic>
    </p:spTree>
    <p:extLst>
      <p:ext uri="{BB962C8B-B14F-4D97-AF65-F5344CB8AC3E}">
        <p14:creationId xmlns:p14="http://schemas.microsoft.com/office/powerpoint/2010/main" val="61740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Tail Keywords</a:t>
            </a:r>
            <a:endParaRPr lang="en-US" dirty="0">
              <a:solidFill>
                <a:schemeClr val="bg1">
                  <a:lumMod val="95000"/>
                </a:schemeClr>
              </a:solidFill>
            </a:endParaRPr>
          </a:p>
        </p:txBody>
      </p:sp>
      <p:pic>
        <p:nvPicPr>
          <p:cNvPr id="3" name="Picture 2"/>
          <p:cNvPicPr>
            <a:picLocks noChangeAspect="1"/>
          </p:cNvPicPr>
          <p:nvPr/>
        </p:nvPicPr>
        <p:blipFill>
          <a:blip r:embed="rId4"/>
          <a:stretch>
            <a:fillRect/>
          </a:stretch>
        </p:blipFill>
        <p:spPr>
          <a:xfrm>
            <a:off x="1187624" y="1201316"/>
            <a:ext cx="6561096" cy="3651574"/>
          </a:xfrm>
          <a:prstGeom prst="rect">
            <a:avLst/>
          </a:prstGeom>
        </p:spPr>
      </p:pic>
    </p:spTree>
    <p:extLst>
      <p:ext uri="{BB962C8B-B14F-4D97-AF65-F5344CB8AC3E}">
        <p14:creationId xmlns:p14="http://schemas.microsoft.com/office/powerpoint/2010/main" val="79229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SERP</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bg-BG" sz="1400" dirty="0"/>
              <a:t>• Страница с резултати от търсенето - </a:t>
            </a:r>
            <a:r>
              <a:rPr lang="en-GB" sz="1400" dirty="0"/>
              <a:t>Search Engine Results Page (SERP)</a:t>
            </a:r>
          </a:p>
          <a:p>
            <a:pPr>
              <a:lnSpc>
                <a:spcPct val="150000"/>
              </a:lnSpc>
            </a:pPr>
            <a:r>
              <a:rPr lang="ru-RU" sz="1400" dirty="0"/>
              <a:t>• Organic results - органичните резултати са истинските резултати,</a:t>
            </a:r>
            <a:r>
              <a:rPr lang="en-US" sz="1400" dirty="0"/>
              <a:t> </a:t>
            </a:r>
            <a:r>
              <a:rPr lang="ru-RU" sz="1400" dirty="0"/>
              <a:t>които се показват защото съвпадат с ключовата дума от търсенето</a:t>
            </a:r>
          </a:p>
          <a:p>
            <a:pPr>
              <a:lnSpc>
                <a:spcPct val="150000"/>
              </a:lnSpc>
            </a:pPr>
            <a:r>
              <a:rPr lang="ru-RU" sz="1400" dirty="0"/>
              <a:t>• Класиране (ranking) на уебсайт - на коя позиция излиза в SERP</a:t>
            </a:r>
          </a:p>
          <a:p>
            <a:pPr>
              <a:lnSpc>
                <a:spcPct val="150000"/>
              </a:lnSpc>
            </a:pPr>
            <a:r>
              <a:rPr lang="ru-RU" sz="1400" dirty="0"/>
              <a:t>• page rank - популярност/репутация на сайта (да не се бърка с ranking-а в контекста на SERP).</a:t>
            </a:r>
            <a:r>
              <a:rPr lang="en-US" sz="1400" dirty="0"/>
              <a:t> </a:t>
            </a:r>
            <a:r>
              <a:rPr lang="ru-RU" sz="1400" dirty="0"/>
              <a:t>Представлява индекс, който се изчислява с определен алгоритъм и в</a:t>
            </a:r>
            <a:r>
              <a:rPr lang="en-US" sz="1400" dirty="0"/>
              <a:t> </a:t>
            </a:r>
            <a:r>
              <a:rPr lang="ru-RU" sz="1400" dirty="0"/>
              <a:t>общи линии е базиран на броя линкове от външни сайтове.</a:t>
            </a:r>
          </a:p>
          <a:p>
            <a:pPr>
              <a:lnSpc>
                <a:spcPct val="150000"/>
              </a:lnSpc>
            </a:pPr>
            <a:r>
              <a:rPr lang="ru-RU" sz="1400" dirty="0"/>
              <a:t>• Поради злоупотреби и изкуствено генериране на линкове, </a:t>
            </a:r>
            <a:r>
              <a:rPr lang="ru-RU" sz="1400" i="1" dirty="0"/>
              <a:t>page rank</a:t>
            </a:r>
            <a:r>
              <a:rPr lang="en-US" sz="1400" i="1" dirty="0"/>
              <a:t>-</a:t>
            </a:r>
            <a:r>
              <a:rPr lang="ru-RU" sz="1400" dirty="0"/>
              <a:t>a</a:t>
            </a:r>
            <a:r>
              <a:rPr lang="en-US" sz="1400" dirty="0"/>
              <a:t> </a:t>
            </a:r>
            <a:r>
              <a:rPr lang="ru-RU" sz="1400" dirty="0"/>
              <a:t>вече не е публично достъпна информация, но все още се взима</a:t>
            </a:r>
            <a:r>
              <a:rPr lang="en-US" sz="1400" dirty="0"/>
              <a:t> </a:t>
            </a:r>
            <a:r>
              <a:rPr lang="ru-RU" sz="1400" dirty="0"/>
              <a:t>предвид при генерирането на SERP</a:t>
            </a:r>
          </a:p>
          <a:p>
            <a:pPr>
              <a:lnSpc>
                <a:spcPct val="150000"/>
              </a:lnSpc>
            </a:pPr>
            <a:r>
              <a:rPr lang="en-GB" sz="1400" dirty="0"/>
              <a:t>https://en.wikipedia.org/wiki/PageRank</a:t>
            </a:r>
            <a:endParaRPr lang="en-US" sz="1400" b="1" i="1" dirty="0">
              <a:solidFill>
                <a:schemeClr val="bg2">
                  <a:lumMod val="25000"/>
                </a:schemeClr>
              </a:solidFill>
            </a:endParaRPr>
          </a:p>
        </p:txBody>
      </p:sp>
    </p:spTree>
    <p:extLst>
      <p:ext uri="{BB962C8B-B14F-4D97-AF65-F5344CB8AC3E}">
        <p14:creationId xmlns:p14="http://schemas.microsoft.com/office/powerpoint/2010/main" val="366000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Page Load Time</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38554"/>
          </a:xfrm>
          <a:prstGeom prst="rect">
            <a:avLst/>
          </a:prstGeom>
          <a:noFill/>
        </p:spPr>
        <p:txBody>
          <a:bodyPr wrap="square" rtlCol="0">
            <a:spAutoFit/>
          </a:bodyPr>
          <a:lstStyle/>
          <a:p>
            <a:pPr marL="342900" indent="-342900">
              <a:buAutoNum type="arabicPeriod"/>
            </a:pPr>
            <a:endParaRPr lang="en-US" sz="1600" dirty="0">
              <a:solidFill>
                <a:schemeClr val="bg2">
                  <a:lumMod val="2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071" y="1435427"/>
            <a:ext cx="6808313" cy="3242053"/>
          </a:xfrm>
          <a:prstGeom prst="rect">
            <a:avLst/>
          </a:prstGeom>
        </p:spPr>
      </p:pic>
    </p:spTree>
    <p:extLst>
      <p:ext uri="{BB962C8B-B14F-4D97-AF65-F5344CB8AC3E}">
        <p14:creationId xmlns:p14="http://schemas.microsoft.com/office/powerpoint/2010/main" val="3721650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024" y="381599"/>
            <a:ext cx="5493888" cy="4534037"/>
          </a:xfrm>
          <a:prstGeom prst="rect">
            <a:avLst/>
          </a:prstGeom>
        </p:spPr>
      </p:pic>
    </p:spTree>
    <p:extLst>
      <p:ext uri="{BB962C8B-B14F-4D97-AF65-F5344CB8AC3E}">
        <p14:creationId xmlns:p14="http://schemas.microsoft.com/office/powerpoint/2010/main" val="233539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625252"/>
            <a:ext cx="5256584" cy="4338192"/>
          </a:xfrm>
          <a:prstGeom prst="rect">
            <a:avLst/>
          </a:prstGeom>
        </p:spPr>
      </p:pic>
    </p:spTree>
    <p:extLst>
      <p:ext uri="{BB962C8B-B14F-4D97-AF65-F5344CB8AC3E}">
        <p14:creationId xmlns:p14="http://schemas.microsoft.com/office/powerpoint/2010/main" val="19266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Как работи един </a:t>
            </a:r>
            <a:r>
              <a:rPr lang="en-US" dirty="0"/>
              <a:t>Search Engine?</a:t>
            </a:r>
            <a:endParaRPr lang="en-US" dirty="0">
              <a:solidFill>
                <a:schemeClr val="bg1">
                  <a:lumMod val="95000"/>
                </a:schemeClr>
              </a:solidFill>
            </a:endParaRPr>
          </a:p>
        </p:txBody>
      </p:sp>
      <p:sp>
        <p:nvSpPr>
          <p:cNvPr id="7" name="TextBox 6">
            <a:extLst>
              <a:ext uri="{FF2B5EF4-FFF2-40B4-BE49-F238E27FC236}">
                <a16:creationId xmlns:a16="http://schemas.microsoft.com/office/drawing/2014/main" id="{BDFC49BA-8BA6-4BB5-8559-0C31FFFEE935}"/>
              </a:ext>
            </a:extLst>
          </p:cNvPr>
          <p:cNvSpPr txBox="1"/>
          <p:nvPr/>
        </p:nvSpPr>
        <p:spPr>
          <a:xfrm>
            <a:off x="323528" y="1489348"/>
            <a:ext cx="8496944" cy="3613746"/>
          </a:xfrm>
          <a:prstGeom prst="rect">
            <a:avLst/>
          </a:prstGeom>
          <a:noFill/>
        </p:spPr>
        <p:txBody>
          <a:bodyPr wrap="square" rtlCol="0">
            <a:spAutoFit/>
          </a:bodyPr>
          <a:lstStyle/>
          <a:p>
            <a:pPr marL="342900" indent="-342900">
              <a:lnSpc>
                <a:spcPct val="150000"/>
              </a:lnSpc>
              <a:buAutoNum type="arabicPeriod"/>
            </a:pPr>
            <a:r>
              <a:rPr lang="en-US" sz="1400" dirty="0"/>
              <a:t>Crawling &amp; Indexing – </a:t>
            </a:r>
            <a:r>
              <a:rPr lang="bg-BG" sz="1400" dirty="0"/>
              <a:t>всяка страница е уникален документ (</a:t>
            </a:r>
            <a:r>
              <a:rPr lang="en-US" sz="1400" dirty="0"/>
              <a:t>web page, PDF, JPG, </a:t>
            </a:r>
            <a:r>
              <a:rPr lang="bg-BG" sz="1400" dirty="0"/>
              <a:t>друг файл). Търсачките  използват линкове за да проверят </a:t>
            </a:r>
            <a:r>
              <a:rPr lang="en-US" sz="1400" dirty="0"/>
              <a:t>(crawl)</a:t>
            </a:r>
            <a:r>
              <a:rPr lang="bg-BG" sz="1400" dirty="0"/>
              <a:t>* съответния ресурс като изпозлват линковете като пътеки до тях.</a:t>
            </a:r>
            <a:r>
              <a:rPr lang="en-US" sz="1400" dirty="0"/>
              <a:t> </a:t>
            </a:r>
            <a:r>
              <a:rPr lang="bg-BG" sz="1400" dirty="0"/>
              <a:t>Съвкупността от линкове изгражда мрежа по тази причина и ботовете, които вършат тази работа са наречени </a:t>
            </a:r>
            <a:r>
              <a:rPr lang="en-US" sz="1400" dirty="0"/>
              <a:t>“spiders” </a:t>
            </a:r>
            <a:r>
              <a:rPr lang="bg-BG" sz="1400" dirty="0"/>
              <a:t>или </a:t>
            </a:r>
            <a:r>
              <a:rPr lang="en-US" sz="1400" dirty="0"/>
              <a:t>“crawlers”. </a:t>
            </a:r>
            <a:r>
              <a:rPr lang="bg-BG" sz="1400" dirty="0"/>
              <a:t>Веднъж достигнали до ресурс/документ тези ботове, дешифрират кода в тях и запазват части от него в </a:t>
            </a:r>
            <a:r>
              <a:rPr lang="en-US" sz="1400" dirty="0"/>
              <a:t>databases</a:t>
            </a:r>
            <a:r>
              <a:rPr lang="bg-BG" sz="1400" dirty="0"/>
              <a:t>, за да бъдат достъпни на по-късен етап при търсене(</a:t>
            </a:r>
            <a:r>
              <a:rPr lang="en-US" sz="1400" dirty="0"/>
              <a:t>search query</a:t>
            </a:r>
            <a:r>
              <a:rPr lang="bg-BG" sz="1400" dirty="0"/>
              <a:t>)</a:t>
            </a:r>
            <a:r>
              <a:rPr lang="en-US" sz="1400" dirty="0"/>
              <a:t>.</a:t>
            </a:r>
          </a:p>
          <a:p>
            <a:pPr marL="342900" indent="-342900">
              <a:lnSpc>
                <a:spcPct val="150000"/>
              </a:lnSpc>
              <a:buAutoNum type="arabicPeriod"/>
            </a:pPr>
            <a:r>
              <a:rPr lang="bg-BG" sz="1400" dirty="0"/>
              <a:t>Предоставяне на отговори – </a:t>
            </a:r>
            <a:r>
              <a:rPr lang="en-US" sz="1400" dirty="0"/>
              <a:t>SE </a:t>
            </a:r>
            <a:r>
              <a:rPr lang="bg-BG" sz="1400" dirty="0"/>
              <a:t>извършва две основни функции</a:t>
            </a:r>
          </a:p>
          <a:p>
            <a:pPr marL="800100" lvl="1" indent="-342900">
              <a:lnSpc>
                <a:spcPct val="150000"/>
              </a:lnSpc>
              <a:buAutoNum type="arabicPeriod"/>
            </a:pPr>
            <a:r>
              <a:rPr lang="bg-BG" sz="1400" dirty="0"/>
              <a:t>Когато клиент направи запитване, </a:t>
            </a:r>
            <a:r>
              <a:rPr lang="en-US" sz="1400" dirty="0"/>
              <a:t>SE </a:t>
            </a:r>
            <a:r>
              <a:rPr lang="bg-BG" sz="1400" dirty="0"/>
              <a:t>търси в индексираните ресурси най-релевантната информация и връща само нея!</a:t>
            </a:r>
          </a:p>
          <a:p>
            <a:pPr marL="800100" lvl="1" indent="-342900">
              <a:lnSpc>
                <a:spcPct val="150000"/>
              </a:lnSpc>
              <a:buAutoNum type="arabicPeriod"/>
            </a:pPr>
            <a:r>
              <a:rPr lang="bg-BG" sz="1400" dirty="0"/>
              <a:t>Подрежда съответните резултати по популярност – </a:t>
            </a:r>
            <a:r>
              <a:rPr lang="en-US" sz="1400" b="1" i="1" dirty="0"/>
              <a:t>relevance &amp; popularity!</a:t>
            </a:r>
            <a:endParaRPr lang="en-US" sz="1400" dirty="0"/>
          </a:p>
          <a:p>
            <a:pPr marL="342900" indent="-342900">
              <a:lnSpc>
                <a:spcPct val="150000"/>
              </a:lnSpc>
              <a:buAutoNum type="arabicPeriod"/>
            </a:pPr>
            <a:endParaRPr lang="bg-BG" sz="1400" dirty="0"/>
          </a:p>
        </p:txBody>
      </p:sp>
    </p:spTree>
    <p:extLst>
      <p:ext uri="{BB962C8B-B14F-4D97-AF65-F5344CB8AC3E}">
        <p14:creationId xmlns:p14="http://schemas.microsoft.com/office/powerpoint/2010/main" val="1181302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Domain &amp; Page Authority</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290581"/>
          </a:xfrm>
          <a:prstGeom prst="rect">
            <a:avLst/>
          </a:prstGeom>
          <a:noFill/>
        </p:spPr>
        <p:txBody>
          <a:bodyPr wrap="square" rtlCol="0">
            <a:spAutoFit/>
          </a:bodyPr>
          <a:lstStyle/>
          <a:p>
            <a:pPr>
              <a:lnSpc>
                <a:spcPct val="150000"/>
              </a:lnSpc>
            </a:pPr>
            <a:r>
              <a:rPr lang="ru-RU" sz="1400" dirty="0"/>
              <a:t>• Индекси за авторитет (достоверност) на уебсайт/страница</a:t>
            </a:r>
          </a:p>
          <a:p>
            <a:pPr>
              <a:lnSpc>
                <a:spcPct val="150000"/>
              </a:lnSpc>
            </a:pPr>
            <a:r>
              <a:rPr lang="ru-RU" sz="1400" dirty="0"/>
              <a:t>• При равни други показатели, страниците с по-голям авторитет се класират по-високо в SERP</a:t>
            </a:r>
          </a:p>
          <a:p>
            <a:pPr>
              <a:lnSpc>
                <a:spcPct val="150000"/>
              </a:lnSpc>
            </a:pPr>
            <a:r>
              <a:rPr lang="ru-RU" sz="1400" dirty="0"/>
              <a:t>• Определя се от това кой линк-ва към въпросната страница: ако е някой с авторитет - тогава печелим точки</a:t>
            </a:r>
          </a:p>
          <a:p>
            <a:pPr>
              <a:lnSpc>
                <a:spcPct val="150000"/>
              </a:lnSpc>
            </a:pPr>
            <a:r>
              <a:rPr lang="ru-RU" sz="1400" dirty="0"/>
              <a:t>• Нещо като - "Това ми го препоръча някой, на когото имам </a:t>
            </a:r>
            <a:r>
              <a:rPr lang="bg-BG" sz="1400" dirty="0"/>
              <a:t>доверие“</a:t>
            </a:r>
            <a:endParaRPr lang="en-US" sz="1400" dirty="0"/>
          </a:p>
          <a:p>
            <a:pPr>
              <a:lnSpc>
                <a:spcPct val="150000"/>
              </a:lnSpc>
            </a:pPr>
            <a:endParaRPr lang="en-US" sz="1400" dirty="0"/>
          </a:p>
          <a:p>
            <a:pPr>
              <a:lnSpc>
                <a:spcPct val="150000"/>
              </a:lnSpc>
            </a:pPr>
            <a:endParaRPr lang="bg-BG" sz="1400" dirty="0"/>
          </a:p>
          <a:p>
            <a:pPr>
              <a:lnSpc>
                <a:spcPct val="150000"/>
              </a:lnSpc>
            </a:pPr>
            <a:r>
              <a:rPr lang="en-GB" sz="1400" dirty="0"/>
              <a:t>• </a:t>
            </a:r>
            <a:r>
              <a:rPr lang="en-GB" sz="1400" dirty="0">
                <a:hlinkClick r:id="rId4"/>
              </a:rPr>
              <a:t>https://moz.com/learn/seo/domain-authority</a:t>
            </a:r>
            <a:endParaRPr lang="en-GB" sz="1400" dirty="0"/>
          </a:p>
          <a:p>
            <a:pPr>
              <a:lnSpc>
                <a:spcPct val="150000"/>
              </a:lnSpc>
            </a:pPr>
            <a:r>
              <a:rPr lang="ru-RU" sz="1400" dirty="0"/>
              <a:t>•</a:t>
            </a:r>
            <a:r>
              <a:rPr lang="en-US" sz="1400" dirty="0"/>
              <a:t> </a:t>
            </a:r>
            <a:r>
              <a:rPr lang="en-US" sz="1400" dirty="0">
                <a:hlinkClick r:id="rId5"/>
              </a:rPr>
              <a:t>https://moz.com/learn/seo/page-authority</a:t>
            </a:r>
            <a:endParaRPr lang="en-US" sz="1400" dirty="0"/>
          </a:p>
          <a:p>
            <a:pPr>
              <a:lnSpc>
                <a:spcPct val="150000"/>
              </a:lnSpc>
            </a:pPr>
            <a:r>
              <a:rPr lang="ru-RU" sz="1400" dirty="0"/>
              <a:t>•</a:t>
            </a:r>
            <a:r>
              <a:rPr lang="en-US" sz="1400" dirty="0"/>
              <a:t> https://www.seoreviewtools.com/</a:t>
            </a:r>
          </a:p>
          <a:p>
            <a:pPr>
              <a:lnSpc>
                <a:spcPct val="150000"/>
              </a:lnSpc>
            </a:pPr>
            <a:endParaRPr lang="en-US" sz="1400" b="1" i="1" dirty="0">
              <a:solidFill>
                <a:schemeClr val="bg2">
                  <a:lumMod val="25000"/>
                </a:schemeClr>
              </a:solidFill>
            </a:endParaRPr>
          </a:p>
        </p:txBody>
      </p:sp>
    </p:spTree>
    <p:extLst>
      <p:ext uri="{BB962C8B-B14F-4D97-AF65-F5344CB8AC3E}">
        <p14:creationId xmlns:p14="http://schemas.microsoft.com/office/powerpoint/2010/main" val="146144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Juice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1708160"/>
          </a:xfrm>
          <a:prstGeom prst="rect">
            <a:avLst/>
          </a:prstGeom>
          <a:noFill/>
        </p:spPr>
        <p:txBody>
          <a:bodyPr wrap="square" rtlCol="0">
            <a:spAutoFit/>
          </a:bodyPr>
          <a:lstStyle/>
          <a:p>
            <a:pPr>
              <a:lnSpc>
                <a:spcPct val="150000"/>
              </a:lnSpc>
            </a:pPr>
            <a:r>
              <a:rPr lang="ru-RU" sz="1400" dirty="0"/>
              <a:t>• Индекси като: Page Rank, DA и PA са много важни за класирането на страниците от нашия уебсайт в SERP</a:t>
            </a:r>
          </a:p>
          <a:p>
            <a:pPr>
              <a:lnSpc>
                <a:spcPct val="150000"/>
              </a:lnSpc>
            </a:pPr>
            <a:r>
              <a:rPr lang="ru-RU" sz="1400" dirty="0"/>
              <a:t>• Всички тези индекси, обаче, се определят от броят и качеството на линковете от външни сайтове към нашия</a:t>
            </a:r>
          </a:p>
          <a:p>
            <a:pPr>
              <a:lnSpc>
                <a:spcPct val="150000"/>
              </a:lnSpc>
            </a:pPr>
            <a:r>
              <a:rPr lang="ru-RU" sz="1400" dirty="0"/>
              <a:t>• Общият сбор на линковете (+ тяхното качество) към дадена страница, се нарича link juice</a:t>
            </a:r>
          </a:p>
          <a:p>
            <a:pPr>
              <a:lnSpc>
                <a:spcPct val="150000"/>
              </a:lnSpc>
            </a:pPr>
            <a:r>
              <a:rPr lang="ru-RU" sz="1400" dirty="0"/>
              <a:t>• Колкото повече линкове и колкото по-добра </a:t>
            </a:r>
            <a:r>
              <a:rPr lang="bg-BG" sz="1400" dirty="0"/>
              <a:t>репутация имат сайтовете</a:t>
            </a:r>
            <a:endParaRPr lang="en-US" sz="1400" b="1" i="1" dirty="0">
              <a:solidFill>
                <a:schemeClr val="bg2">
                  <a:lumMod val="25000"/>
                </a:schemeClr>
              </a:solidFill>
            </a:endParaRPr>
          </a:p>
        </p:txBody>
      </p:sp>
    </p:spTree>
    <p:extLst>
      <p:ext uri="{BB962C8B-B14F-4D97-AF65-F5344CB8AC3E}">
        <p14:creationId xmlns:p14="http://schemas.microsoft.com/office/powerpoint/2010/main" val="1303780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Какво трябва да знаем за SEO и </a:t>
            </a:r>
            <a:r>
              <a:rPr lang="en-US" dirty="0"/>
              <a:t>G</a:t>
            </a:r>
            <a:r>
              <a:rPr lang="ru-RU" dirty="0"/>
              <a:t>oogle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ru-RU" sz="1400" dirty="0"/>
              <a:t>• Едни от най-силните фактори за добро класиране в </a:t>
            </a:r>
            <a:r>
              <a:rPr lang="en-US" sz="1400" dirty="0"/>
              <a:t>G</a:t>
            </a:r>
            <a:r>
              <a:rPr lang="ru-RU" sz="1400" dirty="0"/>
              <a:t>oogle SERPs, е</a:t>
            </a:r>
            <a:r>
              <a:rPr lang="en-US" sz="1400" dirty="0"/>
              <a:t> </a:t>
            </a:r>
            <a:r>
              <a:rPr lang="ru-RU" sz="1400" dirty="0"/>
              <a:t>когато ключовите думи от търсенето, се съдържат в заглавието,</a:t>
            </a:r>
            <a:r>
              <a:rPr lang="en-US" sz="1400" dirty="0"/>
              <a:t> </a:t>
            </a:r>
            <a:r>
              <a:rPr lang="ru-RU" sz="1400" dirty="0"/>
              <a:t>домейна, или пътя (url-a) на страницата</a:t>
            </a:r>
            <a:endParaRPr lang="en-US" sz="1400" dirty="0"/>
          </a:p>
          <a:p>
            <a:pPr>
              <a:lnSpc>
                <a:spcPct val="150000"/>
              </a:lnSpc>
            </a:pPr>
            <a:endParaRPr lang="ru-RU" sz="1400" dirty="0"/>
          </a:p>
          <a:p>
            <a:pPr>
              <a:lnSpc>
                <a:spcPct val="150000"/>
              </a:lnSpc>
            </a:pPr>
            <a:r>
              <a:rPr lang="ru-RU" sz="1400" dirty="0"/>
              <a:t>• С по-малко тежест е description мета тага, но при всички</a:t>
            </a:r>
            <a:r>
              <a:rPr lang="en-US" sz="1400" dirty="0"/>
              <a:t> </a:t>
            </a:r>
            <a:r>
              <a:rPr lang="ru-RU" sz="1400" dirty="0"/>
              <a:t>положения е важен и от Google силно препоръчват да се използва</a:t>
            </a:r>
            <a:r>
              <a:rPr lang="en-US" sz="1400" dirty="0"/>
              <a:t> </a:t>
            </a:r>
            <a:r>
              <a:rPr lang="ru-RU" sz="1400" dirty="0"/>
              <a:t>различен и коректен description за всяка страница от даден уебсайт</a:t>
            </a:r>
            <a:endParaRPr lang="en-US" sz="1400" dirty="0"/>
          </a:p>
          <a:p>
            <a:pPr>
              <a:lnSpc>
                <a:spcPct val="150000"/>
              </a:lnSpc>
            </a:pPr>
            <a:endParaRPr lang="ru-RU" sz="1400" dirty="0"/>
          </a:p>
          <a:p>
            <a:pPr>
              <a:lnSpc>
                <a:spcPct val="150000"/>
              </a:lnSpc>
            </a:pPr>
            <a:r>
              <a:rPr lang="ru-RU" sz="1400" dirty="0"/>
              <a:t>• description-a също така се ползва (частично или изцяло) за</a:t>
            </a:r>
            <a:r>
              <a:rPr lang="en-US" sz="1400" dirty="0"/>
              <a:t> </a:t>
            </a:r>
            <a:r>
              <a:rPr lang="ru-RU" sz="1400" dirty="0"/>
              <a:t>описанието на страницата в SERPs (page card)</a:t>
            </a:r>
            <a:endParaRPr lang="en-US" sz="1400" dirty="0"/>
          </a:p>
          <a:p>
            <a:pPr>
              <a:lnSpc>
                <a:spcPct val="150000"/>
              </a:lnSpc>
            </a:pPr>
            <a:endParaRPr lang="ru-RU" sz="1400" dirty="0"/>
          </a:p>
          <a:p>
            <a:pPr>
              <a:lnSpc>
                <a:spcPct val="150000"/>
              </a:lnSpc>
            </a:pPr>
            <a:r>
              <a:rPr lang="en-GB" sz="1400" dirty="0"/>
              <a:t>• Google is very clear about meta </a:t>
            </a:r>
            <a:r>
              <a:rPr lang="en-GB" sz="1400" b="1" dirty="0"/>
              <a:t>keywords</a:t>
            </a:r>
            <a:r>
              <a:rPr lang="en-GB" sz="1400" dirty="0"/>
              <a:t> – </a:t>
            </a:r>
            <a:r>
              <a:rPr lang="en-GB" sz="1400" b="1" dirty="0"/>
              <a:t>they don’t use them </a:t>
            </a:r>
            <a:r>
              <a:rPr lang="en-GB" sz="1400" dirty="0"/>
              <a:t>(https://www.youtube.com/watch?v=jK7IPbnmvVU&amp;feature=youtu.be)</a:t>
            </a:r>
            <a:endParaRPr lang="en-US" sz="1400" b="1" i="1" dirty="0">
              <a:solidFill>
                <a:schemeClr val="bg2">
                  <a:lumMod val="25000"/>
                </a:schemeClr>
              </a:solidFill>
            </a:endParaRPr>
          </a:p>
        </p:txBody>
      </p:sp>
    </p:spTree>
    <p:extLst>
      <p:ext uri="{BB962C8B-B14F-4D97-AF65-F5344CB8AC3E}">
        <p14:creationId xmlns:p14="http://schemas.microsoft.com/office/powerpoint/2010/main" val="13050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stretch>
            <a:fillRect/>
          </a:stretch>
        </p:blipFill>
        <p:spPr>
          <a:xfrm>
            <a:off x="1043608" y="913284"/>
            <a:ext cx="6957563" cy="3028267"/>
          </a:xfrm>
          <a:prstGeom prst="rect">
            <a:avLst/>
          </a:prstGeom>
        </p:spPr>
      </p:pic>
    </p:spTree>
    <p:extLst>
      <p:ext uri="{BB962C8B-B14F-4D97-AF65-F5344CB8AC3E}">
        <p14:creationId xmlns:p14="http://schemas.microsoft.com/office/powerpoint/2010/main" val="2076928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2462213"/>
          </a:xfrm>
          <a:prstGeom prst="rect">
            <a:avLst/>
          </a:prstGeom>
          <a:noFill/>
        </p:spPr>
        <p:txBody>
          <a:bodyPr wrap="square" rtlCol="0">
            <a:spAutoFit/>
          </a:bodyPr>
          <a:lstStyle/>
          <a:p>
            <a:pPr marL="342900" indent="-342900">
              <a:buAutoNum type="arabicPeriod"/>
            </a:pPr>
            <a:r>
              <a:rPr lang="ru-RU" sz="1400" dirty="0"/>
              <a:t>SEO е начин да бъдем откриваеми от хората, които все още не</a:t>
            </a:r>
            <a:r>
              <a:rPr lang="en-US" sz="1400" dirty="0"/>
              <a:t> </a:t>
            </a:r>
            <a:r>
              <a:rPr lang="bg-BG" sz="1400" dirty="0"/>
              <a:t>знаят за нас</a:t>
            </a:r>
            <a:endParaRPr lang="en-US" sz="1400" dirty="0"/>
          </a:p>
          <a:p>
            <a:pPr marL="342900" indent="-342900">
              <a:buAutoNum type="arabicPeriod"/>
            </a:pPr>
            <a:endParaRPr lang="bg-BG" sz="1400" dirty="0"/>
          </a:p>
          <a:p>
            <a:r>
              <a:rPr lang="ru-RU" sz="1400" dirty="0"/>
              <a:t>2. </a:t>
            </a:r>
            <a:r>
              <a:rPr lang="en-US" sz="1400" dirty="0"/>
              <a:t>    </a:t>
            </a:r>
            <a:r>
              <a:rPr lang="ru-RU" sz="1400" dirty="0"/>
              <a:t>За да разберат за нас търсачките, първо трябва да ни индексират:</a:t>
            </a:r>
          </a:p>
          <a:p>
            <a:pPr lvl="2"/>
            <a:r>
              <a:rPr lang="ru-RU" sz="1400" dirty="0"/>
              <a:t>a. регистрация</a:t>
            </a:r>
            <a:r>
              <a:rPr lang="en-US" sz="1400" dirty="0"/>
              <a:t>*</a:t>
            </a:r>
            <a:r>
              <a:rPr lang="ru-RU" sz="1400" dirty="0"/>
              <a:t> в Google search console</a:t>
            </a:r>
            <a:r>
              <a:rPr lang="en-US" sz="1400" dirty="0"/>
              <a:t> - </a:t>
            </a:r>
            <a:r>
              <a:rPr lang="en-US" sz="1400" dirty="0">
                <a:hlinkClick r:id="rId4"/>
              </a:rPr>
              <a:t>https://search.google.com/search-console/about</a:t>
            </a:r>
            <a:endParaRPr lang="ru-RU" sz="1400" dirty="0"/>
          </a:p>
          <a:p>
            <a:pPr lvl="2"/>
            <a:r>
              <a:rPr lang="ru-RU" sz="1400" dirty="0"/>
              <a:t>b. проследими линкове от други сайтове, към нашия</a:t>
            </a:r>
          </a:p>
          <a:p>
            <a:pPr lvl="2"/>
            <a:r>
              <a:rPr lang="ru-RU" sz="1400" dirty="0"/>
              <a:t>c. robots мета тага и robots.txt (внимавайте!)</a:t>
            </a:r>
            <a:endParaRPr lang="en-US" sz="1400" dirty="0"/>
          </a:p>
          <a:p>
            <a:pPr lvl="1"/>
            <a:endParaRPr lang="ru-RU" sz="1400" dirty="0"/>
          </a:p>
          <a:p>
            <a:r>
              <a:rPr lang="ru-RU" sz="1400" dirty="0"/>
              <a:t>3. </a:t>
            </a:r>
            <a:r>
              <a:rPr lang="en-US" sz="1400" dirty="0"/>
              <a:t>    </a:t>
            </a:r>
            <a:r>
              <a:rPr lang="ru-RU" sz="1400" dirty="0"/>
              <a:t>За да сме конкурентни в търсенето, трябва да заложим на long</a:t>
            </a:r>
            <a:r>
              <a:rPr lang="en-US" sz="1400" dirty="0"/>
              <a:t> </a:t>
            </a:r>
            <a:r>
              <a:rPr lang="ru-RU" sz="1400" dirty="0"/>
              <a:t>tail keywords, много страници в уебсайта ни с богато и уникално</a:t>
            </a:r>
            <a:r>
              <a:rPr lang="en-US" sz="1400" dirty="0"/>
              <a:t> </a:t>
            </a:r>
            <a:r>
              <a:rPr lang="ru-RU" sz="1400" dirty="0"/>
              <a:t>съдържание, които съдържат ключовите думи</a:t>
            </a:r>
            <a:endParaRPr lang="en-US" sz="1400" dirty="0"/>
          </a:p>
          <a:p>
            <a:endParaRPr lang="ru-RU" sz="1400" dirty="0"/>
          </a:p>
          <a:p>
            <a:r>
              <a:rPr lang="en-GB" sz="1400" dirty="0"/>
              <a:t>4.      title, description </a:t>
            </a:r>
            <a:r>
              <a:rPr lang="bg-BG" sz="1400" dirty="0"/>
              <a:t>и </a:t>
            </a:r>
            <a:r>
              <a:rPr lang="en-GB" sz="1400" dirty="0"/>
              <a:t>alt </a:t>
            </a:r>
            <a:r>
              <a:rPr lang="bg-BG" sz="1400" dirty="0"/>
              <a:t>таговете</a:t>
            </a:r>
            <a:endParaRPr lang="en-GB" sz="1400" dirty="0"/>
          </a:p>
        </p:txBody>
      </p:sp>
    </p:spTree>
    <p:extLst>
      <p:ext uri="{BB962C8B-B14F-4D97-AF65-F5344CB8AC3E}">
        <p14:creationId xmlns:p14="http://schemas.microsoft.com/office/powerpoint/2010/main" val="255637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273324"/>
            <a:ext cx="8496944" cy="3613746"/>
          </a:xfrm>
          <a:prstGeom prst="rect">
            <a:avLst/>
          </a:prstGeom>
          <a:noFill/>
        </p:spPr>
        <p:txBody>
          <a:bodyPr wrap="square" rtlCol="0">
            <a:spAutoFit/>
          </a:bodyPr>
          <a:lstStyle/>
          <a:p>
            <a:pPr>
              <a:lnSpc>
                <a:spcPct val="150000"/>
              </a:lnSpc>
              <a:defRPr/>
            </a:pPr>
            <a:r>
              <a:rPr lang="en-US" sz="1400" dirty="0"/>
              <a:t>https://searchengineland.com/guide/seo</a:t>
            </a:r>
          </a:p>
          <a:p>
            <a:pPr>
              <a:lnSpc>
                <a:spcPct val="150000"/>
              </a:lnSpc>
              <a:defRPr/>
            </a:pPr>
            <a:r>
              <a:rPr lang="en-US" sz="1400" dirty="0"/>
              <a:t>https://searchengineland.com/guide/seo/types-of-search-engine-ranking-factors</a:t>
            </a:r>
          </a:p>
          <a:p>
            <a:pPr>
              <a:lnSpc>
                <a:spcPct val="150000"/>
              </a:lnSpc>
              <a:defRPr/>
            </a:pPr>
            <a:r>
              <a:rPr lang="en-US" sz="1400" dirty="0"/>
              <a:t>https://neilpatel.com/blog/html-tags-for-seo/</a:t>
            </a:r>
          </a:p>
          <a:p>
            <a:pPr>
              <a:lnSpc>
                <a:spcPct val="150000"/>
              </a:lnSpc>
              <a:defRPr/>
            </a:pPr>
            <a:r>
              <a:rPr lang="en-US" sz="1400" dirty="0"/>
              <a:t>https://searchenginewatch.com/2016/05/26/how-to-write-meta-descriptions-for-seo-with-good-and-bad-examples/</a:t>
            </a:r>
          </a:p>
          <a:p>
            <a:pPr>
              <a:lnSpc>
                <a:spcPct val="150000"/>
              </a:lnSpc>
              <a:defRPr/>
            </a:pPr>
            <a:r>
              <a:rPr lang="en-US" sz="1400" dirty="0"/>
              <a:t>https://www.link-assistant.com/news/html-meta-tags-for-seo.html</a:t>
            </a:r>
          </a:p>
          <a:p>
            <a:pPr>
              <a:lnSpc>
                <a:spcPct val="150000"/>
              </a:lnSpc>
              <a:defRPr/>
            </a:pPr>
            <a:r>
              <a:rPr lang="en-US" sz="1400" dirty="0"/>
              <a:t>https://usabilitygeek.com/7-html-guidelines-for-website-usability-seo/</a:t>
            </a:r>
          </a:p>
          <a:p>
            <a:pPr>
              <a:lnSpc>
                <a:spcPct val="150000"/>
              </a:lnSpc>
              <a:defRPr/>
            </a:pPr>
            <a:r>
              <a:rPr lang="en-US" sz="1400" dirty="0"/>
              <a:t>https://support.google.com/webmasters/answer/139066?visit_id=636771248844164488-2508659468&amp;hl=en&amp;rd=1</a:t>
            </a:r>
          </a:p>
          <a:p>
            <a:pPr>
              <a:lnSpc>
                <a:spcPct val="150000"/>
              </a:lnSpc>
              <a:defRPr/>
            </a:pPr>
            <a:r>
              <a:rPr lang="en-US" sz="1400" dirty="0"/>
              <a:t>https://moz.com/blog/meta-data-templates-123</a:t>
            </a:r>
          </a:p>
          <a:p>
            <a:pPr>
              <a:lnSpc>
                <a:spcPct val="150000"/>
              </a:lnSpc>
              <a:defRPr/>
            </a:pPr>
            <a:r>
              <a:rPr lang="en-US" sz="1400" dirty="0"/>
              <a:t>https://moz.com/search-ranking-factors</a:t>
            </a:r>
          </a:p>
        </p:txBody>
      </p:sp>
    </p:spTree>
    <p:extLst>
      <p:ext uri="{BB962C8B-B14F-4D97-AF65-F5344CB8AC3E}">
        <p14:creationId xmlns:p14="http://schemas.microsoft.com/office/powerpoint/2010/main" val="24721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bg-BG" sz="1600" dirty="0">
                <a:solidFill>
                  <a:schemeClr val="bg2">
                    <a:lumMod val="25000"/>
                  </a:schemeClr>
                </a:solidFill>
              </a:rPr>
              <a:t>За да покаже една страница в крайният ѝ вид, </a:t>
            </a:r>
            <a:r>
              <a:rPr lang="en-US" sz="1600" dirty="0">
                <a:solidFill>
                  <a:schemeClr val="bg2">
                    <a:lumMod val="25000"/>
                  </a:schemeClr>
                </a:solidFill>
              </a:rPr>
              <a:t>browser-a </a:t>
            </a:r>
            <a:r>
              <a:rPr lang="bg-BG" sz="1600" dirty="0">
                <a:solidFill>
                  <a:schemeClr val="bg2">
                    <a:lumMod val="25000"/>
                  </a:schemeClr>
                </a:solidFill>
              </a:rPr>
              <a:t>минава през няколко основни етапа:</a:t>
            </a:r>
          </a:p>
          <a:p>
            <a:endParaRPr lang="en-US" sz="1600" dirty="0">
              <a:solidFill>
                <a:schemeClr val="bg2">
                  <a:lumMod val="25000"/>
                </a:schemeClr>
              </a:solidFill>
            </a:endParaRPr>
          </a:p>
          <a:p>
            <a:pPr marL="400050" indent="-400050">
              <a:buAutoNum type="romanUcPeriod"/>
            </a:pPr>
            <a:r>
              <a:rPr lang="bg-BG" sz="1600" dirty="0">
                <a:solidFill>
                  <a:schemeClr val="bg2">
                    <a:lumMod val="25000"/>
                  </a:schemeClr>
                </a:solidFill>
              </a:rPr>
              <a:t>Теглене на</a:t>
            </a:r>
            <a:r>
              <a:rPr lang="en-US" sz="1600" dirty="0">
                <a:solidFill>
                  <a:schemeClr val="bg2">
                    <a:lumMod val="25000"/>
                  </a:schemeClr>
                </a:solidFill>
              </a:rPr>
              <a:t> HTML </a:t>
            </a:r>
            <a:r>
              <a:rPr lang="bg-BG" sz="1600" dirty="0">
                <a:solidFill>
                  <a:schemeClr val="bg2">
                    <a:lumMod val="25000"/>
                  </a:schemeClr>
                </a:solidFill>
              </a:rPr>
              <a:t>документа</a:t>
            </a:r>
            <a:endParaRPr lang="en-GB" sz="1600" dirty="0">
              <a:solidFill>
                <a:schemeClr val="bg2">
                  <a:lumMod val="25000"/>
                </a:schemeClr>
              </a:solidFill>
            </a:endParaRPr>
          </a:p>
          <a:p>
            <a:pPr marL="400050" indent="-400050">
              <a:buAutoNum type="romanUcPeriod"/>
            </a:pPr>
            <a:endParaRPr lang="en-GB" sz="1600" dirty="0">
              <a:solidFill>
                <a:schemeClr val="bg2">
                  <a:lumMod val="25000"/>
                </a:schemeClr>
              </a:solidFill>
            </a:endParaRPr>
          </a:p>
          <a:p>
            <a:pPr marL="400050" indent="-400050">
              <a:buAutoNum type="romanUcPeriod"/>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head </a:t>
            </a:r>
            <a:r>
              <a:rPr lang="bg-BG" sz="1600" dirty="0">
                <a:solidFill>
                  <a:schemeClr val="bg2">
                    <a:lumMod val="25000"/>
                  </a:schemeClr>
                </a:solidFill>
              </a:rPr>
              <a:t>частта и изтегляне на всички линкове поместени там</a:t>
            </a:r>
            <a:r>
              <a:rPr lang="en-GB" sz="1600" dirty="0">
                <a:solidFill>
                  <a:schemeClr val="bg2">
                    <a:lumMod val="25000"/>
                  </a:schemeClr>
                </a:solidFill>
              </a:rPr>
              <a:t>.</a:t>
            </a:r>
          </a:p>
          <a:p>
            <a:pPr marL="1200150" lvl="2" indent="-285750">
              <a:buFont typeface="Arial" panose="020B0604020202020204" pitchFamily="34" charset="0"/>
              <a:buChar char="•"/>
            </a:pPr>
            <a:r>
              <a:rPr lang="bg-BG" sz="1600" dirty="0">
                <a:solidFill>
                  <a:schemeClr val="bg2">
                    <a:lumMod val="25000"/>
                  </a:schemeClr>
                </a:solidFill>
              </a:rPr>
              <a:t>Парсване (обработка) на ресурсите поместени в </a:t>
            </a:r>
            <a:r>
              <a:rPr lang="en-US" sz="1600" dirty="0">
                <a:solidFill>
                  <a:schemeClr val="bg2">
                    <a:lumMod val="25000"/>
                  </a:schemeClr>
                </a:solidFill>
              </a:rPr>
              <a:t>head – CSS, </a:t>
            </a:r>
            <a:r>
              <a:rPr lang="bg-BG" sz="1600" dirty="0">
                <a:solidFill>
                  <a:schemeClr val="bg2">
                    <a:lumMod val="25000"/>
                  </a:schemeClr>
                </a:solidFill>
              </a:rPr>
              <a:t>шрифтове, скриптове;</a:t>
            </a:r>
          </a:p>
          <a:p>
            <a:pPr marL="400050" indent="-400050">
              <a:buAutoNum type="romanUcPeriod" startAt="3"/>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body</a:t>
            </a:r>
            <a:r>
              <a:rPr lang="bg-BG" sz="1600" b="1" dirty="0">
                <a:solidFill>
                  <a:schemeClr val="bg2">
                    <a:lumMod val="25000"/>
                  </a:schemeClr>
                </a:solidFill>
              </a:rPr>
              <a:t>.</a:t>
            </a:r>
            <a:endParaRPr lang="en-US" sz="1600" b="1" dirty="0">
              <a:solidFill>
                <a:schemeClr val="bg2">
                  <a:lumMod val="25000"/>
                </a:schemeClr>
              </a:solidFill>
            </a:endParaRPr>
          </a:p>
          <a:p>
            <a:pPr marL="1314450" lvl="2" indent="-400050">
              <a:buFont typeface="Arial" panose="020B0604020202020204" pitchFamily="34" charset="0"/>
              <a:buChar char="•"/>
            </a:pPr>
            <a:r>
              <a:rPr lang="bg-BG" sz="1600" dirty="0">
                <a:solidFill>
                  <a:schemeClr val="bg2">
                    <a:lumMod val="25000"/>
                  </a:schemeClr>
                </a:solidFill>
              </a:rPr>
              <a:t>Парсване на </a:t>
            </a:r>
            <a:r>
              <a:rPr lang="en-US" sz="1600" dirty="0">
                <a:solidFill>
                  <a:schemeClr val="bg2">
                    <a:lumMod val="25000"/>
                  </a:schemeClr>
                </a:solidFill>
              </a:rPr>
              <a:t>HTML-a </a:t>
            </a:r>
            <a:r>
              <a:rPr lang="bg-BG" sz="1600" dirty="0">
                <a:solidFill>
                  <a:schemeClr val="bg2">
                    <a:lumMod val="25000"/>
                  </a:schemeClr>
                </a:solidFill>
              </a:rPr>
              <a:t>и генериране на </a:t>
            </a:r>
            <a:r>
              <a:rPr lang="en-US" sz="1600" dirty="0">
                <a:solidFill>
                  <a:schemeClr val="bg2">
                    <a:lumMod val="25000"/>
                  </a:schemeClr>
                </a:solidFill>
              </a:rPr>
              <a:t>DOM </a:t>
            </a:r>
            <a:r>
              <a:rPr lang="bg-BG" sz="1600" dirty="0">
                <a:solidFill>
                  <a:schemeClr val="bg2">
                    <a:lumMod val="25000"/>
                  </a:schemeClr>
                </a:solidFill>
              </a:rPr>
              <a:t>обект, теглене на допълнителни скриптове и картинки</a:t>
            </a:r>
          </a:p>
          <a:p>
            <a:pPr marL="1314450" lvl="2" indent="-400050">
              <a:buAutoNum type="romanUcPeriod" startAt="3"/>
            </a:pPr>
            <a:endParaRPr lang="bg-BG" sz="1600" dirty="0">
              <a:solidFill>
                <a:schemeClr val="bg2">
                  <a:lumMod val="25000"/>
                </a:schemeClr>
              </a:solidFill>
            </a:endParaRPr>
          </a:p>
          <a:p>
            <a:pPr marL="400050" indent="-400050">
              <a:buAutoNum type="romanUcPeriod" startAt="3"/>
            </a:pPr>
            <a:r>
              <a:rPr lang="bg-BG" sz="1600" dirty="0">
                <a:solidFill>
                  <a:schemeClr val="bg2">
                    <a:lumMod val="25000"/>
                  </a:schemeClr>
                </a:solidFill>
              </a:rPr>
              <a:t>Визуализация (след като горните стъпки са изпълнени)</a:t>
            </a:r>
          </a:p>
        </p:txBody>
      </p:sp>
    </p:spTree>
    <p:extLst>
      <p:ext uri="{BB962C8B-B14F-4D97-AF65-F5344CB8AC3E}">
        <p14:creationId xmlns:p14="http://schemas.microsoft.com/office/powerpoint/2010/main" val="14499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631763"/>
          </a:xfrm>
          <a:prstGeom prst="rect">
            <a:avLst/>
          </a:prstGeom>
          <a:noFill/>
        </p:spPr>
        <p:txBody>
          <a:bodyPr wrap="square" rtlCol="0">
            <a:spAutoFit/>
          </a:bodyPr>
          <a:lstStyle/>
          <a:p>
            <a:r>
              <a:rPr lang="bg-BG" sz="1600" dirty="0">
                <a:solidFill>
                  <a:schemeClr val="bg2">
                    <a:lumMod val="25000"/>
                  </a:schemeClr>
                </a:solidFill>
              </a:rPr>
              <a:t>Скоростта на зареждане е критична за потребителя (изчакване от 10+ секунди могат да откажат потребителя).</a:t>
            </a:r>
          </a:p>
          <a:p>
            <a:endParaRPr lang="bg-BG" sz="1600" dirty="0">
              <a:solidFill>
                <a:schemeClr val="bg2">
                  <a:lumMod val="25000"/>
                </a:schemeClr>
              </a:solidFill>
            </a:endParaRPr>
          </a:p>
          <a:p>
            <a:r>
              <a:rPr lang="bg-BG" sz="1600" b="1" dirty="0">
                <a:solidFill>
                  <a:schemeClr val="bg2">
                    <a:lumMod val="25000"/>
                  </a:schemeClr>
                </a:solidFill>
              </a:rPr>
              <a:t>Брой</a:t>
            </a:r>
            <a:r>
              <a:rPr lang="bg-BG" sz="1600" dirty="0">
                <a:solidFill>
                  <a:schemeClr val="bg2">
                    <a:lumMod val="25000"/>
                  </a:schemeClr>
                </a:solidFill>
              </a:rPr>
              <a:t>, </a:t>
            </a:r>
            <a:r>
              <a:rPr lang="bg-BG" sz="1600" b="1" dirty="0">
                <a:solidFill>
                  <a:schemeClr val="bg2">
                    <a:lumMod val="25000"/>
                  </a:schemeClr>
                </a:solidFill>
              </a:rPr>
              <a:t>вид</a:t>
            </a:r>
            <a:r>
              <a:rPr lang="bg-BG" sz="1600" dirty="0">
                <a:solidFill>
                  <a:schemeClr val="bg2">
                    <a:lumMod val="25000"/>
                  </a:schemeClr>
                </a:solidFill>
              </a:rPr>
              <a:t>, </a:t>
            </a:r>
            <a:r>
              <a:rPr lang="bg-BG" sz="1600" b="1" dirty="0">
                <a:solidFill>
                  <a:schemeClr val="bg2">
                    <a:lumMod val="25000"/>
                  </a:schemeClr>
                </a:solidFill>
              </a:rPr>
              <a:t>начин</a:t>
            </a:r>
            <a:r>
              <a:rPr lang="bg-BG" sz="1600" dirty="0">
                <a:solidFill>
                  <a:schemeClr val="bg2">
                    <a:lumMod val="25000"/>
                  </a:schemeClr>
                </a:solidFill>
              </a:rPr>
              <a:t> и </a:t>
            </a:r>
            <a:r>
              <a:rPr lang="bg-BG" sz="1600" b="1" dirty="0">
                <a:solidFill>
                  <a:schemeClr val="bg2">
                    <a:lumMod val="25000"/>
                  </a:schemeClr>
                </a:solidFill>
              </a:rPr>
              <a:t>последователност</a:t>
            </a:r>
            <a:r>
              <a:rPr lang="bg-BG" sz="1600" dirty="0">
                <a:solidFill>
                  <a:schemeClr val="bg2">
                    <a:lumMod val="25000"/>
                  </a:schemeClr>
                </a:solidFill>
              </a:rPr>
              <a:t> на зареждане на ресурсите (</a:t>
            </a:r>
            <a:r>
              <a:rPr lang="en-US" sz="1600" dirty="0">
                <a:solidFill>
                  <a:schemeClr val="bg2">
                    <a:lumMod val="25000"/>
                  </a:schemeClr>
                </a:solidFill>
              </a:rPr>
              <a:t>CSS,</a:t>
            </a:r>
            <a:r>
              <a:rPr lang="en-GB" sz="1600" dirty="0">
                <a:solidFill>
                  <a:schemeClr val="bg2">
                    <a:lumMod val="25000"/>
                  </a:schemeClr>
                </a:solidFill>
              </a:rPr>
              <a:t> </a:t>
            </a:r>
            <a:r>
              <a:rPr lang="bg-BG" sz="1600" dirty="0">
                <a:solidFill>
                  <a:schemeClr val="bg2">
                    <a:lumMod val="25000"/>
                  </a:schemeClr>
                </a:solidFill>
              </a:rPr>
              <a:t>шрифтове, скриптове, картинки и др.) са критични и оказват влияние върху времето за зареждане.</a:t>
            </a:r>
          </a:p>
          <a:p>
            <a:endParaRPr lang="bg-BG" sz="1600" dirty="0">
              <a:solidFill>
                <a:schemeClr val="bg2">
                  <a:lumMod val="25000"/>
                </a:schemeClr>
              </a:solidFill>
            </a:endParaRPr>
          </a:p>
          <a:p>
            <a:r>
              <a:rPr lang="ru-RU" sz="1600" dirty="0"/>
              <a:t>Когато искаме страницата ни да се зареди бързо, трябва много</a:t>
            </a:r>
          </a:p>
          <a:p>
            <a:r>
              <a:rPr lang="ru-RU" sz="1600" dirty="0"/>
              <a:t>внимателно да си организираме линковете и скриптовете</a:t>
            </a:r>
          </a:p>
          <a:p>
            <a:r>
              <a:rPr lang="ru-RU" sz="1600" dirty="0"/>
              <a:t>• Прието е всичко, което е необходимо за генерирането на</a:t>
            </a:r>
          </a:p>
          <a:p>
            <a:r>
              <a:rPr lang="ru-RU" sz="1600" dirty="0"/>
              <a:t>визията на страницата, да се зарежда най-напред</a:t>
            </a:r>
          </a:p>
          <a:p>
            <a:r>
              <a:rPr lang="ru-RU" sz="1600" dirty="0"/>
              <a:t>• Това са CSS, fonts, background картинки и евентуално някои</a:t>
            </a:r>
          </a:p>
          <a:p>
            <a:r>
              <a:rPr lang="ru-RU" sz="1600" dirty="0"/>
              <a:t>скриптове, от които зависи показването на съдържание</a:t>
            </a:r>
          </a:p>
          <a:p>
            <a:r>
              <a:rPr lang="ru-RU" sz="1600" dirty="0"/>
              <a:t>• Зареждането на всичко останало се отлага, за да може</a:t>
            </a:r>
          </a:p>
          <a:p>
            <a:r>
              <a:rPr lang="ru-RU" sz="1600" dirty="0"/>
              <a:t>потребителя да не усети забавяне в зареждането на страницата</a:t>
            </a:r>
            <a:endParaRPr lang="bg-BG" sz="1600" dirty="0">
              <a:solidFill>
                <a:schemeClr val="bg2">
                  <a:lumMod val="25000"/>
                </a:schemeClr>
              </a:solidFill>
            </a:endParaRPr>
          </a:p>
        </p:txBody>
      </p:sp>
    </p:spTree>
    <p:extLst>
      <p:ext uri="{BB962C8B-B14F-4D97-AF65-F5344CB8AC3E}">
        <p14:creationId xmlns:p14="http://schemas.microsoft.com/office/powerpoint/2010/main" val="1252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HTML </a:t>
            </a:r>
            <a:r>
              <a:rPr lang="bg-BG" sz="1600" dirty="0">
                <a:solidFill>
                  <a:schemeClr val="bg2">
                    <a:lumMod val="25000"/>
                  </a:schemeClr>
                </a:solidFill>
              </a:rPr>
              <a:t>определя структурата и за целта </a:t>
            </a:r>
            <a:r>
              <a:rPr lang="en-US" sz="1600" b="1" dirty="0">
                <a:solidFill>
                  <a:schemeClr val="bg2">
                    <a:lumMod val="25000"/>
                  </a:schemeClr>
                </a:solidFill>
              </a:rPr>
              <a:t>HTML </a:t>
            </a:r>
            <a:r>
              <a:rPr lang="en-GB" sz="1600" b="1" dirty="0">
                <a:solidFill>
                  <a:schemeClr val="bg2">
                    <a:lumMod val="25000"/>
                  </a:schemeClr>
                </a:solidFill>
              </a:rPr>
              <a:t>parser</a:t>
            </a:r>
            <a:r>
              <a:rPr lang="bg-BG" sz="1600" b="1" dirty="0">
                <a:solidFill>
                  <a:schemeClr val="bg2">
                    <a:lumMod val="25000"/>
                  </a:schemeClr>
                </a:solidFill>
              </a:rPr>
              <a:t> </a:t>
            </a:r>
            <a:r>
              <a:rPr lang="bg-BG" sz="1600" dirty="0">
                <a:solidFill>
                  <a:schemeClr val="bg2">
                    <a:lumMod val="25000"/>
                  </a:schemeClr>
                </a:solidFill>
              </a:rPr>
              <a:t> конвертира </a:t>
            </a:r>
            <a:r>
              <a:rPr lang="en-US" sz="1600" dirty="0">
                <a:solidFill>
                  <a:schemeClr val="bg2">
                    <a:lumMod val="25000"/>
                  </a:schemeClr>
                </a:solidFill>
              </a:rPr>
              <a:t>HTML </a:t>
            </a:r>
            <a:r>
              <a:rPr lang="bg-BG" sz="1600" dirty="0">
                <a:solidFill>
                  <a:schemeClr val="bg2">
                    <a:lumMod val="25000"/>
                  </a:schemeClr>
                </a:solidFill>
              </a:rPr>
              <a:t> в </a:t>
            </a:r>
            <a:r>
              <a:rPr lang="en-US" sz="1600" dirty="0">
                <a:solidFill>
                  <a:schemeClr val="bg2">
                    <a:lumMod val="25000"/>
                  </a:schemeClr>
                </a:solidFill>
              </a:rPr>
              <a:t>DOM.</a:t>
            </a:r>
          </a:p>
          <a:p>
            <a:r>
              <a:rPr lang="en-US" sz="1600" dirty="0">
                <a:solidFill>
                  <a:schemeClr val="bg2">
                    <a:lumMod val="25000"/>
                  </a:schemeClr>
                </a:solidFill>
              </a:rPr>
              <a:t>Browser-a </a:t>
            </a:r>
            <a:r>
              <a:rPr lang="bg-BG" sz="1600" dirty="0">
                <a:solidFill>
                  <a:schemeClr val="bg2">
                    <a:lumMod val="25000"/>
                  </a:schemeClr>
                </a:solidFill>
              </a:rPr>
              <a:t>изгражда </a:t>
            </a:r>
            <a:r>
              <a:rPr lang="en-US" sz="1600" dirty="0">
                <a:solidFill>
                  <a:schemeClr val="bg2">
                    <a:lumMod val="25000"/>
                  </a:schemeClr>
                </a:solidFill>
              </a:rPr>
              <a:t>DOM </a:t>
            </a:r>
            <a:r>
              <a:rPr lang="bg-BG" sz="1600" dirty="0">
                <a:solidFill>
                  <a:schemeClr val="bg2">
                    <a:lumMod val="25000"/>
                  </a:schemeClr>
                </a:solidFill>
              </a:rPr>
              <a:t>стъпка по стъпка, в мига в който получи код, </a:t>
            </a:r>
            <a:r>
              <a:rPr lang="en-US" sz="1600" dirty="0">
                <a:solidFill>
                  <a:schemeClr val="bg2">
                    <a:lumMod val="25000"/>
                  </a:schemeClr>
                </a:solidFill>
              </a:rPr>
              <a:t>browser-a</a:t>
            </a:r>
            <a:r>
              <a:rPr lang="en-GB" sz="1600" dirty="0">
                <a:solidFill>
                  <a:schemeClr val="bg2">
                    <a:lumMod val="25000"/>
                  </a:schemeClr>
                </a:solidFill>
              </a:rPr>
              <a:t> </a:t>
            </a:r>
            <a:r>
              <a:rPr lang="bg-BG" sz="1600" dirty="0">
                <a:solidFill>
                  <a:schemeClr val="bg2">
                    <a:lumMod val="25000"/>
                  </a:schemeClr>
                </a:solidFill>
              </a:rPr>
              <a:t>започва парсва </a:t>
            </a:r>
            <a:r>
              <a:rPr lang="en-US" sz="1600" dirty="0">
                <a:solidFill>
                  <a:schemeClr val="bg2">
                    <a:lumMod val="25000"/>
                  </a:schemeClr>
                </a:solidFill>
              </a:rPr>
              <a:t>HTML,</a:t>
            </a:r>
            <a:r>
              <a:rPr lang="bg-BG" sz="1600" dirty="0">
                <a:solidFill>
                  <a:schemeClr val="bg2">
                    <a:lumMod val="25000"/>
                  </a:schemeClr>
                </a:solidFill>
              </a:rPr>
              <a:t> като добавя </a:t>
            </a:r>
            <a:r>
              <a:rPr lang="en-US" sz="1600" dirty="0">
                <a:solidFill>
                  <a:schemeClr val="bg2">
                    <a:lumMod val="25000"/>
                  </a:schemeClr>
                </a:solidFill>
              </a:rPr>
              <a:t>nodes</a:t>
            </a:r>
            <a:r>
              <a:rPr lang="en-GB" sz="1600" dirty="0">
                <a:solidFill>
                  <a:schemeClr val="bg2">
                    <a:lumMod val="25000"/>
                  </a:schemeClr>
                </a:solidFill>
              </a:rPr>
              <a:t> </a:t>
            </a:r>
            <a:r>
              <a:rPr lang="bg-BG" sz="1600" dirty="0">
                <a:solidFill>
                  <a:schemeClr val="bg2">
                    <a:lumMod val="25000"/>
                  </a:schemeClr>
                </a:solidFill>
              </a:rPr>
              <a:t>към дървовидната структура</a:t>
            </a:r>
            <a:r>
              <a:rPr lang="en-US" sz="1600" dirty="0">
                <a:solidFill>
                  <a:schemeClr val="bg2">
                    <a:lumMod val="25000"/>
                  </a:schemeClr>
                </a:solidFill>
              </a:rPr>
              <a:t>.</a:t>
            </a:r>
            <a:endParaRPr lang="bg-BG" sz="1600" dirty="0">
              <a:solidFill>
                <a:schemeClr val="bg2">
                  <a:lumMod val="2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2497460"/>
            <a:ext cx="5715000" cy="1924050"/>
          </a:xfrm>
          <a:prstGeom prst="rect">
            <a:avLst/>
          </a:prstGeom>
        </p:spPr>
      </p:pic>
    </p:spTree>
    <p:extLst>
      <p:ext uri="{BB962C8B-B14F-4D97-AF65-F5344CB8AC3E}">
        <p14:creationId xmlns:p14="http://schemas.microsoft.com/office/powerpoint/2010/main" val="189552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CSS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CSS </a:t>
            </a:r>
            <a:r>
              <a:rPr lang="bg-BG" sz="1600" dirty="0">
                <a:solidFill>
                  <a:schemeClr val="bg2">
                    <a:lumMod val="25000"/>
                  </a:schemeClr>
                </a:solidFill>
              </a:rPr>
              <a:t>стиловете на странцата биват насложени (</a:t>
            </a:r>
            <a:r>
              <a:rPr lang="en-US" sz="1600" dirty="0">
                <a:solidFill>
                  <a:schemeClr val="bg2">
                    <a:lumMod val="25000"/>
                  </a:schemeClr>
                </a:solidFill>
              </a:rPr>
              <a:t>map</a:t>
            </a:r>
            <a:r>
              <a:rPr lang="en-GB" sz="1600" dirty="0">
                <a:solidFill>
                  <a:schemeClr val="bg2">
                    <a:lumMod val="25000"/>
                  </a:schemeClr>
                </a:solidFill>
              </a:rPr>
              <a:t>-</a:t>
            </a:r>
            <a:r>
              <a:rPr lang="bg-BG" sz="1600" dirty="0">
                <a:solidFill>
                  <a:schemeClr val="bg2">
                    <a:lumMod val="25000"/>
                  </a:schemeClr>
                </a:solidFill>
              </a:rPr>
              <a:t>нати) към </a:t>
            </a:r>
            <a:r>
              <a:rPr lang="en-US" sz="1600" b="1" dirty="0">
                <a:solidFill>
                  <a:schemeClr val="bg2">
                    <a:lumMod val="25000"/>
                  </a:schemeClr>
                </a:solidFill>
              </a:rPr>
              <a:t>CSSOM </a:t>
            </a:r>
            <a:r>
              <a:rPr lang="en-US" sz="1600" dirty="0">
                <a:solidFill>
                  <a:schemeClr val="bg2">
                    <a:lumMod val="25000"/>
                  </a:schemeClr>
                </a:solidFill>
              </a:rPr>
              <a:t>– </a:t>
            </a:r>
            <a:r>
              <a:rPr lang="bg-BG" sz="1600" dirty="0">
                <a:solidFill>
                  <a:schemeClr val="bg2">
                    <a:lumMod val="25000"/>
                  </a:schemeClr>
                </a:solidFill>
              </a:rPr>
              <a:t>концепцията е подобна на </a:t>
            </a:r>
            <a:r>
              <a:rPr lang="en-US" sz="1600" dirty="0">
                <a:solidFill>
                  <a:schemeClr val="bg2">
                    <a:lumMod val="25000"/>
                  </a:schemeClr>
                </a:solidFill>
              </a:rPr>
              <a:t>DOM, </a:t>
            </a:r>
            <a:r>
              <a:rPr lang="bg-BG" sz="1600" dirty="0">
                <a:solidFill>
                  <a:schemeClr val="bg2">
                    <a:lumMod val="25000"/>
                  </a:schemeClr>
                </a:solidFill>
              </a:rPr>
              <a:t>но не може да бъде изграждан постепенно. </a:t>
            </a:r>
            <a:r>
              <a:rPr lang="en-US" sz="1600" dirty="0">
                <a:solidFill>
                  <a:schemeClr val="bg2">
                    <a:lumMod val="25000"/>
                  </a:schemeClr>
                </a:solidFill>
              </a:rPr>
              <a:t>CSS </a:t>
            </a:r>
            <a:r>
              <a:rPr lang="bg-BG" sz="1600" dirty="0">
                <a:solidFill>
                  <a:schemeClr val="bg2">
                    <a:lumMod val="25000"/>
                  </a:schemeClr>
                </a:solidFill>
              </a:rPr>
              <a:t>правилата могат да се</a:t>
            </a:r>
            <a:r>
              <a:rPr lang="en-US" sz="1600" dirty="0">
                <a:solidFill>
                  <a:schemeClr val="bg2">
                    <a:lumMod val="25000"/>
                  </a:schemeClr>
                </a:solidFill>
              </a:rPr>
              <a:t> override</a:t>
            </a:r>
            <a:r>
              <a:rPr lang="en-GB" sz="1600" dirty="0">
                <a:solidFill>
                  <a:schemeClr val="bg2">
                    <a:lumMod val="25000"/>
                  </a:schemeClr>
                </a:solidFill>
              </a:rPr>
              <a:t>-</a:t>
            </a:r>
            <a:r>
              <a:rPr lang="bg-BG" sz="1600" dirty="0">
                <a:solidFill>
                  <a:schemeClr val="bg2">
                    <a:lumMod val="25000"/>
                  </a:schemeClr>
                </a:solidFill>
              </a:rPr>
              <a:t>ват един друг и отнема време </a:t>
            </a:r>
            <a:r>
              <a:rPr lang="en-US" sz="1600" dirty="0">
                <a:solidFill>
                  <a:schemeClr val="bg2">
                    <a:lumMod val="25000"/>
                  </a:schemeClr>
                </a:solidFill>
              </a:rPr>
              <a:t>browser-a </a:t>
            </a:r>
            <a:r>
              <a:rPr lang="bg-BG" sz="1600" dirty="0">
                <a:solidFill>
                  <a:schemeClr val="bg2">
                    <a:lumMod val="25000"/>
                  </a:schemeClr>
                </a:solidFill>
              </a:rPr>
              <a:t>да изчисли, как а се приложи </a:t>
            </a:r>
            <a:r>
              <a:rPr lang="en-US" sz="1600" dirty="0">
                <a:solidFill>
                  <a:schemeClr val="bg2">
                    <a:lumMod val="25000"/>
                  </a:schemeClr>
                </a:solidFill>
              </a:rPr>
              <a:t>CSS </a:t>
            </a:r>
            <a:r>
              <a:rPr lang="en-GB" sz="1600" dirty="0">
                <a:solidFill>
                  <a:schemeClr val="bg2">
                    <a:lumMod val="25000"/>
                  </a:schemeClr>
                </a:solidFill>
              </a:rPr>
              <a:t>code </a:t>
            </a:r>
            <a:r>
              <a:rPr lang="bg-BG" sz="1600" dirty="0">
                <a:solidFill>
                  <a:schemeClr val="bg2">
                    <a:lumMod val="25000"/>
                  </a:schemeClr>
                </a:solidFill>
              </a:rPr>
              <a:t>към </a:t>
            </a:r>
            <a:r>
              <a:rPr lang="en-US" sz="1600" b="1" dirty="0">
                <a:solidFill>
                  <a:schemeClr val="bg2">
                    <a:lumMod val="25000"/>
                  </a:schemeClr>
                </a:solidFill>
              </a:rPr>
              <a:t>DOM</a:t>
            </a:r>
            <a:endParaRPr lang="bg-BG" sz="1600" b="1" dirty="0">
              <a:solidFill>
                <a:schemeClr val="bg2">
                  <a:lumMod val="25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84" y="2365382"/>
            <a:ext cx="7382024" cy="1860271"/>
          </a:xfrm>
          <a:prstGeom prst="rect">
            <a:avLst/>
          </a:prstGeom>
        </p:spPr>
      </p:pic>
    </p:spTree>
    <p:extLst>
      <p:ext uri="{BB962C8B-B14F-4D97-AF65-F5344CB8AC3E}">
        <p14:creationId xmlns:p14="http://schemas.microsoft.com/office/powerpoint/2010/main" val="335240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JS Loading – The history of &lt;script&gt; tag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81" y="1354838"/>
            <a:ext cx="5381547" cy="207121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6167" y="3547601"/>
            <a:ext cx="4968552" cy="1485597"/>
          </a:xfrm>
          <a:prstGeom prst="rect">
            <a:avLst/>
          </a:prstGeom>
        </p:spPr>
      </p:pic>
    </p:spTree>
    <p:extLst>
      <p:ext uri="{BB962C8B-B14F-4D97-AF65-F5344CB8AC3E}">
        <p14:creationId xmlns:p14="http://schemas.microsoft.com/office/powerpoint/2010/main" val="238707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553244"/>
            <a:ext cx="7080051" cy="4276350"/>
          </a:xfrm>
          <a:prstGeom prst="rect">
            <a:avLst/>
          </a:prstGeom>
        </p:spPr>
      </p:pic>
    </p:spTree>
    <p:extLst>
      <p:ext uri="{BB962C8B-B14F-4D97-AF65-F5344CB8AC3E}">
        <p14:creationId xmlns:p14="http://schemas.microsoft.com/office/powerpoint/2010/main" val="303413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Test Speed</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600986"/>
          </a:xfrm>
          <a:prstGeom prst="rect">
            <a:avLst/>
          </a:prstGeom>
          <a:noFill/>
        </p:spPr>
        <p:txBody>
          <a:bodyPr wrap="square" rtlCol="0">
            <a:spAutoFit/>
          </a:bodyPr>
          <a:lstStyle/>
          <a:p>
            <a:r>
              <a:rPr lang="en-US" sz="1600" dirty="0">
                <a:hlinkClick r:id="rId4"/>
              </a:rPr>
              <a:t>Example of FOIT – loading fonts:</a:t>
            </a:r>
          </a:p>
          <a:p>
            <a:endParaRPr lang="en-US" sz="1600" dirty="0">
              <a:hlinkClick r:id="rId4"/>
            </a:endParaRPr>
          </a:p>
          <a:p>
            <a:r>
              <a:rPr lang="en-US" sz="1600" dirty="0">
                <a:hlinkClick r:id="rId4"/>
              </a:rPr>
              <a:t>https://demo.frontendweekly.news/balancing-fonts</a:t>
            </a:r>
            <a:r>
              <a:rPr lang="en-US" sz="1600" dirty="0"/>
              <a:t> </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Pingdom</a:t>
            </a:r>
            <a:r>
              <a:rPr lang="en-US" sz="1600" dirty="0">
                <a:solidFill>
                  <a:schemeClr val="bg2">
                    <a:lumMod val="25000"/>
                  </a:schemeClr>
                </a:solidFill>
              </a:rPr>
              <a:t> - </a:t>
            </a:r>
            <a:r>
              <a:rPr lang="en-US" sz="1600" dirty="0">
                <a:solidFill>
                  <a:schemeClr val="bg2">
                    <a:lumMod val="25000"/>
                  </a:schemeClr>
                </a:solidFill>
                <a:hlinkClick r:id="rId5"/>
              </a:rPr>
              <a:t>https://tools.pingdom.com/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GTMetrix</a:t>
            </a:r>
            <a:r>
              <a:rPr lang="en-US" sz="1600" dirty="0">
                <a:solidFill>
                  <a:schemeClr val="bg2">
                    <a:lumMod val="25000"/>
                  </a:schemeClr>
                </a:solidFill>
              </a:rPr>
              <a:t> - </a:t>
            </a:r>
            <a:r>
              <a:rPr lang="en-US" sz="1600" dirty="0">
                <a:solidFill>
                  <a:schemeClr val="bg2">
                    <a:lumMod val="25000"/>
                  </a:schemeClr>
                </a:solidFill>
                <a:hlinkClick r:id="rId6"/>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a:solidFill>
                  <a:schemeClr val="bg2">
                    <a:lumMod val="25000"/>
                  </a:schemeClr>
                </a:solidFill>
              </a:rPr>
              <a:t>Google’s </a:t>
            </a:r>
            <a:r>
              <a:rPr lang="en-US" sz="1600" dirty="0" err="1">
                <a:solidFill>
                  <a:schemeClr val="bg2">
                    <a:lumMod val="25000"/>
                  </a:schemeClr>
                </a:solidFill>
              </a:rPr>
              <a:t>PageSpeed</a:t>
            </a:r>
            <a:r>
              <a:rPr lang="en-US" sz="1600" dirty="0">
                <a:solidFill>
                  <a:schemeClr val="bg2">
                    <a:lumMod val="25000"/>
                  </a:schemeClr>
                </a:solidFill>
              </a:rPr>
              <a:t> Insight - </a:t>
            </a:r>
            <a:r>
              <a:rPr lang="en-US" sz="1600" dirty="0">
                <a:solidFill>
                  <a:schemeClr val="bg2">
                    <a:lumMod val="25000"/>
                  </a:schemeClr>
                </a:solidFill>
                <a:hlinkClick r:id="rId6"/>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YSlow</a:t>
            </a:r>
            <a:r>
              <a:rPr lang="en-US" sz="1600" dirty="0">
                <a:solidFill>
                  <a:schemeClr val="bg2">
                    <a:lumMod val="25000"/>
                  </a:schemeClr>
                </a:solidFill>
              </a:rPr>
              <a:t> - </a:t>
            </a:r>
            <a:r>
              <a:rPr lang="en-US" sz="1600" dirty="0">
                <a:solidFill>
                  <a:schemeClr val="bg2">
                    <a:lumMod val="25000"/>
                  </a:schemeClr>
                </a:solidFill>
                <a:hlinkClick r:id="rId7"/>
              </a:rPr>
              <a:t>http://yslow.org/</a:t>
            </a:r>
            <a:endParaRPr lang="en-US" sz="1600" dirty="0">
              <a:solidFill>
                <a:schemeClr val="bg2">
                  <a:lumMod val="25000"/>
                </a:schemeClr>
              </a:solidFill>
            </a:endParaRPr>
          </a:p>
          <a:p>
            <a:endParaRPr lang="en-US" sz="1600" dirty="0">
              <a:solidFill>
                <a:schemeClr val="bg2">
                  <a:lumMod val="25000"/>
                </a:schemeClr>
              </a:solidFill>
            </a:endParaRPr>
          </a:p>
          <a:p>
            <a:r>
              <a:rPr lang="en-US" sz="1600" dirty="0">
                <a:hlinkClick r:id="rId8"/>
              </a:rPr>
              <a:t>https://developers.google.com/web/tools/chrome-devtools/network/understanding-resource-timing</a:t>
            </a:r>
            <a:endParaRPr lang="bg-BG" sz="1600" dirty="0">
              <a:solidFill>
                <a:schemeClr val="bg2">
                  <a:lumMod val="25000"/>
                </a:schemeClr>
              </a:solidFill>
            </a:endParaRPr>
          </a:p>
        </p:txBody>
      </p:sp>
    </p:spTree>
    <p:extLst>
      <p:ext uri="{BB962C8B-B14F-4D97-AF65-F5344CB8AC3E}">
        <p14:creationId xmlns:p14="http://schemas.microsoft.com/office/powerpoint/2010/main" val="352285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2352</TotalTime>
  <Words>2522</Words>
  <Application>Microsoft Office PowerPoint</Application>
  <PresentationFormat>On-screen Show (16:10)</PresentationFormat>
  <Paragraphs>329</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398</cp:revision>
  <dcterms:created xsi:type="dcterms:W3CDTF">2015-10-11T06:58:48Z</dcterms:created>
  <dcterms:modified xsi:type="dcterms:W3CDTF">2019-10-09T13:46:02Z</dcterms:modified>
</cp:coreProperties>
</file>