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60" r:id="rId4"/>
    <p:sldId id="273" r:id="rId5"/>
    <p:sldId id="274" r:id="rId6"/>
    <p:sldId id="259" r:id="rId7"/>
    <p:sldId id="266" r:id="rId8"/>
    <p:sldId id="262" r:id="rId9"/>
    <p:sldId id="267" r:id="rId10"/>
    <p:sldId id="264" r:id="rId11"/>
    <p:sldId id="268" r:id="rId12"/>
    <p:sldId id="269" r:id="rId13"/>
    <p:sldId id="270" r:id="rId14"/>
    <p:sldId id="265" r:id="rId15"/>
    <p:sldId id="271" r:id="rId16"/>
    <p:sldId id="272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38B9AF"/>
    <a:srgbClr val="268BD2"/>
    <a:srgbClr val="3B566A"/>
    <a:srgbClr val="9365B8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inline element has no line break before or after it, and it tolerates HTML elements next to it.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block element has some whitespace above and below it and does not tolerate any HTML elements next to it.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inline-block element is placed as an inline element (on the same line as adjacent content), but it behaves as a block element.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inline: can display things before or after it, on the same line. block: demands its own line, with whitespace around it. inline-block: can have elements before or after it, but there is whitespace around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https://hacks.mozilla.org/2015/03/understanding-inline-box-model/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Намира се от външния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до вътрешния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margin-a.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Стандартния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= 0.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Чрез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могат да се задав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т- цвят, стил, 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border-a;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Отделните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property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-та на границите могат да се задават както индивидуално за всяка страна, така и за целия елемент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border-radius –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дефинира степена заобленост : ) на съответния елемент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9" y="3285732"/>
            <a:ext cx="4162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 </a:t>
            </a:r>
            <a:r>
              <a:rPr lang="bg-BG" dirty="0"/>
              <a:t>– 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23688"/>
            <a:ext cx="79533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857500"/>
            <a:ext cx="7829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Отнася 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външното отстояние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започваща от външния край на границите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между елементите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auto – browser-a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пресмята отстоянието;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inherit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наследява стойността от родителя;</a:t>
            </a:r>
          </a:p>
          <a:p>
            <a:endParaRPr lang="bg-BG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1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  <a:r>
              <a:rPr lang="bg-BG" dirty="0"/>
              <a:t> </a:t>
            </a:r>
            <a:r>
              <a:rPr lang="en-US" dirty="0"/>
              <a:t>Auto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8" y="1489348"/>
            <a:ext cx="7591425" cy="1752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618515" y="364693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Тъй като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browser-a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сам изчислява отстоянията отляво и дясно, този елемент ще бъде центриран хоризонтално спрямо родителя си. Отстоянията отляво и дясно ще бъдат равни.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0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  <a:r>
              <a:rPr lang="bg-BG" dirty="0"/>
              <a:t> </a:t>
            </a:r>
            <a:r>
              <a:rPr lang="en-US" dirty="0"/>
              <a:t>Collapse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Има случаи в които горния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top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margin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долния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(bottom)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„рухват“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(collapse)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7" y="1777380"/>
            <a:ext cx="7909246" cy="2246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4155354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Отстоянието между тези два елемента е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40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се случва само при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top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&amp; bottom.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3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box-sizing: content-box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content-box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дефинирание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height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се отнасят конкретно за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box!</a:t>
            </a: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796417"/>
            <a:ext cx="3952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box-sizing: border-box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border-box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ни позволява да включим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 общата височина и ширина на елемента: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784" y="2234567"/>
            <a:ext cx="3524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 да бъде визуализиран даден документ, </a:t>
            </a:r>
            <a:r>
              <a:rPr lang="en-US" dirty="0"/>
              <a:t>rendering engine-a* </a:t>
            </a:r>
            <a:r>
              <a:rPr lang="bg-BG" dirty="0"/>
              <a:t>на всеки </a:t>
            </a:r>
            <a:r>
              <a:rPr lang="en-US" dirty="0"/>
              <a:t>browser</a:t>
            </a:r>
            <a:r>
              <a:rPr lang="bg-BG" dirty="0"/>
              <a:t> представя всеки елемент като правоъгълна „кутия“ (</a:t>
            </a:r>
            <a:r>
              <a:rPr lang="en-US" dirty="0"/>
              <a:t>box</a:t>
            </a:r>
            <a:r>
              <a:rPr lang="bg-BG" dirty="0"/>
              <a:t>) според т.нар стандарт за </a:t>
            </a:r>
            <a:r>
              <a:rPr lang="en-US" dirty="0"/>
              <a:t>CSS basic box model. 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определя размера, позицията и свойствата </a:t>
            </a:r>
            <a:r>
              <a:rPr lang="en-US" dirty="0"/>
              <a:t>(</a:t>
            </a:r>
            <a:r>
              <a:rPr lang="bg-BG" dirty="0"/>
              <a:t>цвят на шрифта/</a:t>
            </a:r>
            <a:r>
              <a:rPr lang="en-US" dirty="0"/>
              <a:t>color</a:t>
            </a:r>
            <a:r>
              <a:rPr lang="bg-BG" dirty="0"/>
              <a:t>, цвят на задния план</a:t>
            </a:r>
            <a:r>
              <a:rPr lang="en-US" dirty="0"/>
              <a:t>/background-color, </a:t>
            </a:r>
            <a:r>
              <a:rPr lang="bg-BG" dirty="0"/>
              <a:t>размер на границите/</a:t>
            </a:r>
            <a:r>
              <a:rPr lang="en-US" dirty="0"/>
              <a:t>border size </a:t>
            </a:r>
            <a:r>
              <a:rPr lang="bg-BG" dirty="0"/>
              <a:t>и др.</a:t>
            </a:r>
            <a:r>
              <a:rPr lang="en-US" dirty="0"/>
              <a:t>)</a:t>
            </a:r>
            <a:r>
              <a:rPr lang="bg-BG" dirty="0"/>
              <a:t> на тези „кутии“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Всяка такава кутия е представена от 4 части(</a:t>
            </a:r>
            <a:r>
              <a:rPr lang="en-US" dirty="0"/>
              <a:t>area/</a:t>
            </a:r>
            <a:r>
              <a:rPr lang="bg-BG" dirty="0"/>
              <a:t>площ)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– </a:t>
            </a:r>
            <a:r>
              <a:rPr lang="bg-BG" dirty="0"/>
              <a:t>съдържанието, мястото където то (текст, снимки) се появява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</a:t>
            </a:r>
            <a:r>
              <a:rPr lang="bg-BG" dirty="0"/>
              <a:t>– площ ОКОЛО </a:t>
            </a:r>
            <a:r>
              <a:rPr lang="en-US" dirty="0"/>
              <a:t>content-a</a:t>
            </a:r>
            <a:r>
              <a:rPr lang="bg-BG" dirty="0"/>
              <a:t>; Падингът е прозрачен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</a:t>
            </a:r>
            <a:r>
              <a:rPr lang="bg-BG" dirty="0"/>
              <a:t> – граница, ОКОЛО </a:t>
            </a:r>
            <a:r>
              <a:rPr lang="en-US" dirty="0"/>
              <a:t>padding-a </a:t>
            </a:r>
            <a:r>
              <a:rPr lang="bg-BG" dirty="0"/>
              <a:t>и </a:t>
            </a:r>
            <a:r>
              <a:rPr lang="en-US" dirty="0"/>
              <a:t>content-a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 – </a:t>
            </a:r>
            <a:r>
              <a:rPr lang="bg-BG" dirty="0"/>
              <a:t>площ извън границата(</a:t>
            </a:r>
            <a:r>
              <a:rPr lang="en-US" dirty="0"/>
              <a:t>border-a</a:t>
            </a:r>
            <a:r>
              <a:rPr lang="bg-BG" dirty="0"/>
              <a:t>)</a:t>
            </a:r>
            <a:r>
              <a:rPr lang="en-US" dirty="0"/>
              <a:t>, Margin-</a:t>
            </a:r>
            <a:r>
              <a:rPr lang="bg-BG" dirty="0"/>
              <a:t>ът е прозрачен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E78B8-059D-419A-A41B-EC7551055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1" y="769268"/>
            <a:ext cx="7617377" cy="36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670168" y="39982"/>
            <a:ext cx="145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CSS display property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display property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39552" y="1307711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600" b="1" dirty="0"/>
              <a:t>Inline elements: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Може да им се задаваде ляво и дясно външно отстояние/</a:t>
            </a:r>
            <a:r>
              <a:rPr lang="en-US" sz="1600" dirty="0"/>
              <a:t>margin,</a:t>
            </a:r>
            <a:r>
              <a:rPr lang="bg-BG" sz="1600" dirty="0"/>
              <a:t> но не и на такова отгоре и отдолу/</a:t>
            </a:r>
            <a:r>
              <a:rPr lang="en-US" sz="1600" dirty="0"/>
              <a:t>top &amp; bottom margin</a:t>
            </a:r>
            <a:r>
              <a:rPr lang="bg-BG" sz="1600" dirty="0"/>
              <a:t>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b="1" dirty="0"/>
              <a:t>Не може </a:t>
            </a:r>
            <a:r>
              <a:rPr lang="bg-BG" sz="1600" dirty="0"/>
              <a:t>да им се задава </a:t>
            </a:r>
            <a:r>
              <a:rPr lang="en-GB" sz="1600" dirty="0"/>
              <a:t>width </a:t>
            </a:r>
            <a:r>
              <a:rPr lang="en-US" sz="1600" dirty="0"/>
              <a:t>&amp;</a:t>
            </a:r>
            <a:r>
              <a:rPr lang="en-GB" sz="1600" dirty="0"/>
              <a:t>height</a:t>
            </a:r>
            <a:r>
              <a:rPr lang="bg-BG" sz="1600" dirty="0"/>
              <a:t>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Позволява на други елементи да стоят от ляво и дясно.</a:t>
            </a:r>
            <a:endParaRPr lang="en-GB" sz="1600" dirty="0"/>
          </a:p>
          <a:p>
            <a:pPr fontAlgn="base"/>
            <a:endParaRPr lang="en-GB" sz="1600" dirty="0"/>
          </a:p>
          <a:p>
            <a:pPr fontAlgn="base"/>
            <a:r>
              <a:rPr lang="en-GB" sz="1600" b="1" dirty="0"/>
              <a:t>Block elements: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Може да му бъде задавано отстояние в четирите посоки;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Изрично се поставя т.нар. </a:t>
            </a:r>
            <a:r>
              <a:rPr lang="en-US" sz="1600" dirty="0"/>
              <a:t>line break </a:t>
            </a:r>
            <a:r>
              <a:rPr lang="bg-BG" sz="1600" dirty="0"/>
              <a:t>след края на елемента;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Ако изрично не е дефинирана ширина заема 100% </a:t>
            </a:r>
            <a:r>
              <a:rPr lang="en-US" sz="1600" dirty="0"/>
              <a:t>(full width)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fontAlgn="base"/>
            <a:r>
              <a:rPr lang="en-GB" sz="1600" b="1" dirty="0"/>
              <a:t>Inline-block elements: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Позволява на други елементи да стоят от ляво и дясно.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Позволява и зачита вътрешни и външни отстояния </a:t>
            </a:r>
            <a:r>
              <a:rPr lang="en-US" sz="1600" dirty="0"/>
              <a:t>margin &amp; padding </a:t>
            </a:r>
            <a:r>
              <a:rPr lang="bg-BG" sz="1600" dirty="0"/>
              <a:t>от всички страни;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Зачита изрично поставени </a:t>
            </a:r>
            <a:r>
              <a:rPr lang="en-US" sz="1600" dirty="0"/>
              <a:t>height &amp; width;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15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display 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09" y="1613081"/>
            <a:ext cx="69151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properties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7AA2"/>
                </a:solidFill>
              </a:rPr>
              <a:t>height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427AA2"/>
                </a:solidFill>
              </a:rPr>
              <a:t>width</a:t>
            </a:r>
            <a:endParaRPr lang="bg-BG" dirty="0">
              <a:solidFill>
                <a:srgbClr val="427AA2"/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Свойства/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properties,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които задават височина и 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BOX,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площта на която ще бъде визуализирано съдържанието.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NB! </a:t>
            </a:r>
            <a:r>
              <a:rPr lang="en-US" sz="1600" dirty="0">
                <a:solidFill>
                  <a:srgbClr val="427AA2"/>
                </a:solidFill>
              </a:rPr>
              <a:t>height</a:t>
            </a:r>
            <a:r>
              <a:rPr lang="en-US" sz="1600" dirty="0"/>
              <a:t> </a:t>
            </a:r>
            <a:r>
              <a:rPr lang="bg-BG" sz="1600" dirty="0"/>
              <a:t>и </a:t>
            </a:r>
            <a:r>
              <a:rPr lang="en-US" sz="1600" dirty="0">
                <a:solidFill>
                  <a:srgbClr val="427AA2"/>
                </a:solidFill>
              </a:rPr>
              <a:t>width</a:t>
            </a:r>
            <a:r>
              <a:rPr lang="bg-BG" sz="1600" dirty="0">
                <a:solidFill>
                  <a:srgbClr val="427AA2"/>
                </a:solidFill>
              </a:rPr>
              <a:t>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не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включват отстоянията вътре, вън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(padding, margin)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или границите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(border)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max-height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</a:p>
          <a:p>
            <a:r>
              <a:rPr lang="en-US" sz="1600" dirty="0">
                <a:solidFill>
                  <a:srgbClr val="427AA2"/>
                </a:solidFill>
              </a:rPr>
              <a:t>max-width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широчина на елемента;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min-height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минимална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min-width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минимална широчина на елемента;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rgbClr val="42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4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properties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 -</a:t>
            </a:r>
            <a:r>
              <a:rPr lang="bg-BG" dirty="0"/>
              <a:t> примерен</a:t>
            </a:r>
            <a:r>
              <a:rPr lang="en-US" dirty="0"/>
              <a:t> </a:t>
            </a:r>
            <a:r>
              <a:rPr lang="bg-BG" dirty="0"/>
              <a:t>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21396"/>
            <a:ext cx="6543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Box properties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Отнася 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вътрешното отстояние,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намираща се между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външния край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съдържанието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от вътрешния край на границите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;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от вътрешената страна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границите;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наследява стойност от родителя;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Отрицателни стойности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не са позволени</a:t>
            </a:r>
            <a:r>
              <a:rPr lang="en-US" sz="1600" b="1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Не е логично, не е и валидно.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0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– </a:t>
            </a:r>
            <a:r>
              <a:rPr lang="bg-BG" dirty="0"/>
              <a:t>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633364"/>
            <a:ext cx="4638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1669</TotalTime>
  <Words>989</Words>
  <Application>Microsoft Office PowerPoint</Application>
  <PresentationFormat>On-screen Show (16:10)</PresentationFormat>
  <Paragraphs>143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233</cp:revision>
  <dcterms:created xsi:type="dcterms:W3CDTF">2015-10-11T06:58:48Z</dcterms:created>
  <dcterms:modified xsi:type="dcterms:W3CDTF">2019-10-15T16:01:26Z</dcterms:modified>
</cp:coreProperties>
</file>