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2" r:id="rId5"/>
    <p:sldId id="263" r:id="rId6"/>
    <p:sldId id="264" r:id="rId7"/>
    <p:sldId id="265" r:id="rId8"/>
    <p:sldId id="268" r:id="rId9"/>
    <p:sldId id="269" r:id="rId10"/>
    <p:sldId id="266" r:id="rId11"/>
    <p:sldId id="27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23-Jan-19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23-Jan-19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pi.foursquare.com/v2/venues/explore" TargetMode="External"/><Relationship Id="rId2" Type="http://schemas.openxmlformats.org/officeDocument/2006/relationships/hyperlink" Target="https://www.aggdata.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C83D-ED12-4A6F-969F-3096B9385250}"/>
              </a:ext>
            </a:extLst>
          </p:cNvPr>
          <p:cNvSpPr>
            <a:spLocks noGrp="1"/>
          </p:cNvSpPr>
          <p:nvPr>
            <p:ph type="title"/>
          </p:nvPr>
        </p:nvSpPr>
        <p:spPr/>
        <p:txBody>
          <a:bodyPr>
            <a:normAutofit fontScale="90000"/>
          </a:bodyPr>
          <a:lstStyle/>
          <a:p>
            <a:br>
              <a:rPr lang="en-US" dirty="0"/>
            </a:br>
            <a:br>
              <a:rPr lang="en-US" dirty="0"/>
            </a:br>
            <a:r>
              <a:rPr lang="en-US" dirty="0"/>
              <a:t>Battle of the neighborhoods</a:t>
            </a:r>
            <a:br>
              <a:rPr lang="en-US" dirty="0"/>
            </a:br>
            <a:r>
              <a:rPr lang="en-US" sz="2200" dirty="0"/>
              <a:t>CAPSTONE Project</a:t>
            </a:r>
            <a:br>
              <a:rPr lang="en-US" sz="2200" dirty="0"/>
            </a:br>
            <a:br>
              <a:rPr lang="en-US" dirty="0"/>
            </a:br>
            <a:r>
              <a:rPr lang="en-US" sz="1300" dirty="0"/>
              <a:t>Marc De Decker | Coursera Data Science Professional | January 23, 2019</a:t>
            </a:r>
            <a:br>
              <a:rPr lang="en-US" dirty="0"/>
            </a:br>
            <a:br>
              <a:rPr lang="en-US" dirty="0"/>
            </a:br>
            <a:endParaRPr lang="en-US" dirty="0"/>
          </a:p>
        </p:txBody>
      </p:sp>
      <p:pic>
        <p:nvPicPr>
          <p:cNvPr id="5" name="Content Placeholder 4">
            <a:extLst>
              <a:ext uri="{FF2B5EF4-FFF2-40B4-BE49-F238E27FC236}">
                <a16:creationId xmlns:a16="http://schemas.microsoft.com/office/drawing/2014/main" id="{866AA7C2-E7B6-435C-B7CF-B9469E36F154}"/>
              </a:ext>
            </a:extLst>
          </p:cNvPr>
          <p:cNvPicPr>
            <a:picLocks noGrp="1" noChangeAspect="1"/>
          </p:cNvPicPr>
          <p:nvPr>
            <p:ph idx="1"/>
          </p:nvPr>
        </p:nvPicPr>
        <p:blipFill>
          <a:blip r:embed="rId2"/>
          <a:stretch>
            <a:fillRect/>
          </a:stretch>
        </p:blipFill>
        <p:spPr>
          <a:xfrm>
            <a:off x="2248083" y="685800"/>
            <a:ext cx="5406659" cy="3614738"/>
          </a:xfrm>
        </p:spPr>
      </p:pic>
    </p:spTree>
    <p:extLst>
      <p:ext uri="{BB962C8B-B14F-4D97-AF65-F5344CB8AC3E}">
        <p14:creationId xmlns:p14="http://schemas.microsoft.com/office/powerpoint/2010/main" val="320793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B97B-76C8-4063-B064-B5A97CFA2361}"/>
              </a:ext>
            </a:extLst>
          </p:cNvPr>
          <p:cNvSpPr>
            <a:spLocks noGrp="1"/>
          </p:cNvSpPr>
          <p:nvPr>
            <p:ph type="title"/>
          </p:nvPr>
        </p:nvSpPr>
        <p:spPr>
          <a:xfrm>
            <a:off x="684211" y="219279"/>
            <a:ext cx="8534401" cy="644321"/>
          </a:xfrm>
        </p:spPr>
        <p:txBody>
          <a:bodyPr/>
          <a:lstStyle/>
          <a:p>
            <a:r>
              <a:rPr lang="en-US" dirty="0"/>
              <a:t>Discussion</a:t>
            </a:r>
          </a:p>
        </p:txBody>
      </p:sp>
      <p:sp>
        <p:nvSpPr>
          <p:cNvPr id="3" name="Text Placeholder 2">
            <a:extLst>
              <a:ext uri="{FF2B5EF4-FFF2-40B4-BE49-F238E27FC236}">
                <a16:creationId xmlns:a16="http://schemas.microsoft.com/office/drawing/2014/main" id="{B77371DD-7DE3-47AE-BE23-D21691DA2BB1}"/>
              </a:ext>
            </a:extLst>
          </p:cNvPr>
          <p:cNvSpPr>
            <a:spLocks noGrp="1"/>
          </p:cNvSpPr>
          <p:nvPr>
            <p:ph type="body" idx="1"/>
          </p:nvPr>
        </p:nvSpPr>
        <p:spPr>
          <a:xfrm>
            <a:off x="684211" y="1106812"/>
            <a:ext cx="8534400" cy="965200"/>
          </a:xfrm>
        </p:spPr>
        <p:txBody>
          <a:bodyPr>
            <a:normAutofit lnSpcReduction="10000"/>
          </a:bodyPr>
          <a:lstStyle/>
          <a:p>
            <a:pPr marL="285750" indent="-285750">
              <a:buFont typeface="Wingdings" panose="05000000000000000000" pitchFamily="2" charset="2"/>
              <a:buChar char="q"/>
            </a:pPr>
            <a:r>
              <a:rPr lang="en-US" dirty="0"/>
              <a:t>It is obvious that our recommendation to the investor would be to open a new coffee/breakfast shop in one of the towns of each cluster identified. </a:t>
            </a:r>
          </a:p>
          <a:p>
            <a:endParaRPr lang="en-US" dirty="0"/>
          </a:p>
        </p:txBody>
      </p:sp>
      <p:pic>
        <p:nvPicPr>
          <p:cNvPr id="4" name="Picture 3">
            <a:extLst>
              <a:ext uri="{FF2B5EF4-FFF2-40B4-BE49-F238E27FC236}">
                <a16:creationId xmlns:a16="http://schemas.microsoft.com/office/drawing/2014/main" id="{EF5996BE-7552-4D7E-8C16-32B584420192}"/>
              </a:ext>
            </a:extLst>
          </p:cNvPr>
          <p:cNvPicPr/>
          <p:nvPr/>
        </p:nvPicPr>
        <p:blipFill>
          <a:blip r:embed="rId2"/>
          <a:stretch>
            <a:fillRect/>
          </a:stretch>
        </p:blipFill>
        <p:spPr>
          <a:xfrm>
            <a:off x="5348695" y="2299379"/>
            <a:ext cx="5486400" cy="4150360"/>
          </a:xfrm>
          <a:prstGeom prst="rect">
            <a:avLst/>
          </a:prstGeom>
        </p:spPr>
      </p:pic>
      <p:sp>
        <p:nvSpPr>
          <p:cNvPr id="5" name="Rectangle 4">
            <a:extLst>
              <a:ext uri="{FF2B5EF4-FFF2-40B4-BE49-F238E27FC236}">
                <a16:creationId xmlns:a16="http://schemas.microsoft.com/office/drawing/2014/main" id="{A2B959A0-B0D2-4948-8A70-A364AE66DF8D}"/>
              </a:ext>
            </a:extLst>
          </p:cNvPr>
          <p:cNvSpPr/>
          <p:nvPr/>
        </p:nvSpPr>
        <p:spPr>
          <a:xfrm>
            <a:off x="684211" y="2429519"/>
            <a:ext cx="4424684" cy="2862322"/>
          </a:xfrm>
          <a:prstGeom prst="rect">
            <a:avLst/>
          </a:prstGeom>
        </p:spPr>
        <p:txBody>
          <a:bodyPr wrap="square">
            <a:spAutoFit/>
          </a:bodyPr>
          <a:lstStyle/>
          <a:p>
            <a:pPr marL="285750" indent="-285750">
              <a:buFont typeface="Wingdings" panose="05000000000000000000" pitchFamily="2" charset="2"/>
              <a:buChar char="q"/>
            </a:pPr>
            <a:r>
              <a:rPr lang="en-US" dirty="0" err="1">
                <a:solidFill>
                  <a:schemeClr val="bg2">
                    <a:lumMod val="75000"/>
                  </a:schemeClr>
                </a:solidFill>
              </a:rPr>
              <a:t>Hoogstraten-Antwerpen-Bornem</a:t>
            </a:r>
            <a:r>
              <a:rPr lang="en-US" dirty="0">
                <a:solidFill>
                  <a:schemeClr val="bg2">
                    <a:lumMod val="75000"/>
                  </a:schemeClr>
                </a:solidFill>
              </a:rPr>
              <a:t> could be a good choice as these towns are geographically far away from each other. On the other hand it could be wise to choose for another town (like </a:t>
            </a:r>
            <a:r>
              <a:rPr lang="en-US" dirty="0" err="1">
                <a:solidFill>
                  <a:schemeClr val="bg2">
                    <a:lumMod val="75000"/>
                  </a:schemeClr>
                </a:solidFill>
              </a:rPr>
              <a:t>Mechelen</a:t>
            </a:r>
            <a:r>
              <a:rPr lang="en-US" dirty="0">
                <a:solidFill>
                  <a:schemeClr val="bg2">
                    <a:lumMod val="75000"/>
                  </a:schemeClr>
                </a:solidFill>
              </a:rPr>
              <a:t> or </a:t>
            </a:r>
            <a:r>
              <a:rPr lang="en-US" dirty="0" err="1">
                <a:solidFill>
                  <a:schemeClr val="bg2">
                    <a:lumMod val="75000"/>
                  </a:schemeClr>
                </a:solidFill>
              </a:rPr>
              <a:t>Geel</a:t>
            </a:r>
            <a:r>
              <a:rPr lang="en-US" dirty="0">
                <a:solidFill>
                  <a:schemeClr val="bg2">
                    <a:lumMod val="75000"/>
                  </a:schemeClr>
                </a:solidFill>
              </a:rPr>
              <a:t>) in Cluster 1 as </a:t>
            </a:r>
            <a:r>
              <a:rPr lang="en-US" dirty="0" err="1">
                <a:solidFill>
                  <a:schemeClr val="bg2">
                    <a:lumMod val="75000"/>
                  </a:schemeClr>
                </a:solidFill>
              </a:rPr>
              <a:t>Antwerpen</a:t>
            </a:r>
            <a:r>
              <a:rPr lang="en-US" dirty="0">
                <a:solidFill>
                  <a:schemeClr val="bg2">
                    <a:lumMod val="75000"/>
                  </a:schemeClr>
                </a:solidFill>
              </a:rPr>
              <a:t> probably has a higher risk in regards to competing with more similar shops.</a:t>
            </a:r>
          </a:p>
        </p:txBody>
      </p:sp>
      <p:sp>
        <p:nvSpPr>
          <p:cNvPr id="6" name="Rectangle 5">
            <a:extLst>
              <a:ext uri="{FF2B5EF4-FFF2-40B4-BE49-F238E27FC236}">
                <a16:creationId xmlns:a16="http://schemas.microsoft.com/office/drawing/2014/main" id="{F7FD6131-242B-4E82-85B6-B8DAD7D95D95}"/>
              </a:ext>
            </a:extLst>
          </p:cNvPr>
          <p:cNvSpPr/>
          <p:nvPr/>
        </p:nvSpPr>
        <p:spPr>
          <a:xfrm>
            <a:off x="2636939" y="5649348"/>
            <a:ext cx="2711756" cy="989373"/>
          </a:xfrm>
          <a:prstGeom prst="rect">
            <a:avLst/>
          </a:prstGeom>
        </p:spPr>
        <p:txBody>
          <a:bodyPr wrap="square">
            <a:spAutoFit/>
          </a:bodyPr>
          <a:lstStyle/>
          <a:p>
            <a:pPr>
              <a:lnSpc>
                <a:spcPct val="110000"/>
              </a:lnSpc>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Cluster 1: </a:t>
            </a:r>
            <a:r>
              <a:rPr lang="en-US" dirty="0">
                <a:solidFill>
                  <a:srgbClr val="000000"/>
                </a:solidFill>
                <a:highlight>
                  <a:srgbClr val="FF0000"/>
                </a:highlight>
                <a:latin typeface="Helvetica" panose="020B0604020202020204" pitchFamily="34" charset="0"/>
                <a:ea typeface="Times New Roman" panose="02020603050405020304" pitchFamily="18" charset="0"/>
                <a:cs typeface="Times New Roman" panose="02020603050405020304" pitchFamily="18" charset="0"/>
              </a:rPr>
              <a:t>red circles</a:t>
            </a:r>
            <a:endParaRPr lang="en-US" sz="2000" dirty="0">
              <a:solidFill>
                <a:srgbClr val="595959"/>
              </a:solidFill>
              <a:highlight>
                <a:srgbClr val="FF0000"/>
              </a:highligh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Cluster 2: </a:t>
            </a:r>
            <a:r>
              <a:rPr lang="en-US" dirty="0">
                <a:solidFill>
                  <a:srgbClr val="000000"/>
                </a:solidFill>
                <a:highlight>
                  <a:srgbClr val="800080"/>
                </a:highlight>
                <a:latin typeface="Helvetica" panose="020B0604020202020204" pitchFamily="34" charset="0"/>
                <a:ea typeface="Times New Roman" panose="02020603050405020304" pitchFamily="18" charset="0"/>
                <a:cs typeface="Times New Roman" panose="02020603050405020304" pitchFamily="18" charset="0"/>
              </a:rPr>
              <a:t>purple circles</a:t>
            </a:r>
            <a:endParaRPr lang="en-US" sz="2000" dirty="0">
              <a:solidFill>
                <a:srgbClr val="595959"/>
              </a:solidFill>
              <a:highlight>
                <a:srgbClr val="800080"/>
              </a:highligh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pPr>
            <a:r>
              <a:rPr lang="en-US"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Cluster 3: </a:t>
            </a:r>
            <a:r>
              <a:rPr lang="en-US" dirty="0">
                <a:solidFill>
                  <a:srgbClr val="000000"/>
                </a:solidFill>
                <a:highlight>
                  <a:srgbClr val="00FF00"/>
                </a:highlight>
                <a:latin typeface="Helvetica" panose="020B0604020202020204" pitchFamily="34" charset="0"/>
                <a:ea typeface="Times New Roman" panose="02020603050405020304" pitchFamily="18" charset="0"/>
                <a:cs typeface="Times New Roman" panose="02020603050405020304" pitchFamily="18" charset="0"/>
              </a:rPr>
              <a:t>green circles </a:t>
            </a:r>
            <a:endParaRPr lang="en-US" sz="2000" dirty="0">
              <a:solidFill>
                <a:srgbClr val="595959"/>
              </a:solidFill>
              <a:effectLst/>
              <a:highlight>
                <a:srgbClr val="00FF00"/>
              </a:highligh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65845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40B0-7B56-4E15-A950-168B4119BFB6}"/>
              </a:ext>
            </a:extLst>
          </p:cNvPr>
          <p:cNvSpPr>
            <a:spLocks noGrp="1"/>
          </p:cNvSpPr>
          <p:nvPr>
            <p:ph type="title"/>
          </p:nvPr>
        </p:nvSpPr>
        <p:spPr>
          <a:xfrm>
            <a:off x="684210" y="43110"/>
            <a:ext cx="8534401" cy="820490"/>
          </a:xfrm>
        </p:spPr>
        <p:txBody>
          <a:bodyPr/>
          <a:lstStyle/>
          <a:p>
            <a:r>
              <a:rPr lang="en-US" dirty="0"/>
              <a:t>Discussion</a:t>
            </a:r>
          </a:p>
        </p:txBody>
      </p:sp>
      <p:sp>
        <p:nvSpPr>
          <p:cNvPr id="3" name="Text Placeholder 2">
            <a:extLst>
              <a:ext uri="{FF2B5EF4-FFF2-40B4-BE49-F238E27FC236}">
                <a16:creationId xmlns:a16="http://schemas.microsoft.com/office/drawing/2014/main" id="{2D389A6D-B07F-41B1-BA4A-06D6552C4138}"/>
              </a:ext>
            </a:extLst>
          </p:cNvPr>
          <p:cNvSpPr>
            <a:spLocks noGrp="1"/>
          </p:cNvSpPr>
          <p:nvPr>
            <p:ph type="body" idx="1"/>
          </p:nvPr>
        </p:nvSpPr>
        <p:spPr>
          <a:xfrm>
            <a:off x="684213" y="981512"/>
            <a:ext cx="8534400" cy="5012888"/>
          </a:xfrm>
        </p:spPr>
        <p:txBody>
          <a:bodyPr/>
          <a:lstStyle/>
          <a:p>
            <a:pPr marL="742950" lvl="1" indent="-285750">
              <a:buFont typeface="Wingdings" panose="05000000000000000000" pitchFamily="2" charset="2"/>
              <a:buChar char="q"/>
            </a:pPr>
            <a:r>
              <a:rPr lang="en-US" dirty="0" err="1"/>
              <a:t>Hoogstraten</a:t>
            </a:r>
            <a:r>
              <a:rPr lang="en-US" dirty="0"/>
              <a:t> would be the most recommended spot in Cluster 2 as it is more isolated from the rest of the towns included in this analysis. </a:t>
            </a:r>
          </a:p>
          <a:p>
            <a:pPr marL="742950" lvl="1" indent="-285750">
              <a:buFont typeface="Wingdings" panose="05000000000000000000" pitchFamily="2" charset="2"/>
              <a:buChar char="q"/>
            </a:pPr>
            <a:r>
              <a:rPr lang="en-US" dirty="0"/>
              <a:t>The decision where to start a shop in Cluster 3 can’t be positively identified based on this analysis and would require further market analysis. Maybe it should be recommended to start a new shop in the town which is geographically the furthest away from the towns chosen for Cluster 1 and 2.  </a:t>
            </a:r>
          </a:p>
          <a:p>
            <a:endParaRPr lang="en-US" dirty="0"/>
          </a:p>
        </p:txBody>
      </p:sp>
    </p:spTree>
    <p:extLst>
      <p:ext uri="{BB962C8B-B14F-4D97-AF65-F5344CB8AC3E}">
        <p14:creationId xmlns:p14="http://schemas.microsoft.com/office/powerpoint/2010/main" val="421653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28EE-7C60-4D7E-B577-F062C41A0D87}"/>
              </a:ext>
            </a:extLst>
          </p:cNvPr>
          <p:cNvSpPr>
            <a:spLocks noGrp="1"/>
          </p:cNvSpPr>
          <p:nvPr>
            <p:ph type="title"/>
          </p:nvPr>
        </p:nvSpPr>
        <p:spPr>
          <a:xfrm>
            <a:off x="684210" y="508000"/>
            <a:ext cx="8534401" cy="937936"/>
          </a:xfrm>
        </p:spPr>
        <p:txBody>
          <a:bodyPr/>
          <a:lstStyle/>
          <a:p>
            <a:r>
              <a:rPr lang="en-US" dirty="0" err="1"/>
              <a:t>CoNCLUSION</a:t>
            </a:r>
            <a:endParaRPr lang="en-US" dirty="0"/>
          </a:p>
        </p:txBody>
      </p:sp>
      <p:sp>
        <p:nvSpPr>
          <p:cNvPr id="3" name="Text Placeholder 2">
            <a:extLst>
              <a:ext uri="{FF2B5EF4-FFF2-40B4-BE49-F238E27FC236}">
                <a16:creationId xmlns:a16="http://schemas.microsoft.com/office/drawing/2014/main" id="{BBB7FB7C-A7B4-48F2-A49A-51FE42213EA8}"/>
              </a:ext>
            </a:extLst>
          </p:cNvPr>
          <p:cNvSpPr>
            <a:spLocks noGrp="1"/>
          </p:cNvSpPr>
          <p:nvPr>
            <p:ph type="body" idx="1"/>
          </p:nvPr>
        </p:nvSpPr>
        <p:spPr>
          <a:xfrm>
            <a:off x="684213" y="1929468"/>
            <a:ext cx="8534400" cy="4064932"/>
          </a:xfrm>
        </p:spPr>
        <p:txBody>
          <a:bodyPr/>
          <a:lstStyle/>
          <a:p>
            <a:r>
              <a:rPr lang="en-US" dirty="0"/>
              <a:t>The </a:t>
            </a:r>
            <a:r>
              <a:rPr lang="en-US" dirty="0" err="1"/>
              <a:t>KMeans</a:t>
            </a:r>
            <a:r>
              <a:rPr lang="en-US" dirty="0"/>
              <a:t> classification  technique gives the investor a good idea how and where to spread his new shops, based on the type of venues identified by the Foursquare </a:t>
            </a:r>
            <a:r>
              <a:rPr lang="en-US" dirty="0" err="1"/>
              <a:t>api</a:t>
            </a:r>
            <a:r>
              <a:rPr lang="en-US" dirty="0"/>
              <a:t>. However this type of analysis does not uniquely identify the best town to start a new shop but it gives a pretty good idea of how the province of Antwerp can be segmented based on the criteria put forward by the investor. This will prevent the investor of opening 2 shops in the same type of neighborhood, having the same type of venues nearby.</a:t>
            </a:r>
          </a:p>
          <a:p>
            <a:endParaRPr lang="en-US" dirty="0"/>
          </a:p>
        </p:txBody>
      </p:sp>
    </p:spTree>
    <p:extLst>
      <p:ext uri="{BB962C8B-B14F-4D97-AF65-F5344CB8AC3E}">
        <p14:creationId xmlns:p14="http://schemas.microsoft.com/office/powerpoint/2010/main" val="52670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269B-C296-44D2-8CD6-5FE193D35884}"/>
              </a:ext>
            </a:extLst>
          </p:cNvPr>
          <p:cNvSpPr>
            <a:spLocks noGrp="1"/>
          </p:cNvSpPr>
          <p:nvPr>
            <p:ph type="title"/>
          </p:nvPr>
        </p:nvSpPr>
        <p:spPr>
          <a:xfrm>
            <a:off x="684213" y="236523"/>
            <a:ext cx="8534401" cy="1533554"/>
          </a:xfrm>
        </p:spPr>
        <p:txBody>
          <a:bodyPr/>
          <a:lstStyle/>
          <a:p>
            <a:r>
              <a:rPr lang="en-US" b="1" dirty="0"/>
              <a:t>Introduction</a:t>
            </a:r>
            <a:br>
              <a:rPr lang="en-US" b="1" dirty="0"/>
            </a:br>
            <a:endParaRPr lang="en-US" dirty="0"/>
          </a:p>
        </p:txBody>
      </p:sp>
      <p:sp>
        <p:nvSpPr>
          <p:cNvPr id="3" name="Text Placeholder 2">
            <a:extLst>
              <a:ext uri="{FF2B5EF4-FFF2-40B4-BE49-F238E27FC236}">
                <a16:creationId xmlns:a16="http://schemas.microsoft.com/office/drawing/2014/main" id="{D521A4D8-C889-4D65-80B0-59BD563B38F0}"/>
              </a:ext>
            </a:extLst>
          </p:cNvPr>
          <p:cNvSpPr>
            <a:spLocks noGrp="1"/>
          </p:cNvSpPr>
          <p:nvPr>
            <p:ph type="body" idx="1"/>
          </p:nvPr>
        </p:nvSpPr>
        <p:spPr>
          <a:xfrm>
            <a:off x="684213" y="2382473"/>
            <a:ext cx="8534400" cy="3611927"/>
          </a:xfrm>
        </p:spPr>
        <p:txBody>
          <a:bodyPr>
            <a:normAutofit lnSpcReduction="10000"/>
          </a:bodyPr>
          <a:lstStyle/>
          <a:p>
            <a:r>
              <a:rPr lang="en-US" dirty="0"/>
              <a:t>The audience for this project is an investor from Antwerp looking to open 3 new breakfast or coffee shops in the province of Antwerp, Belgium. The goal is to start small and expand in the future. That's why it's very important that they make the right choices for their initial investments. They want to start and open new shops in the province of Antwerp (Belgium) and depending on the success they want to open places in the rest of Flanders (</a:t>
            </a:r>
            <a:r>
              <a:rPr lang="en-US" dirty="0" err="1"/>
              <a:t>Vlaanderen</a:t>
            </a:r>
            <a:r>
              <a:rPr lang="en-US" dirty="0"/>
              <a:t>). The investor is not interested in doing business in Brussels or </a:t>
            </a:r>
            <a:r>
              <a:rPr lang="en-US" dirty="0" err="1"/>
              <a:t>Wallonie</a:t>
            </a:r>
            <a:r>
              <a:rPr lang="en-US" dirty="0"/>
              <a:t> which are the 2 other main parts of Belgium. The idea is to start the new coffee and/or breakfast shops in 3 dissimilar area's in respect to the number of similar existing shops but all being close to a shopping area, public transportation spots or other (touristic) attraction. It is important for the investor to understand if the success will depend on the number of shops that can be found in a radius of 1500m around the town center.</a:t>
            </a:r>
          </a:p>
          <a:p>
            <a:endParaRPr lang="en-US" dirty="0"/>
          </a:p>
        </p:txBody>
      </p:sp>
    </p:spTree>
    <p:extLst>
      <p:ext uri="{BB962C8B-B14F-4D97-AF65-F5344CB8AC3E}">
        <p14:creationId xmlns:p14="http://schemas.microsoft.com/office/powerpoint/2010/main" val="200364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6AD-67C7-4D95-A137-23569A3BF513}"/>
              </a:ext>
            </a:extLst>
          </p:cNvPr>
          <p:cNvSpPr>
            <a:spLocks noGrp="1"/>
          </p:cNvSpPr>
          <p:nvPr>
            <p:ph type="title"/>
          </p:nvPr>
        </p:nvSpPr>
        <p:spPr>
          <a:xfrm>
            <a:off x="684210" y="379136"/>
            <a:ext cx="8534401" cy="1206383"/>
          </a:xfrm>
        </p:spPr>
        <p:txBody>
          <a:bodyPr/>
          <a:lstStyle/>
          <a:p>
            <a:r>
              <a:rPr lang="en-US" dirty="0"/>
              <a:t>Data</a:t>
            </a:r>
          </a:p>
        </p:txBody>
      </p:sp>
      <p:sp>
        <p:nvSpPr>
          <p:cNvPr id="3" name="Text Placeholder 2">
            <a:extLst>
              <a:ext uri="{FF2B5EF4-FFF2-40B4-BE49-F238E27FC236}">
                <a16:creationId xmlns:a16="http://schemas.microsoft.com/office/drawing/2014/main" id="{FE9903EC-D2E6-4456-961C-4178E51685D1}"/>
              </a:ext>
            </a:extLst>
          </p:cNvPr>
          <p:cNvSpPr>
            <a:spLocks noGrp="1"/>
          </p:cNvSpPr>
          <p:nvPr>
            <p:ph type="body" idx="1"/>
          </p:nvPr>
        </p:nvSpPr>
        <p:spPr>
          <a:xfrm>
            <a:off x="684213" y="2021747"/>
            <a:ext cx="8534400" cy="3972653"/>
          </a:xfrm>
        </p:spPr>
        <p:txBody>
          <a:bodyPr>
            <a:normAutofit fontScale="77500" lnSpcReduction="20000"/>
          </a:bodyPr>
          <a:lstStyle/>
          <a:p>
            <a:pPr marL="285750" indent="-285750">
              <a:buFont typeface="Wingdings" panose="05000000000000000000" pitchFamily="2" charset="2"/>
              <a:buChar char="q"/>
            </a:pPr>
            <a:r>
              <a:rPr lang="en-US" dirty="0"/>
              <a:t>Number of websites leveraged for data collection:</a:t>
            </a:r>
          </a:p>
          <a:p>
            <a:r>
              <a:rPr lang="en-US" sz="1400" dirty="0">
                <a:hlinkClick r:id="rId2"/>
              </a:rPr>
              <a:t>https://www.aggdata.com</a:t>
            </a:r>
            <a:endParaRPr lang="en-US" sz="1400" dirty="0"/>
          </a:p>
          <a:p>
            <a:r>
              <a:rPr lang="en-US" sz="1400" dirty="0">
                <a:hlinkClick r:id="rId3"/>
              </a:rPr>
              <a:t>https://api.foursquare.com/v2/venues/explore</a:t>
            </a:r>
            <a:endParaRPr lang="en-US" sz="1400" dirty="0"/>
          </a:p>
          <a:p>
            <a:pPr marL="285750" indent="-285750">
              <a:buFont typeface="Wingdings" panose="05000000000000000000" pitchFamily="2" charset="2"/>
              <a:buChar char="q"/>
            </a:pPr>
            <a:r>
              <a:rPr lang="en-US" dirty="0"/>
              <a:t>Only data for the province of "</a:t>
            </a:r>
            <a:r>
              <a:rPr lang="en-US" dirty="0" err="1"/>
              <a:t>Antwerpen</a:t>
            </a:r>
            <a:r>
              <a:rPr lang="en-US" dirty="0"/>
              <a:t>”, Belgium</a:t>
            </a:r>
          </a:p>
          <a:p>
            <a:pPr marL="742950" lvl="1" indent="-285750">
              <a:buFont typeface="Wingdings" panose="05000000000000000000" pitchFamily="2" charset="2"/>
              <a:buChar char="§"/>
            </a:pPr>
            <a:r>
              <a:rPr lang="en-US" dirty="0"/>
              <a:t>Town Centers with </a:t>
            </a:r>
            <a:r>
              <a:rPr lang="en-US" dirty="0" err="1"/>
              <a:t>gps</a:t>
            </a:r>
            <a:r>
              <a:rPr lang="en-US" dirty="0"/>
              <a:t> coordinates (latitude, longitude pairs)</a:t>
            </a:r>
          </a:p>
          <a:p>
            <a:pPr marL="285750" indent="-285750">
              <a:buFont typeface="Wingdings" panose="05000000000000000000" pitchFamily="2" charset="2"/>
              <a:buChar char="q"/>
            </a:pPr>
            <a:r>
              <a:rPr lang="en-US" dirty="0"/>
              <a:t>Data downloaded as a csv file, containing:</a:t>
            </a:r>
          </a:p>
          <a:p>
            <a:pPr marL="742950" lvl="1" indent="-285750">
              <a:buFont typeface="Wingdings" panose="05000000000000000000" pitchFamily="2" charset="2"/>
              <a:buChar char="§"/>
            </a:pPr>
            <a:r>
              <a:rPr lang="en-US" sz="1700" dirty="0"/>
              <a:t>Postal Code: postal code of the town</a:t>
            </a:r>
          </a:p>
          <a:p>
            <a:pPr marL="742950" lvl="1" indent="-285750">
              <a:buFont typeface="Wingdings" panose="05000000000000000000" pitchFamily="2" charset="2"/>
              <a:buChar char="§"/>
            </a:pPr>
            <a:r>
              <a:rPr lang="en-US" sz="1700" dirty="0"/>
              <a:t>Place Name: the name of the town</a:t>
            </a:r>
          </a:p>
          <a:p>
            <a:pPr marL="742950" lvl="1" indent="-285750">
              <a:buFont typeface="Wingdings" panose="05000000000000000000" pitchFamily="2" charset="2"/>
              <a:buChar char="§"/>
            </a:pPr>
            <a:r>
              <a:rPr lang="en-US" sz="1700" dirty="0"/>
              <a:t>State: indicates where the town is located in Belgium (possible values are </a:t>
            </a:r>
            <a:r>
              <a:rPr lang="en-US" sz="1700" dirty="0" err="1"/>
              <a:t>Bruxelles-Capitale</a:t>
            </a:r>
            <a:r>
              <a:rPr lang="en-US" sz="1700" dirty="0"/>
              <a:t>, </a:t>
            </a:r>
            <a:r>
              <a:rPr lang="en-US" sz="1700" dirty="0" err="1"/>
              <a:t>Vlaanderen</a:t>
            </a:r>
            <a:r>
              <a:rPr lang="en-US" sz="1700" dirty="0"/>
              <a:t> and </a:t>
            </a:r>
            <a:r>
              <a:rPr lang="en-US" sz="1700" dirty="0" err="1"/>
              <a:t>Wallonie</a:t>
            </a:r>
            <a:r>
              <a:rPr lang="en-US" sz="1700" dirty="0"/>
              <a:t>)</a:t>
            </a:r>
          </a:p>
          <a:p>
            <a:pPr marL="742950" lvl="1" indent="-285750">
              <a:buFont typeface="Wingdings" panose="05000000000000000000" pitchFamily="2" charset="2"/>
              <a:buChar char="§"/>
            </a:pPr>
            <a:r>
              <a:rPr lang="en-US" sz="1700" dirty="0"/>
              <a:t>State Abbreviation: abbreviation of the state being BRU, VLG or WAL</a:t>
            </a:r>
          </a:p>
          <a:p>
            <a:pPr marL="742950" lvl="1" indent="-285750">
              <a:buFont typeface="Wingdings" panose="05000000000000000000" pitchFamily="2" charset="2"/>
              <a:buChar char="§"/>
            </a:pPr>
            <a:r>
              <a:rPr lang="en-US" sz="1700" dirty="0"/>
              <a:t>City: indicates in which Province of Belgium the town is located</a:t>
            </a:r>
          </a:p>
          <a:p>
            <a:pPr marL="742950" lvl="1" indent="-285750">
              <a:buFont typeface="Wingdings" panose="05000000000000000000" pitchFamily="2" charset="2"/>
              <a:buChar char="§"/>
            </a:pPr>
            <a:r>
              <a:rPr lang="en-US" sz="1700" dirty="0"/>
              <a:t>Latitude: latitude </a:t>
            </a:r>
            <a:r>
              <a:rPr lang="en-US" sz="1700" dirty="0" err="1"/>
              <a:t>gps</a:t>
            </a:r>
            <a:r>
              <a:rPr lang="en-US" sz="1700" dirty="0"/>
              <a:t> coordinate of the town</a:t>
            </a:r>
          </a:p>
          <a:p>
            <a:pPr marL="742950" lvl="1" indent="-285750">
              <a:buFont typeface="Wingdings" panose="05000000000000000000" pitchFamily="2" charset="2"/>
              <a:buChar char="§"/>
            </a:pPr>
            <a:r>
              <a:rPr lang="en-US" sz="1700" dirty="0"/>
              <a:t>Longitude: longitude </a:t>
            </a:r>
            <a:r>
              <a:rPr lang="en-US" sz="1700" dirty="0" err="1"/>
              <a:t>gps</a:t>
            </a:r>
            <a:r>
              <a:rPr lang="en-US" sz="1700" dirty="0"/>
              <a:t> coordinate of the town</a:t>
            </a:r>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89472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7021-4FF5-4AF3-B04D-DC8C1C71B597}"/>
              </a:ext>
            </a:extLst>
          </p:cNvPr>
          <p:cNvSpPr>
            <a:spLocks noGrp="1"/>
          </p:cNvSpPr>
          <p:nvPr>
            <p:ph type="title"/>
          </p:nvPr>
        </p:nvSpPr>
        <p:spPr>
          <a:xfrm>
            <a:off x="684213" y="336420"/>
            <a:ext cx="8534401" cy="1044511"/>
          </a:xfrm>
        </p:spPr>
        <p:txBody>
          <a:bodyPr/>
          <a:lstStyle/>
          <a:p>
            <a:r>
              <a:rPr lang="en-US" dirty="0"/>
              <a:t>Data</a:t>
            </a:r>
          </a:p>
        </p:txBody>
      </p:sp>
      <p:sp>
        <p:nvSpPr>
          <p:cNvPr id="3" name="Text Placeholder 2">
            <a:extLst>
              <a:ext uri="{FF2B5EF4-FFF2-40B4-BE49-F238E27FC236}">
                <a16:creationId xmlns:a16="http://schemas.microsoft.com/office/drawing/2014/main" id="{2F167655-2DA6-497F-A48B-9CD395BD0973}"/>
              </a:ext>
            </a:extLst>
          </p:cNvPr>
          <p:cNvSpPr>
            <a:spLocks noGrp="1"/>
          </p:cNvSpPr>
          <p:nvPr>
            <p:ph type="body" idx="1"/>
          </p:nvPr>
        </p:nvSpPr>
        <p:spPr>
          <a:xfrm>
            <a:off x="684213" y="1786855"/>
            <a:ext cx="8534400" cy="4207545"/>
          </a:xfrm>
        </p:spPr>
        <p:txBody>
          <a:bodyPr>
            <a:normAutofit/>
          </a:bodyPr>
          <a:lstStyle/>
          <a:p>
            <a:pPr marL="285750" indent="-285750">
              <a:buFont typeface="Wingdings" panose="05000000000000000000" pitchFamily="2" charset="2"/>
              <a:buChar char="q"/>
            </a:pPr>
            <a:r>
              <a:rPr lang="en-US" dirty="0"/>
              <a:t>The below shows part of the data of interest, all towns from "</a:t>
            </a:r>
            <a:r>
              <a:rPr lang="en-US" dirty="0" err="1"/>
              <a:t>Antwerpen</a:t>
            </a:r>
            <a:r>
              <a:rPr lang="en-US" dirty="0"/>
              <a:t>" (part of </a:t>
            </a:r>
            <a:r>
              <a:rPr lang="en-US" dirty="0" err="1"/>
              <a:t>Vlaanderen</a:t>
            </a:r>
            <a:r>
              <a:rPr lang="en-US" dirty="0"/>
              <a:t>) with the latitude, longitude </a:t>
            </a:r>
            <a:r>
              <a:rPr lang="en-US" dirty="0" err="1"/>
              <a:t>gps</a:t>
            </a:r>
            <a:r>
              <a:rPr lang="en-US" dirty="0"/>
              <a:t> coordinates of the town centers:</a:t>
            </a:r>
          </a:p>
          <a:p>
            <a:endParaRPr lang="en-US" dirty="0"/>
          </a:p>
          <a:p>
            <a:endParaRPr lang="en-US" dirty="0"/>
          </a:p>
          <a:p>
            <a:endParaRPr lang="en-US" dirty="0"/>
          </a:p>
          <a:p>
            <a:endParaRPr lang="en-US" dirty="0"/>
          </a:p>
          <a:p>
            <a:endParaRPr lang="en-US" dirty="0"/>
          </a:p>
          <a:p>
            <a:r>
              <a:rPr lang="en-US" sz="1400" b="1" i="1" dirty="0">
                <a:solidFill>
                  <a:schemeClr val="tx1"/>
                </a:solidFill>
              </a:rPr>
              <a:t>Note</a:t>
            </a:r>
            <a:r>
              <a:rPr lang="en-US" sz="1400" i="1" dirty="0">
                <a:solidFill>
                  <a:schemeClr val="tx1"/>
                </a:solidFill>
              </a:rPr>
              <a:t>: Belgium has 3 main parts (</a:t>
            </a:r>
            <a:r>
              <a:rPr lang="en-US" sz="1400" i="1" dirty="0" err="1">
                <a:solidFill>
                  <a:schemeClr val="tx1"/>
                </a:solidFill>
              </a:rPr>
              <a:t>Bruxelles-Capitale</a:t>
            </a:r>
            <a:r>
              <a:rPr lang="en-US" sz="1400" i="1" dirty="0">
                <a:solidFill>
                  <a:schemeClr val="tx1"/>
                </a:solidFill>
              </a:rPr>
              <a:t>, </a:t>
            </a:r>
            <a:r>
              <a:rPr lang="en-US" sz="1400" i="1" dirty="0" err="1">
                <a:solidFill>
                  <a:schemeClr val="tx1"/>
                </a:solidFill>
              </a:rPr>
              <a:t>Vlaanderen</a:t>
            </a:r>
            <a:r>
              <a:rPr lang="en-US" sz="1400" i="1" dirty="0">
                <a:solidFill>
                  <a:schemeClr val="tx1"/>
                </a:solidFill>
              </a:rPr>
              <a:t> and </a:t>
            </a:r>
            <a:r>
              <a:rPr lang="en-US" sz="1400" i="1" dirty="0" err="1">
                <a:solidFill>
                  <a:schemeClr val="tx1"/>
                </a:solidFill>
              </a:rPr>
              <a:t>Wallonie</a:t>
            </a:r>
            <a:r>
              <a:rPr lang="en-US" sz="1400" i="1" dirty="0">
                <a:solidFill>
                  <a:schemeClr val="tx1"/>
                </a:solidFill>
              </a:rPr>
              <a:t>) but the whole of Belgium is divided into 9 provinces. For this project the investor is only interested in the province of "</a:t>
            </a:r>
            <a:r>
              <a:rPr lang="en-US" sz="1400" i="1" dirty="0" err="1">
                <a:solidFill>
                  <a:schemeClr val="tx1"/>
                </a:solidFill>
              </a:rPr>
              <a:t>Antwerpen</a:t>
            </a:r>
            <a:r>
              <a:rPr lang="en-US" sz="1400" i="1" dirty="0">
                <a:solidFill>
                  <a:schemeClr val="tx1"/>
                </a:solidFill>
              </a:rPr>
              <a:t>", part of </a:t>
            </a:r>
            <a:r>
              <a:rPr lang="en-US" sz="1400" i="1" dirty="0" err="1">
                <a:solidFill>
                  <a:schemeClr val="tx1"/>
                </a:solidFill>
              </a:rPr>
              <a:t>Vlaanderen</a:t>
            </a:r>
            <a:r>
              <a:rPr lang="en-US" sz="1400" i="1" dirty="0">
                <a:solidFill>
                  <a:schemeClr val="tx1"/>
                </a:solidFill>
              </a:rPr>
              <a:t>. </a:t>
            </a:r>
            <a:r>
              <a:rPr lang="en-US" sz="1400" i="1" dirty="0" err="1">
                <a:solidFill>
                  <a:schemeClr val="tx1"/>
                </a:solidFill>
              </a:rPr>
              <a:t>Vlaanderen</a:t>
            </a:r>
            <a:r>
              <a:rPr lang="en-US" sz="1400" i="1" dirty="0">
                <a:solidFill>
                  <a:schemeClr val="tx1"/>
                </a:solidFill>
              </a:rPr>
              <a:t> is the </a:t>
            </a:r>
            <a:r>
              <a:rPr lang="en-US" sz="1400" i="1" dirty="0" err="1">
                <a:solidFill>
                  <a:schemeClr val="tx1"/>
                </a:solidFill>
              </a:rPr>
              <a:t>dutch</a:t>
            </a:r>
            <a:r>
              <a:rPr lang="en-US" sz="1400" i="1" dirty="0">
                <a:solidFill>
                  <a:schemeClr val="tx1"/>
                </a:solidFill>
              </a:rPr>
              <a:t>-speaking part of Belgium while </a:t>
            </a:r>
            <a:r>
              <a:rPr lang="en-US" sz="1400" i="1" dirty="0" err="1">
                <a:solidFill>
                  <a:schemeClr val="tx1"/>
                </a:solidFill>
              </a:rPr>
              <a:t>Wallonie</a:t>
            </a:r>
            <a:r>
              <a:rPr lang="en-US" sz="1400" i="1" dirty="0">
                <a:solidFill>
                  <a:schemeClr val="tx1"/>
                </a:solidFill>
              </a:rPr>
              <a:t> is the </a:t>
            </a:r>
            <a:r>
              <a:rPr lang="en-US" sz="1400" i="1" dirty="0" err="1">
                <a:solidFill>
                  <a:schemeClr val="tx1"/>
                </a:solidFill>
              </a:rPr>
              <a:t>french</a:t>
            </a:r>
            <a:r>
              <a:rPr lang="en-US" sz="1400" i="1" dirty="0">
                <a:solidFill>
                  <a:schemeClr val="tx1"/>
                </a:solidFill>
              </a:rPr>
              <a:t>-speaking part of Belgium. </a:t>
            </a:r>
            <a:r>
              <a:rPr lang="en-US" sz="1400" i="1" dirty="0" err="1">
                <a:solidFill>
                  <a:schemeClr val="tx1"/>
                </a:solidFill>
              </a:rPr>
              <a:t>Bruxelles-Capitale</a:t>
            </a:r>
            <a:r>
              <a:rPr lang="en-US" sz="1400" i="1" dirty="0">
                <a:solidFill>
                  <a:schemeClr val="tx1"/>
                </a:solidFill>
              </a:rPr>
              <a:t> is the capital of Belgium, where both </a:t>
            </a:r>
            <a:r>
              <a:rPr lang="en-US" sz="1400" i="1" dirty="0" err="1">
                <a:solidFill>
                  <a:schemeClr val="tx1"/>
                </a:solidFill>
              </a:rPr>
              <a:t>dutch</a:t>
            </a:r>
            <a:r>
              <a:rPr lang="en-US" sz="1400" i="1" dirty="0">
                <a:solidFill>
                  <a:schemeClr val="tx1"/>
                </a:solidFill>
              </a:rPr>
              <a:t> and </a:t>
            </a:r>
            <a:r>
              <a:rPr lang="en-US" sz="1400" i="1" dirty="0" err="1">
                <a:solidFill>
                  <a:schemeClr val="tx1"/>
                </a:solidFill>
              </a:rPr>
              <a:t>french</a:t>
            </a:r>
            <a:r>
              <a:rPr lang="en-US" sz="1400" i="1" dirty="0">
                <a:solidFill>
                  <a:schemeClr val="tx1"/>
                </a:solidFill>
              </a:rPr>
              <a:t> are spoken.</a:t>
            </a:r>
            <a:endParaRPr lang="en-US" sz="1400" dirty="0">
              <a:solidFill>
                <a:schemeClr val="tx1"/>
              </a:solidFill>
            </a:endParaRPr>
          </a:p>
          <a:p>
            <a:endParaRPr lang="en-US" dirty="0"/>
          </a:p>
          <a:p>
            <a:endParaRPr lang="en-US" dirty="0"/>
          </a:p>
        </p:txBody>
      </p:sp>
      <p:pic>
        <p:nvPicPr>
          <p:cNvPr id="4" name="Picture 3" descr="C:\Users\MARCDeDecker\AppData\Local\Microsoft\Windows\INetCache\Content.MSO\F59A32C2.tmp">
            <a:extLst>
              <a:ext uri="{FF2B5EF4-FFF2-40B4-BE49-F238E27FC236}">
                <a16:creationId xmlns:a16="http://schemas.microsoft.com/office/drawing/2014/main" id="{539DD234-D2EB-4FE2-A259-B6B31681DC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814" y="2722911"/>
            <a:ext cx="7875036" cy="1567543"/>
          </a:xfrm>
          <a:prstGeom prst="rect">
            <a:avLst/>
          </a:prstGeom>
          <a:noFill/>
          <a:ln>
            <a:noFill/>
          </a:ln>
        </p:spPr>
      </p:pic>
    </p:spTree>
    <p:extLst>
      <p:ext uri="{BB962C8B-B14F-4D97-AF65-F5344CB8AC3E}">
        <p14:creationId xmlns:p14="http://schemas.microsoft.com/office/powerpoint/2010/main" val="62860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92FF-5534-48B5-A890-4C74D67B481F}"/>
              </a:ext>
            </a:extLst>
          </p:cNvPr>
          <p:cNvSpPr>
            <a:spLocks noGrp="1"/>
          </p:cNvSpPr>
          <p:nvPr>
            <p:ph type="title"/>
          </p:nvPr>
        </p:nvSpPr>
        <p:spPr>
          <a:xfrm>
            <a:off x="684212" y="421081"/>
            <a:ext cx="8534401" cy="1055382"/>
          </a:xfrm>
        </p:spPr>
        <p:txBody>
          <a:bodyPr/>
          <a:lstStyle/>
          <a:p>
            <a:r>
              <a:rPr lang="en-US" dirty="0"/>
              <a:t>Data</a:t>
            </a:r>
          </a:p>
        </p:txBody>
      </p:sp>
      <p:sp>
        <p:nvSpPr>
          <p:cNvPr id="3" name="Text Placeholder 2">
            <a:extLst>
              <a:ext uri="{FF2B5EF4-FFF2-40B4-BE49-F238E27FC236}">
                <a16:creationId xmlns:a16="http://schemas.microsoft.com/office/drawing/2014/main" id="{7E518CED-3AD4-40AC-863B-DE2346E49D6F}"/>
              </a:ext>
            </a:extLst>
          </p:cNvPr>
          <p:cNvSpPr>
            <a:spLocks noGrp="1"/>
          </p:cNvSpPr>
          <p:nvPr>
            <p:ph type="body" idx="1"/>
          </p:nvPr>
        </p:nvSpPr>
        <p:spPr>
          <a:xfrm>
            <a:off x="684213" y="1996580"/>
            <a:ext cx="8534400" cy="3997820"/>
          </a:xfrm>
        </p:spPr>
        <p:txBody>
          <a:bodyPr/>
          <a:lstStyle/>
          <a:p>
            <a:r>
              <a:rPr lang="en-US" dirty="0"/>
              <a:t>Selection criteria:</a:t>
            </a:r>
          </a:p>
          <a:p>
            <a:pPr marL="742950" lvl="1" indent="-285750">
              <a:buFont typeface="Wingdings" panose="05000000000000000000" pitchFamily="2" charset="2"/>
              <a:buChar char="q"/>
            </a:pPr>
            <a:r>
              <a:rPr lang="en-US" dirty="0"/>
              <a:t>Select data where City = </a:t>
            </a:r>
            <a:r>
              <a:rPr lang="en-US" dirty="0" err="1"/>
              <a:t>Antwerpen</a:t>
            </a:r>
            <a:endParaRPr lang="en-US" dirty="0"/>
          </a:p>
          <a:p>
            <a:pPr marL="742950" lvl="1" indent="-285750">
              <a:buFont typeface="Wingdings" panose="05000000000000000000" pitchFamily="2" charset="2"/>
              <a:buChar char="q"/>
            </a:pPr>
            <a:r>
              <a:rPr lang="en-US" dirty="0"/>
              <a:t>Remove duplicate towns with identical </a:t>
            </a:r>
            <a:r>
              <a:rPr lang="en-US" dirty="0" err="1"/>
              <a:t>gps</a:t>
            </a:r>
            <a:r>
              <a:rPr lang="en-US" dirty="0"/>
              <a:t> coordinates (</a:t>
            </a:r>
            <a:r>
              <a:rPr lang="en-US" dirty="0" err="1"/>
              <a:t>eg.</a:t>
            </a:r>
            <a:r>
              <a:rPr lang="en-US" dirty="0"/>
              <a:t> town of </a:t>
            </a:r>
            <a:r>
              <a:rPr lang="en-US" dirty="0" err="1"/>
              <a:t>Antwerpen</a:t>
            </a:r>
            <a:r>
              <a:rPr lang="en-US" dirty="0"/>
              <a:t> is divided in different districts with different postal codes). This will leave us with 77 towns and the idea is to form 3 groups of towns. Each group will be different in regards to number of venues related to coffee/breakfast shops as well as shopping area’s, public transportation spots or other (touristic) attractions.</a:t>
            </a:r>
          </a:p>
          <a:p>
            <a:r>
              <a:rPr lang="en-US" dirty="0"/>
              <a:t>Additionally, a variety of Python packages will be used to analyze and display the data to gain insights and eventually provide a recommendation.</a:t>
            </a:r>
          </a:p>
          <a:p>
            <a:endParaRPr lang="en-US" dirty="0"/>
          </a:p>
        </p:txBody>
      </p:sp>
    </p:spTree>
    <p:extLst>
      <p:ext uri="{BB962C8B-B14F-4D97-AF65-F5344CB8AC3E}">
        <p14:creationId xmlns:p14="http://schemas.microsoft.com/office/powerpoint/2010/main" val="281511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E063-65BB-478A-AE52-DEE03938FD84}"/>
              </a:ext>
            </a:extLst>
          </p:cNvPr>
          <p:cNvSpPr>
            <a:spLocks noGrp="1"/>
          </p:cNvSpPr>
          <p:nvPr>
            <p:ph type="title"/>
          </p:nvPr>
        </p:nvSpPr>
        <p:spPr>
          <a:xfrm>
            <a:off x="684212" y="556702"/>
            <a:ext cx="8534401" cy="1166069"/>
          </a:xfrm>
        </p:spPr>
        <p:txBody>
          <a:bodyPr>
            <a:normAutofit fontScale="90000"/>
          </a:bodyPr>
          <a:lstStyle/>
          <a:p>
            <a:r>
              <a:rPr lang="en-US" b="1" dirty="0"/>
              <a:t>Methodology</a:t>
            </a:r>
            <a:br>
              <a:rPr lang="en-US" b="1" dirty="0"/>
            </a:br>
            <a:endParaRPr lang="en-US" dirty="0"/>
          </a:p>
        </p:txBody>
      </p:sp>
      <p:sp>
        <p:nvSpPr>
          <p:cNvPr id="3" name="Text Placeholder 2">
            <a:extLst>
              <a:ext uri="{FF2B5EF4-FFF2-40B4-BE49-F238E27FC236}">
                <a16:creationId xmlns:a16="http://schemas.microsoft.com/office/drawing/2014/main" id="{139520A5-ADFB-4D2B-BAEF-704234C85643}"/>
              </a:ext>
            </a:extLst>
          </p:cNvPr>
          <p:cNvSpPr>
            <a:spLocks noGrp="1"/>
          </p:cNvSpPr>
          <p:nvPr>
            <p:ph type="body" idx="1"/>
          </p:nvPr>
        </p:nvSpPr>
        <p:spPr>
          <a:xfrm>
            <a:off x="684213" y="1722771"/>
            <a:ext cx="8534400" cy="4271629"/>
          </a:xfrm>
        </p:spPr>
        <p:txBody>
          <a:bodyPr>
            <a:normAutofit fontScale="85000" lnSpcReduction="10000"/>
          </a:bodyPr>
          <a:lstStyle/>
          <a:p>
            <a:pPr marL="285750" indent="-285750">
              <a:buFont typeface="Wingdings" panose="05000000000000000000" pitchFamily="2" charset="2"/>
              <a:buChar char="q"/>
            </a:pPr>
            <a:r>
              <a:rPr lang="en-US" dirty="0"/>
              <a:t>Foursquare data in combination with above location data </a:t>
            </a:r>
          </a:p>
          <a:p>
            <a:pPr lvl="1"/>
            <a:r>
              <a:rPr lang="en-US" dirty="0"/>
              <a:t>To retrieve the number of similar places (venues) and the attractions in the direct neighborhood. </a:t>
            </a:r>
          </a:p>
          <a:p>
            <a:pPr marL="285750" indent="-285750">
              <a:buFont typeface="Wingdings" panose="05000000000000000000" pitchFamily="2" charset="2"/>
              <a:buChar char="q"/>
            </a:pPr>
            <a:r>
              <a:rPr lang="en-US" dirty="0" err="1"/>
              <a:t>KMeans</a:t>
            </a:r>
            <a:r>
              <a:rPr lang="en-US" dirty="0"/>
              <a:t> clustering </a:t>
            </a:r>
          </a:p>
          <a:p>
            <a:pPr lvl="1"/>
            <a:r>
              <a:rPr lang="en-US" dirty="0"/>
              <a:t>To divide the towns of "</a:t>
            </a:r>
            <a:r>
              <a:rPr lang="en-US" dirty="0" err="1"/>
              <a:t>Antwerpen</a:t>
            </a:r>
            <a:r>
              <a:rPr lang="en-US" dirty="0"/>
              <a:t>" in 3 clusters. The idea is to open one new shop in each of the 3 segments.</a:t>
            </a:r>
          </a:p>
          <a:p>
            <a:pPr marL="285750" indent="-285750">
              <a:buFont typeface="Wingdings" panose="05000000000000000000" pitchFamily="2" charset="2"/>
              <a:buChar char="q"/>
            </a:pPr>
            <a:r>
              <a:rPr lang="en-US" dirty="0"/>
              <a:t>Data Exploration</a:t>
            </a:r>
          </a:p>
          <a:p>
            <a:pPr lvl="1"/>
            <a:r>
              <a:rPr lang="en-US" dirty="0"/>
              <a:t>Identify all the unique categories of venues returned by the Foursquare explore API. </a:t>
            </a:r>
          </a:p>
          <a:p>
            <a:pPr lvl="1"/>
            <a:r>
              <a:rPr lang="en-US" dirty="0"/>
              <a:t>Keeping only the venues of interest:</a:t>
            </a:r>
          </a:p>
          <a:p>
            <a:pPr marL="1200150" lvl="2" indent="-285750">
              <a:buFont typeface="Wingdings" panose="05000000000000000000" pitchFamily="2" charset="2"/>
              <a:buChar char="§"/>
            </a:pPr>
            <a:r>
              <a:rPr lang="en-US" dirty="0"/>
              <a:t>Coffee Shops and Breakfast Spots (target categories)</a:t>
            </a:r>
          </a:p>
          <a:p>
            <a:pPr marL="1200150" lvl="2" indent="-285750">
              <a:buFont typeface="Wingdings" panose="05000000000000000000" pitchFamily="2" charset="2"/>
              <a:buChar char="§"/>
            </a:pPr>
            <a:r>
              <a:rPr lang="en-US" dirty="0"/>
              <a:t>All categories involving shops, stores, public transportation and town attractions like theaters, zoo’s, etc.</a:t>
            </a:r>
          </a:p>
          <a:p>
            <a:pPr lvl="1"/>
            <a:r>
              <a:rPr lang="en-US" sz="1600" dirty="0"/>
              <a:t>Further exploration of the data exposed that 75% of the towns didn’t have more then 10 venues belonging to the categories we’re interested in. So it was decided to keep only the towns with at least 10 venues of these categories. This left us with 20 towns.</a:t>
            </a:r>
          </a:p>
          <a:p>
            <a:pPr marL="1200150" lvl="2" indent="-285750">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81334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7237-C9DC-4250-A6E1-4F426ABD3D21}"/>
              </a:ext>
            </a:extLst>
          </p:cNvPr>
          <p:cNvSpPr>
            <a:spLocks noGrp="1"/>
          </p:cNvSpPr>
          <p:nvPr>
            <p:ph type="title"/>
          </p:nvPr>
        </p:nvSpPr>
        <p:spPr>
          <a:xfrm>
            <a:off x="818435" y="359547"/>
            <a:ext cx="8534401" cy="1008105"/>
          </a:xfrm>
        </p:spPr>
        <p:txBody>
          <a:bodyPr/>
          <a:lstStyle/>
          <a:p>
            <a:r>
              <a:rPr lang="en-US" dirty="0"/>
              <a:t>Results</a:t>
            </a:r>
          </a:p>
        </p:txBody>
      </p:sp>
      <p:sp>
        <p:nvSpPr>
          <p:cNvPr id="3" name="Text Placeholder 2">
            <a:extLst>
              <a:ext uri="{FF2B5EF4-FFF2-40B4-BE49-F238E27FC236}">
                <a16:creationId xmlns:a16="http://schemas.microsoft.com/office/drawing/2014/main" id="{D2CE9124-ACAB-40C3-924B-672375D8243D}"/>
              </a:ext>
            </a:extLst>
          </p:cNvPr>
          <p:cNvSpPr>
            <a:spLocks noGrp="1"/>
          </p:cNvSpPr>
          <p:nvPr>
            <p:ph type="body" idx="1"/>
          </p:nvPr>
        </p:nvSpPr>
        <p:spPr>
          <a:xfrm>
            <a:off x="684212" y="1778466"/>
            <a:ext cx="10902947" cy="4215934"/>
          </a:xfrm>
        </p:spPr>
        <p:txBody>
          <a:bodyPr>
            <a:normAutofit/>
          </a:bodyPr>
          <a:lstStyle/>
          <a:p>
            <a:r>
              <a:rPr lang="en-US" dirty="0"/>
              <a:t>The </a:t>
            </a:r>
            <a:r>
              <a:rPr lang="en-US" dirty="0" err="1"/>
              <a:t>KMeans</a:t>
            </a:r>
            <a:r>
              <a:rPr lang="en-US" dirty="0"/>
              <a:t> partition based clustering algorithm divided the towns in 3 segments, respectively containing 4, 3 and 13 towns. We will call these partitions Cluster 1, Cluster 2 and Cluster 3 onwards.</a:t>
            </a:r>
          </a:p>
          <a:p>
            <a:pPr marL="742950" lvl="1" indent="-285750">
              <a:buFont typeface="Wingdings" panose="05000000000000000000" pitchFamily="2" charset="2"/>
              <a:buChar char="q"/>
            </a:pPr>
            <a:r>
              <a:rPr lang="en-US" dirty="0"/>
              <a:t>All the towns in Cluster 1 have a “coffee shop” as the top venue in a radius of 1500m around the town center (identified by the latitude and longitude coordinates). This uniquely classifies this cluster. The other main venues are all shops/stores and some attractions, but no public transportation stations.</a:t>
            </a:r>
          </a:p>
          <a:p>
            <a:endParaRPr lang="en-US" dirty="0"/>
          </a:p>
        </p:txBody>
      </p:sp>
      <p:pic>
        <p:nvPicPr>
          <p:cNvPr id="4" name="Picture 3">
            <a:extLst>
              <a:ext uri="{FF2B5EF4-FFF2-40B4-BE49-F238E27FC236}">
                <a16:creationId xmlns:a16="http://schemas.microsoft.com/office/drawing/2014/main" id="{F0AD527E-976A-4FA1-B409-E83E1B293A3B}"/>
              </a:ext>
            </a:extLst>
          </p:cNvPr>
          <p:cNvPicPr>
            <a:picLocks noChangeAspect="1"/>
          </p:cNvPicPr>
          <p:nvPr/>
        </p:nvPicPr>
        <p:blipFill>
          <a:blip r:embed="rId2"/>
          <a:stretch>
            <a:fillRect/>
          </a:stretch>
        </p:blipFill>
        <p:spPr>
          <a:xfrm>
            <a:off x="604840" y="4282751"/>
            <a:ext cx="10675870" cy="1711649"/>
          </a:xfrm>
          <a:prstGeom prst="rect">
            <a:avLst/>
          </a:prstGeom>
        </p:spPr>
      </p:pic>
    </p:spTree>
    <p:extLst>
      <p:ext uri="{BB962C8B-B14F-4D97-AF65-F5344CB8AC3E}">
        <p14:creationId xmlns:p14="http://schemas.microsoft.com/office/powerpoint/2010/main" val="276598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694B-C7CD-4E88-977A-383502EFCD8E}"/>
              </a:ext>
            </a:extLst>
          </p:cNvPr>
          <p:cNvSpPr>
            <a:spLocks noGrp="1"/>
          </p:cNvSpPr>
          <p:nvPr>
            <p:ph type="title"/>
          </p:nvPr>
        </p:nvSpPr>
        <p:spPr>
          <a:xfrm>
            <a:off x="684210" y="261776"/>
            <a:ext cx="8534401" cy="876559"/>
          </a:xfrm>
        </p:spPr>
        <p:txBody>
          <a:bodyPr/>
          <a:lstStyle/>
          <a:p>
            <a:r>
              <a:rPr lang="en-US" dirty="0"/>
              <a:t>Results</a:t>
            </a:r>
          </a:p>
        </p:txBody>
      </p:sp>
      <p:sp>
        <p:nvSpPr>
          <p:cNvPr id="3" name="Text Placeholder 2">
            <a:extLst>
              <a:ext uri="{FF2B5EF4-FFF2-40B4-BE49-F238E27FC236}">
                <a16:creationId xmlns:a16="http://schemas.microsoft.com/office/drawing/2014/main" id="{87C200DF-7C84-4030-ADED-D46BC764B32A}"/>
              </a:ext>
            </a:extLst>
          </p:cNvPr>
          <p:cNvSpPr>
            <a:spLocks noGrp="1"/>
          </p:cNvSpPr>
          <p:nvPr>
            <p:ph type="body" idx="1"/>
          </p:nvPr>
        </p:nvSpPr>
        <p:spPr>
          <a:xfrm>
            <a:off x="684213" y="1343608"/>
            <a:ext cx="8534400" cy="4650792"/>
          </a:xfrm>
        </p:spPr>
        <p:txBody>
          <a:bodyPr/>
          <a:lstStyle/>
          <a:p>
            <a:pPr marL="742950" lvl="1" indent="-285750">
              <a:buFont typeface="Wingdings" panose="05000000000000000000" pitchFamily="2" charset="2"/>
              <a:buChar char="q"/>
            </a:pPr>
            <a:r>
              <a:rPr lang="en-US" dirty="0"/>
              <a:t>The towns in the second cluster (Cluster 2) also show some coffee shops (2 out of 3) but all rank 8</a:t>
            </a:r>
            <a:r>
              <a:rPr lang="en-US" baseline="30000" dirty="0"/>
              <a:t>th</a:t>
            </a:r>
            <a:r>
              <a:rPr lang="en-US" dirty="0"/>
              <a:t> or less in the ranking of all relevant venues. So this cluster is clearly different from the first cluster and this is exactly what we are looking for.</a:t>
            </a:r>
          </a:p>
          <a:p>
            <a:endParaRPr lang="en-US" dirty="0"/>
          </a:p>
          <a:p>
            <a:endParaRPr lang="en-US" dirty="0"/>
          </a:p>
        </p:txBody>
      </p:sp>
      <p:pic>
        <p:nvPicPr>
          <p:cNvPr id="4" name="Picture 3">
            <a:extLst>
              <a:ext uri="{FF2B5EF4-FFF2-40B4-BE49-F238E27FC236}">
                <a16:creationId xmlns:a16="http://schemas.microsoft.com/office/drawing/2014/main" id="{E1F92F94-0547-4B34-8BB2-521F6E3EDE8C}"/>
              </a:ext>
            </a:extLst>
          </p:cNvPr>
          <p:cNvPicPr>
            <a:picLocks noChangeAspect="1"/>
          </p:cNvPicPr>
          <p:nvPr/>
        </p:nvPicPr>
        <p:blipFill>
          <a:blip r:embed="rId2"/>
          <a:stretch>
            <a:fillRect/>
          </a:stretch>
        </p:blipFill>
        <p:spPr>
          <a:xfrm>
            <a:off x="684209" y="2771493"/>
            <a:ext cx="10823577" cy="1417952"/>
          </a:xfrm>
          <a:prstGeom prst="rect">
            <a:avLst/>
          </a:prstGeom>
        </p:spPr>
      </p:pic>
    </p:spTree>
    <p:extLst>
      <p:ext uri="{BB962C8B-B14F-4D97-AF65-F5344CB8AC3E}">
        <p14:creationId xmlns:p14="http://schemas.microsoft.com/office/powerpoint/2010/main" val="383306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0297-50AC-4DD3-A2D9-8F4E63AC8850}"/>
              </a:ext>
            </a:extLst>
          </p:cNvPr>
          <p:cNvSpPr>
            <a:spLocks noGrp="1"/>
          </p:cNvSpPr>
          <p:nvPr>
            <p:ph type="title"/>
          </p:nvPr>
        </p:nvSpPr>
        <p:spPr>
          <a:xfrm>
            <a:off x="684212" y="247185"/>
            <a:ext cx="8534401" cy="616415"/>
          </a:xfrm>
        </p:spPr>
        <p:txBody>
          <a:bodyPr>
            <a:normAutofit fontScale="90000"/>
          </a:bodyPr>
          <a:lstStyle/>
          <a:p>
            <a:r>
              <a:rPr lang="en-US" dirty="0"/>
              <a:t>RESULTS</a:t>
            </a:r>
          </a:p>
        </p:txBody>
      </p:sp>
      <p:sp>
        <p:nvSpPr>
          <p:cNvPr id="3" name="Text Placeholder 2">
            <a:extLst>
              <a:ext uri="{FF2B5EF4-FFF2-40B4-BE49-F238E27FC236}">
                <a16:creationId xmlns:a16="http://schemas.microsoft.com/office/drawing/2014/main" id="{D5A9C985-9532-4823-AEC5-32314031D853}"/>
              </a:ext>
            </a:extLst>
          </p:cNvPr>
          <p:cNvSpPr>
            <a:spLocks noGrp="1"/>
          </p:cNvSpPr>
          <p:nvPr>
            <p:ph type="body" idx="1"/>
          </p:nvPr>
        </p:nvSpPr>
        <p:spPr>
          <a:xfrm>
            <a:off x="684212" y="863600"/>
            <a:ext cx="8534400" cy="4576661"/>
          </a:xfrm>
        </p:spPr>
        <p:txBody>
          <a:bodyPr>
            <a:normAutofit/>
          </a:bodyPr>
          <a:lstStyle/>
          <a:p>
            <a:pPr marL="742950" lvl="1" indent="-285750">
              <a:buFont typeface="Wingdings" panose="05000000000000000000" pitchFamily="2" charset="2"/>
              <a:buChar char="q"/>
            </a:pPr>
            <a:r>
              <a:rPr lang="en-US" dirty="0"/>
              <a:t>The Cluster 3 towns are then again different from the Cluster 1 and 2 towns as in only 25% of the towns a coffee shop is in the top 10 of venues. But all (except 1) are ranked with lower importance (spread between the 2</a:t>
            </a:r>
            <a:r>
              <a:rPr lang="en-US" baseline="30000" dirty="0"/>
              <a:t>nd</a:t>
            </a:r>
            <a:r>
              <a:rPr lang="en-US" dirty="0"/>
              <a:t> and 9</a:t>
            </a:r>
            <a:r>
              <a:rPr lang="en-US" baseline="30000" dirty="0"/>
              <a:t>th</a:t>
            </a:r>
            <a:r>
              <a:rPr lang="en-US" dirty="0"/>
              <a:t> position).</a:t>
            </a:r>
          </a:p>
          <a:p>
            <a:pPr marL="742950" lvl="1" indent="-285750">
              <a:buFont typeface="Wingdings" panose="05000000000000000000" pitchFamily="2" charset="2"/>
              <a:buChar char="q"/>
            </a:pPr>
            <a:r>
              <a:rPr lang="en-US" dirty="0"/>
              <a:t>We can also note that only Cluster 3 has public transportation stations in their top 10 ranking of venues whereas all clusters show limited (touristic) attractions.</a:t>
            </a:r>
          </a:p>
          <a:p>
            <a:endParaRPr lang="en-US" dirty="0"/>
          </a:p>
        </p:txBody>
      </p:sp>
      <p:pic>
        <p:nvPicPr>
          <p:cNvPr id="4" name="Picture 3">
            <a:extLst>
              <a:ext uri="{FF2B5EF4-FFF2-40B4-BE49-F238E27FC236}">
                <a16:creationId xmlns:a16="http://schemas.microsoft.com/office/drawing/2014/main" id="{523A4AFA-258B-4E9A-B3DD-21043F0BD58A}"/>
              </a:ext>
            </a:extLst>
          </p:cNvPr>
          <p:cNvPicPr>
            <a:picLocks noChangeAspect="1"/>
          </p:cNvPicPr>
          <p:nvPr/>
        </p:nvPicPr>
        <p:blipFill>
          <a:blip r:embed="rId2"/>
          <a:stretch>
            <a:fillRect/>
          </a:stretch>
        </p:blipFill>
        <p:spPr>
          <a:xfrm>
            <a:off x="502298" y="3267021"/>
            <a:ext cx="11187404" cy="3164725"/>
          </a:xfrm>
          <a:prstGeom prst="rect">
            <a:avLst/>
          </a:prstGeom>
        </p:spPr>
      </p:pic>
    </p:spTree>
    <p:extLst>
      <p:ext uri="{BB962C8B-B14F-4D97-AF65-F5344CB8AC3E}">
        <p14:creationId xmlns:p14="http://schemas.microsoft.com/office/powerpoint/2010/main" val="132307385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2908</TotalTime>
  <Words>1218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Century Gothic</vt:lpstr>
      <vt:lpstr>Constantia</vt:lpstr>
      <vt:lpstr>Helvetica</vt:lpstr>
      <vt:lpstr>Times New Roman</vt:lpstr>
      <vt:lpstr>Wingdings</vt:lpstr>
      <vt:lpstr>Wingdings 3</vt:lpstr>
      <vt:lpstr>Slice</vt:lpstr>
      <vt:lpstr>  Battle of the neighborhoods CAPSTONE Project  Marc De Decker | Coursera Data Science Professional | January 23, 2019  </vt:lpstr>
      <vt:lpstr>Introduction </vt:lpstr>
      <vt:lpstr>Data</vt:lpstr>
      <vt:lpstr>Data</vt:lpstr>
      <vt:lpstr>Data</vt:lpstr>
      <vt:lpstr>Methodology </vt:lpstr>
      <vt:lpstr>Results</vt:lpstr>
      <vt:lpstr>Results</vt:lpstr>
      <vt:lpstr>RESULTS</vt:lpstr>
      <vt:lpstr>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 CAPSTONE Project  Marc De Decker | Coursera Data Science Professional | January 23, 2019</dc:title>
  <dc:creator>Marc De Decker</dc:creator>
  <cp:lastModifiedBy>Marc De Decker</cp:lastModifiedBy>
  <cp:revision>13</cp:revision>
  <dcterms:created xsi:type="dcterms:W3CDTF">2019-01-23T11:05:58Z</dcterms:created>
  <dcterms:modified xsi:type="dcterms:W3CDTF">2019-01-25T11:34:18Z</dcterms:modified>
</cp:coreProperties>
</file>