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7" r:id="rId24"/>
    <p:sldId id="280" r:id="rId25"/>
    <p:sldId id="278" r:id="rId26"/>
    <p:sldId id="281" r:id="rId27"/>
    <p:sldId id="282" r:id="rId28"/>
    <p:sldId id="283" r:id="rId29"/>
    <p:sldId id="284" r:id="rId30"/>
    <p:sldId id="285" r:id="rId31"/>
    <p:sldId id="286" r:id="rId32"/>
    <p:sldId id="288" r:id="rId33"/>
    <p:sldId id="28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archive.ics.uci.edu/ml/machine-learning-databases/autos/imports-85.data" TargetMode="External"/><Relationship Id="rId7" Type="http://schemas.openxmlformats.org/officeDocument/2006/relationships/hyperlink" Target="http://ripublication.com/irph/ijict_spl/ijictv4n7spl_17.pdf" TargetMode="External"/><Relationship Id="rId2" Type="http://schemas.openxmlformats.org/officeDocument/2006/relationships/hyperlink" Target="https://github.com/mdeepak6411/M.Sc-IT_Project" TargetMode="External"/><Relationship Id="rId1" Type="http://schemas.openxmlformats.org/officeDocument/2006/relationships/slideLayout" Target="../slideLayouts/slideLayout7.xml"/><Relationship Id="rId6" Type="http://schemas.openxmlformats.org/officeDocument/2006/relationships/hyperlink" Target="https://www.ijeat.org/wp-content/uploads/papers/v9i1s3/A10421291S319.pdf" TargetMode="External"/><Relationship Id="rId5" Type="http://schemas.openxmlformats.org/officeDocument/2006/relationships/hyperlink" Target="http://www.temjournal.com/content/81/TEMJournalFebruary2019_113_118.pdf" TargetMode="External"/><Relationship Id="rId4" Type="http://schemas.openxmlformats.org/officeDocument/2006/relationships/hyperlink" Target="https://www.leadingindia.ai/downloads/projects/BS/bs_7.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526" y="1579563"/>
            <a:ext cx="10407016" cy="2387600"/>
          </a:xfrm>
        </p:spPr>
        <p:txBody>
          <a:bodyPr/>
          <a:lstStyle/>
          <a:p>
            <a:pPr algn="ctr"/>
            <a:r>
              <a:rPr lang="en-IN" b="1" dirty="0" smtClean="0">
                <a:solidFill>
                  <a:schemeClr val="bg1"/>
                </a:solidFill>
                <a:latin typeface="Arial Black" panose="020B0A04020102020204" pitchFamily="34" charset="0"/>
              </a:rPr>
              <a:t>MISHRA DEEPAK SURYABHAN</a:t>
            </a:r>
            <a:r>
              <a:rPr lang="en-GB" b="1" dirty="0">
                <a:solidFill>
                  <a:schemeClr val="bg1"/>
                </a:solidFill>
                <a:latin typeface="Arial Black" panose="020B0A04020102020204" pitchFamily="34" charset="0"/>
              </a:rPr>
              <a:t/>
            </a:r>
            <a:br>
              <a:rPr lang="en-GB" b="1" dirty="0">
                <a:solidFill>
                  <a:schemeClr val="bg1"/>
                </a:solidFill>
                <a:latin typeface="Arial Black" panose="020B0A04020102020204" pitchFamily="34" charset="0"/>
              </a:rPr>
            </a:br>
            <a:r>
              <a:rPr lang="en-GB" b="1" dirty="0" smtClean="0">
                <a:solidFill>
                  <a:schemeClr val="bg1"/>
                </a:solidFill>
                <a:latin typeface="Arial Black" panose="020B0A04020102020204" pitchFamily="34" charset="0"/>
              </a:rPr>
              <a:t>SEAT No- </a:t>
            </a:r>
            <a:r>
              <a:rPr lang="en-GB" b="1" u="sng" dirty="0" smtClean="0">
                <a:solidFill>
                  <a:schemeClr val="bg1"/>
                </a:solidFill>
                <a:latin typeface="Arial Black" panose="020B0A04020102020204" pitchFamily="34" charset="0"/>
              </a:rPr>
              <a:t>4103729</a:t>
            </a:r>
            <a:endParaRPr lang="en-GB" b="1" u="sng"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735990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7726" y="910777"/>
            <a:ext cx="9705702" cy="4524315"/>
          </a:xfrm>
          <a:prstGeom prst="rect">
            <a:avLst/>
          </a:prstGeom>
        </p:spPr>
        <p:txBody>
          <a:bodyPr wrap="square">
            <a:spAutoFit/>
          </a:bodyPr>
          <a:lstStyle/>
          <a:p>
            <a:r>
              <a:rPr lang="en-US" b="1" dirty="0">
                <a:solidFill>
                  <a:srgbClr val="000000"/>
                </a:solidFill>
                <a:latin typeface="Helvetica Neue"/>
              </a:rPr>
              <a:t>Replace by mean:</a:t>
            </a:r>
            <a:endParaRPr lang="en-US" dirty="0">
              <a:solidFill>
                <a:srgbClr val="000000"/>
              </a:solidFill>
              <a:latin typeface="Helvetica Neue"/>
            </a:endParaRPr>
          </a:p>
          <a:p>
            <a:pPr>
              <a:buFont typeface="Arial" panose="020B0604020202020204" pitchFamily="34" charset="0"/>
              <a:buChar char="•"/>
            </a:pPr>
            <a:r>
              <a:rPr lang="en-US" dirty="0">
                <a:solidFill>
                  <a:srgbClr val="000000"/>
                </a:solidFill>
                <a:latin typeface="Helvetica Neue"/>
              </a:rPr>
              <a:t>"normalized-losses": 41 missing data, replace them with mean</a:t>
            </a:r>
          </a:p>
          <a:p>
            <a:pPr>
              <a:buFont typeface="Arial" panose="020B0604020202020204" pitchFamily="34" charset="0"/>
              <a:buChar char="•"/>
            </a:pPr>
            <a:r>
              <a:rPr lang="en-US" dirty="0">
                <a:solidFill>
                  <a:srgbClr val="000000"/>
                </a:solidFill>
                <a:latin typeface="Helvetica Neue"/>
              </a:rPr>
              <a:t>"stroke": 4 missing data, replace them with mean</a:t>
            </a:r>
          </a:p>
          <a:p>
            <a:pPr>
              <a:buFont typeface="Arial" panose="020B0604020202020204" pitchFamily="34" charset="0"/>
              <a:buChar char="•"/>
            </a:pPr>
            <a:r>
              <a:rPr lang="en-US" dirty="0">
                <a:solidFill>
                  <a:srgbClr val="000000"/>
                </a:solidFill>
                <a:latin typeface="Helvetica Neue"/>
              </a:rPr>
              <a:t>"bore": 4 missing data, replace them with mean</a:t>
            </a:r>
          </a:p>
          <a:p>
            <a:pPr>
              <a:buFont typeface="Arial" panose="020B0604020202020204" pitchFamily="34" charset="0"/>
              <a:buChar char="•"/>
            </a:pPr>
            <a:r>
              <a:rPr lang="en-US" dirty="0">
                <a:solidFill>
                  <a:srgbClr val="000000"/>
                </a:solidFill>
                <a:latin typeface="Helvetica Neue"/>
              </a:rPr>
              <a:t>"horsepower": 2 missing data, replace them with mean</a:t>
            </a:r>
          </a:p>
          <a:p>
            <a:pPr>
              <a:buFont typeface="Arial" panose="020B0604020202020204" pitchFamily="34" charset="0"/>
              <a:buChar char="•"/>
            </a:pPr>
            <a:r>
              <a:rPr lang="en-US" dirty="0">
                <a:solidFill>
                  <a:srgbClr val="000000"/>
                </a:solidFill>
                <a:latin typeface="Helvetica Neue"/>
              </a:rPr>
              <a:t>"peak-rpm": 2 missing data, replace them with </a:t>
            </a:r>
            <a:r>
              <a:rPr lang="en-US" dirty="0" smtClean="0">
                <a:solidFill>
                  <a:srgbClr val="000000"/>
                </a:solidFill>
                <a:latin typeface="Helvetica Neue"/>
              </a:rPr>
              <a:t>mean</a:t>
            </a:r>
          </a:p>
          <a:p>
            <a:endParaRPr lang="en-US" dirty="0">
              <a:solidFill>
                <a:srgbClr val="000000"/>
              </a:solidFill>
              <a:latin typeface="Helvetica Neue"/>
            </a:endParaRPr>
          </a:p>
          <a:p>
            <a:r>
              <a:rPr lang="en-US" b="1" dirty="0">
                <a:solidFill>
                  <a:srgbClr val="000000"/>
                </a:solidFill>
                <a:latin typeface="Helvetica Neue"/>
              </a:rPr>
              <a:t>Replace by frequency:</a:t>
            </a:r>
            <a:endParaRPr lang="en-US" dirty="0">
              <a:solidFill>
                <a:srgbClr val="000000"/>
              </a:solidFill>
              <a:latin typeface="Helvetica Neue"/>
            </a:endParaRPr>
          </a:p>
          <a:p>
            <a:pPr>
              <a:buFont typeface="Arial" panose="020B0604020202020204" pitchFamily="34" charset="0"/>
              <a:buChar char="•"/>
            </a:pPr>
            <a:r>
              <a:rPr lang="en-US" dirty="0">
                <a:solidFill>
                  <a:srgbClr val="000000"/>
                </a:solidFill>
                <a:latin typeface="Helvetica Neue"/>
              </a:rPr>
              <a:t>"</a:t>
            </a:r>
            <a:r>
              <a:rPr lang="en-US" dirty="0" err="1">
                <a:solidFill>
                  <a:srgbClr val="000000"/>
                </a:solidFill>
                <a:latin typeface="Helvetica Neue"/>
              </a:rPr>
              <a:t>num</a:t>
            </a:r>
            <a:r>
              <a:rPr lang="en-US" dirty="0">
                <a:solidFill>
                  <a:srgbClr val="000000"/>
                </a:solidFill>
                <a:latin typeface="Helvetica Neue"/>
              </a:rPr>
              <a:t>-of-doors": 2 missing data, replace them with "four".</a:t>
            </a:r>
          </a:p>
          <a:p>
            <a:pPr marL="742950" lvl="1" indent="-285750">
              <a:buFont typeface="Arial" panose="020B0604020202020204" pitchFamily="34" charset="0"/>
              <a:buChar char="•"/>
            </a:pPr>
            <a:r>
              <a:rPr lang="en-US" dirty="0">
                <a:solidFill>
                  <a:srgbClr val="000000"/>
                </a:solidFill>
                <a:latin typeface="Helvetica Neue"/>
              </a:rPr>
              <a:t>Reason: 84% sedans is four doors. Since four doors is most frequent, it is most likely to </a:t>
            </a:r>
            <a:r>
              <a:rPr lang="en-US" dirty="0" smtClean="0">
                <a:solidFill>
                  <a:srgbClr val="000000"/>
                </a:solidFill>
                <a:latin typeface="Helvetica Neue"/>
              </a:rPr>
              <a:t>occur</a:t>
            </a:r>
          </a:p>
          <a:p>
            <a:pPr lvl="1"/>
            <a:endParaRPr lang="en-US" dirty="0">
              <a:solidFill>
                <a:srgbClr val="000000"/>
              </a:solidFill>
              <a:latin typeface="Helvetica Neue"/>
            </a:endParaRPr>
          </a:p>
          <a:p>
            <a:r>
              <a:rPr lang="en-US" b="1" dirty="0">
                <a:solidFill>
                  <a:srgbClr val="000000"/>
                </a:solidFill>
                <a:latin typeface="Helvetica Neue"/>
              </a:rPr>
              <a:t>Drop the whole row:</a:t>
            </a:r>
            <a:endParaRPr lang="en-US" dirty="0">
              <a:solidFill>
                <a:srgbClr val="000000"/>
              </a:solidFill>
              <a:latin typeface="Helvetica Neue"/>
            </a:endParaRPr>
          </a:p>
          <a:p>
            <a:pPr>
              <a:buFont typeface="Arial" panose="020B0604020202020204" pitchFamily="34" charset="0"/>
              <a:buChar char="•"/>
            </a:pPr>
            <a:r>
              <a:rPr lang="en-US" dirty="0">
                <a:solidFill>
                  <a:srgbClr val="000000"/>
                </a:solidFill>
                <a:latin typeface="Helvetica Neue"/>
              </a:rPr>
              <a:t>"price": 4 missing data, simply delete the whole row</a:t>
            </a:r>
          </a:p>
          <a:p>
            <a:pPr marL="742950" lvl="1" indent="-285750">
              <a:buFont typeface="Arial" panose="020B0604020202020204" pitchFamily="34" charset="0"/>
              <a:buChar char="•"/>
            </a:pPr>
            <a:r>
              <a:rPr lang="en-US" dirty="0">
                <a:solidFill>
                  <a:srgbClr val="000000"/>
                </a:solidFill>
                <a:latin typeface="Helvetica Neue"/>
              </a:rPr>
              <a:t>Reason: price is what we want to predict. Any data entry without price data cannot be used for prediction; therefore any row now without price data is not useful to us</a:t>
            </a:r>
            <a:endParaRPr lang="en-US" b="0" i="0" dirty="0">
              <a:solidFill>
                <a:srgbClr val="000000"/>
              </a:solidFill>
              <a:effectLst/>
              <a:latin typeface="Helvetica Neue"/>
            </a:endParaRPr>
          </a:p>
        </p:txBody>
      </p:sp>
    </p:spTree>
    <p:extLst>
      <p:ext uri="{BB962C8B-B14F-4D97-AF65-F5344CB8AC3E}">
        <p14:creationId xmlns:p14="http://schemas.microsoft.com/office/powerpoint/2010/main" val="2444978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6883" y="827705"/>
            <a:ext cx="3048546" cy="461665"/>
          </a:xfrm>
          <a:prstGeom prst="rect">
            <a:avLst/>
          </a:prstGeom>
        </p:spPr>
        <p:txBody>
          <a:bodyPr wrap="square">
            <a:spAutoFit/>
          </a:bodyPr>
          <a:lstStyle/>
          <a:p>
            <a:r>
              <a:rPr lang="en-GB" sz="2400" b="1" dirty="0">
                <a:solidFill>
                  <a:srgbClr val="000000"/>
                </a:solidFill>
                <a:latin typeface="Helvetica Neue"/>
              </a:rPr>
              <a:t>Correct data format</a:t>
            </a:r>
            <a:endParaRPr lang="en-GB" sz="2400" b="1" i="0" dirty="0">
              <a:solidFill>
                <a:srgbClr val="000000"/>
              </a:solidFill>
              <a:effectLst/>
              <a:latin typeface="Helvetica Neue"/>
            </a:endParaRPr>
          </a:p>
        </p:txBody>
      </p:sp>
      <p:pic>
        <p:nvPicPr>
          <p:cNvPr id="6" name="Picture 5"/>
          <p:cNvPicPr>
            <a:picLocks noChangeAspect="1"/>
          </p:cNvPicPr>
          <p:nvPr/>
        </p:nvPicPr>
        <p:blipFill>
          <a:blip r:embed="rId2"/>
          <a:stretch>
            <a:fillRect/>
          </a:stretch>
        </p:blipFill>
        <p:spPr>
          <a:xfrm>
            <a:off x="6738393" y="1613942"/>
            <a:ext cx="3868647" cy="3924709"/>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913018" y="5663166"/>
            <a:ext cx="1031965"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sz="2000" b="1" dirty="0" smtClean="0">
                <a:solidFill>
                  <a:schemeClr val="bg1"/>
                </a:solidFill>
              </a:rPr>
              <a:t>Before</a:t>
            </a:r>
            <a:endParaRPr lang="en-GB" sz="2000" b="1" dirty="0">
              <a:solidFill>
                <a:schemeClr val="bg1"/>
              </a:solidFill>
            </a:endParaRPr>
          </a:p>
        </p:txBody>
      </p:sp>
      <p:sp>
        <p:nvSpPr>
          <p:cNvPr id="9" name="TextBox 8"/>
          <p:cNvSpPr txBox="1"/>
          <p:nvPr/>
        </p:nvSpPr>
        <p:spPr>
          <a:xfrm>
            <a:off x="8373293" y="5663166"/>
            <a:ext cx="862148"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sz="2000" b="1" dirty="0" smtClean="0">
                <a:solidFill>
                  <a:schemeClr val="bg1"/>
                </a:solidFill>
              </a:rPr>
              <a:t>After</a:t>
            </a:r>
            <a:endParaRPr lang="en-GB" b="1" dirty="0">
              <a:solidFill>
                <a:schemeClr val="bg1"/>
              </a:solidFill>
            </a:endParaRPr>
          </a:p>
        </p:txBody>
      </p:sp>
      <p:pic>
        <p:nvPicPr>
          <p:cNvPr id="11" name="Picture 10"/>
          <p:cNvPicPr>
            <a:picLocks noChangeAspect="1"/>
          </p:cNvPicPr>
          <p:nvPr/>
        </p:nvPicPr>
        <p:blipFill>
          <a:blip r:embed="rId3"/>
          <a:stretch>
            <a:fillRect/>
          </a:stretch>
        </p:blipFill>
        <p:spPr>
          <a:xfrm>
            <a:off x="2063931" y="1613942"/>
            <a:ext cx="3735977" cy="3924709"/>
          </a:xfrm>
          <a:prstGeom prst="rect">
            <a:avLst/>
          </a:prstGeom>
          <a:ln>
            <a:noFill/>
          </a:ln>
          <a:effectLst>
            <a:outerShdw blurRad="292100" dist="139700" dir="2700000" algn="tl" rotWithShape="0">
              <a:srgbClr val="333333">
                <a:alpha val="65000"/>
              </a:srgbClr>
            </a:outerShdw>
          </a:effectLst>
        </p:spPr>
      </p:pic>
      <p:sp>
        <p:nvSpPr>
          <p:cNvPr id="12" name="Right Arrow 11"/>
          <p:cNvSpPr/>
          <p:nvPr/>
        </p:nvSpPr>
        <p:spPr>
          <a:xfrm>
            <a:off x="5799908" y="3099501"/>
            <a:ext cx="938485" cy="953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98554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0122" y="1023648"/>
            <a:ext cx="3373683" cy="461665"/>
          </a:xfrm>
          <a:prstGeom prst="rect">
            <a:avLst/>
          </a:prstGeom>
        </p:spPr>
        <p:txBody>
          <a:bodyPr wrap="square">
            <a:spAutoFit/>
          </a:bodyPr>
          <a:lstStyle/>
          <a:p>
            <a:r>
              <a:rPr lang="en-GB" sz="2400" b="1" dirty="0">
                <a:solidFill>
                  <a:srgbClr val="000000"/>
                </a:solidFill>
                <a:latin typeface="Helvetica Neue"/>
              </a:rPr>
              <a:t>Data Standardization</a:t>
            </a:r>
            <a:endParaRPr lang="en-GB" sz="2400" b="1" i="0" dirty="0">
              <a:solidFill>
                <a:srgbClr val="000000"/>
              </a:solidFill>
              <a:effectLst/>
              <a:latin typeface="Helvetica Neue"/>
            </a:endParaRPr>
          </a:p>
        </p:txBody>
      </p:sp>
      <p:sp>
        <p:nvSpPr>
          <p:cNvPr id="5" name="Rectangle 4"/>
          <p:cNvSpPr/>
          <p:nvPr/>
        </p:nvSpPr>
        <p:spPr>
          <a:xfrm>
            <a:off x="1599513" y="1742105"/>
            <a:ext cx="3010183" cy="369332"/>
          </a:xfrm>
          <a:prstGeom prst="rect">
            <a:avLst/>
          </a:prstGeom>
        </p:spPr>
        <p:txBody>
          <a:bodyPr wrap="none">
            <a:spAutoFit/>
          </a:bodyPr>
          <a:lstStyle/>
          <a:p>
            <a:r>
              <a:rPr lang="en-GB" dirty="0">
                <a:solidFill>
                  <a:srgbClr val="000000"/>
                </a:solidFill>
                <a:latin typeface="Helvetica Neue"/>
              </a:rPr>
              <a:t>Transform mpg to L/100km:</a:t>
            </a:r>
            <a:endParaRPr lang="en-GB" dirty="0"/>
          </a:p>
        </p:txBody>
      </p:sp>
      <p:pic>
        <p:nvPicPr>
          <p:cNvPr id="6" name="Picture 5"/>
          <p:cNvPicPr>
            <a:picLocks noChangeAspect="1"/>
          </p:cNvPicPr>
          <p:nvPr/>
        </p:nvPicPr>
        <p:blipFill>
          <a:blip r:embed="rId2"/>
          <a:stretch>
            <a:fillRect/>
          </a:stretch>
        </p:blipFill>
        <p:spPr>
          <a:xfrm>
            <a:off x="2155372" y="2368228"/>
            <a:ext cx="2168434" cy="2687097"/>
          </a:xfrm>
          <a:prstGeom prst="rect">
            <a:avLst/>
          </a:prstGeom>
        </p:spPr>
      </p:pic>
      <p:pic>
        <p:nvPicPr>
          <p:cNvPr id="7" name="Picture 6"/>
          <p:cNvPicPr>
            <a:picLocks noChangeAspect="1"/>
          </p:cNvPicPr>
          <p:nvPr/>
        </p:nvPicPr>
        <p:blipFill>
          <a:blip r:embed="rId3"/>
          <a:stretch>
            <a:fillRect/>
          </a:stretch>
        </p:blipFill>
        <p:spPr>
          <a:xfrm>
            <a:off x="5486400" y="2368229"/>
            <a:ext cx="2024743" cy="2687096"/>
          </a:xfrm>
          <a:prstGeom prst="rect">
            <a:avLst/>
          </a:prstGeom>
        </p:spPr>
      </p:pic>
      <p:sp>
        <p:nvSpPr>
          <p:cNvPr id="8" name="Right Arrow 7"/>
          <p:cNvSpPr/>
          <p:nvPr/>
        </p:nvSpPr>
        <p:spPr>
          <a:xfrm>
            <a:off x="4466750" y="3370216"/>
            <a:ext cx="876704"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6687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8029" y="1193465"/>
            <a:ext cx="2972289" cy="461665"/>
          </a:xfrm>
          <a:prstGeom prst="rect">
            <a:avLst/>
          </a:prstGeom>
        </p:spPr>
        <p:txBody>
          <a:bodyPr wrap="none">
            <a:spAutoFit/>
          </a:bodyPr>
          <a:lstStyle/>
          <a:p>
            <a:r>
              <a:rPr lang="en-GB" sz="2400" b="1" dirty="0">
                <a:solidFill>
                  <a:srgbClr val="000000"/>
                </a:solidFill>
                <a:latin typeface="Helvetica Neue"/>
              </a:rPr>
              <a:t>Data Normalization</a:t>
            </a:r>
            <a:endParaRPr lang="en-GB" b="1" i="0" dirty="0">
              <a:solidFill>
                <a:srgbClr val="000000"/>
              </a:solidFill>
              <a:effectLst/>
              <a:latin typeface="Helvetica Neue"/>
            </a:endParaRPr>
          </a:p>
        </p:txBody>
      </p:sp>
      <p:pic>
        <p:nvPicPr>
          <p:cNvPr id="6" name="Picture 5"/>
          <p:cNvPicPr>
            <a:picLocks noChangeAspect="1"/>
          </p:cNvPicPr>
          <p:nvPr/>
        </p:nvPicPr>
        <p:blipFill>
          <a:blip r:embed="rId2"/>
          <a:stretch>
            <a:fillRect/>
          </a:stretch>
        </p:blipFill>
        <p:spPr>
          <a:xfrm>
            <a:off x="6565424" y="2862260"/>
            <a:ext cx="2847159" cy="1761989"/>
          </a:xfrm>
          <a:prstGeom prst="rect">
            <a:avLst/>
          </a:prstGeom>
        </p:spPr>
      </p:pic>
      <p:sp>
        <p:nvSpPr>
          <p:cNvPr id="7" name="Rectangle 6"/>
          <p:cNvSpPr/>
          <p:nvPr/>
        </p:nvSpPr>
        <p:spPr>
          <a:xfrm>
            <a:off x="1754777" y="1851801"/>
            <a:ext cx="7350034" cy="369332"/>
          </a:xfrm>
          <a:prstGeom prst="rect">
            <a:avLst/>
          </a:prstGeom>
        </p:spPr>
        <p:txBody>
          <a:bodyPr wrap="square">
            <a:spAutoFit/>
          </a:bodyPr>
          <a:lstStyle/>
          <a:p>
            <a:r>
              <a:rPr lang="en-US" dirty="0">
                <a:solidFill>
                  <a:srgbClr val="000000"/>
                </a:solidFill>
                <a:latin typeface="Helvetica Neue"/>
              </a:rPr>
              <a:t>we've normalized "length", "width" and "height" in the range of [0,1].</a:t>
            </a:r>
            <a:endParaRPr lang="en-GB" dirty="0"/>
          </a:p>
        </p:txBody>
      </p:sp>
      <p:pic>
        <p:nvPicPr>
          <p:cNvPr id="8" name="Picture 7"/>
          <p:cNvPicPr>
            <a:picLocks noChangeAspect="1"/>
          </p:cNvPicPr>
          <p:nvPr/>
        </p:nvPicPr>
        <p:blipFill>
          <a:blip r:embed="rId3"/>
          <a:stretch>
            <a:fillRect/>
          </a:stretch>
        </p:blipFill>
        <p:spPr>
          <a:xfrm>
            <a:off x="2928314" y="2862260"/>
            <a:ext cx="2555655" cy="1761989"/>
          </a:xfrm>
          <a:prstGeom prst="rect">
            <a:avLst/>
          </a:prstGeom>
        </p:spPr>
      </p:pic>
      <p:sp>
        <p:nvSpPr>
          <p:cNvPr id="9" name="Right Arrow 8"/>
          <p:cNvSpPr/>
          <p:nvPr/>
        </p:nvSpPr>
        <p:spPr>
          <a:xfrm>
            <a:off x="5632539" y="3410151"/>
            <a:ext cx="784315" cy="6662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77857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2507" y="906083"/>
            <a:ext cx="6979343" cy="523220"/>
          </a:xfrm>
          <a:prstGeom prst="rect">
            <a:avLst/>
          </a:prstGeom>
        </p:spPr>
        <p:txBody>
          <a:bodyPr wrap="square">
            <a:spAutoFit/>
          </a:bodyPr>
          <a:lstStyle/>
          <a:p>
            <a:r>
              <a:rPr lang="en-GB" sz="2800" b="1" dirty="0" smtClean="0">
                <a:solidFill>
                  <a:schemeClr val="bg1"/>
                </a:solidFill>
              </a:rPr>
              <a:t>Handle Noisy Data using Binning Method</a:t>
            </a:r>
            <a:endParaRPr lang="en-GB" sz="3600" b="1" i="0" dirty="0">
              <a:solidFill>
                <a:schemeClr val="bg1"/>
              </a:solidFill>
              <a:effectLst/>
              <a:latin typeface="Helvetica Neue"/>
            </a:endParaRPr>
          </a:p>
        </p:txBody>
      </p:sp>
      <p:sp>
        <p:nvSpPr>
          <p:cNvPr id="5" name="Rectangle 4"/>
          <p:cNvSpPr/>
          <p:nvPr/>
        </p:nvSpPr>
        <p:spPr>
          <a:xfrm>
            <a:off x="2007187" y="5454913"/>
            <a:ext cx="6775269"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smtClean="0">
                <a:solidFill>
                  <a:srgbClr val="000000"/>
                </a:solidFill>
                <a:latin typeface="Helvetica Neue"/>
              </a:rPr>
              <a:t>Fig 1:  In </a:t>
            </a:r>
            <a:r>
              <a:rPr lang="en-US" sz="1400" dirty="0">
                <a:solidFill>
                  <a:srgbClr val="000000"/>
                </a:solidFill>
                <a:latin typeface="Helvetica Neue"/>
              </a:rPr>
              <a:t>our dataset, "horsepower" </a:t>
            </a:r>
            <a:r>
              <a:rPr lang="en-US" sz="1400" dirty="0" smtClean="0">
                <a:solidFill>
                  <a:srgbClr val="000000"/>
                </a:solidFill>
                <a:latin typeface="Helvetica Neue"/>
              </a:rPr>
              <a:t>has </a:t>
            </a:r>
            <a:r>
              <a:rPr lang="en-US" sz="1400" dirty="0">
                <a:solidFill>
                  <a:srgbClr val="000000"/>
                </a:solidFill>
                <a:latin typeface="Helvetica Neue"/>
              </a:rPr>
              <a:t>57 unique values</a:t>
            </a:r>
            <a:r>
              <a:rPr lang="en-US" dirty="0">
                <a:solidFill>
                  <a:srgbClr val="000000"/>
                </a:solidFill>
                <a:latin typeface="Helvetica Neue"/>
              </a:rPr>
              <a:t>.</a:t>
            </a:r>
            <a:endParaRPr lang="en-GB" dirty="0"/>
          </a:p>
        </p:txBody>
      </p:sp>
      <p:pic>
        <p:nvPicPr>
          <p:cNvPr id="7" name="Picture 6"/>
          <p:cNvPicPr>
            <a:picLocks noChangeAspect="1"/>
          </p:cNvPicPr>
          <p:nvPr/>
        </p:nvPicPr>
        <p:blipFill>
          <a:blip r:embed="rId2"/>
          <a:stretch>
            <a:fillRect/>
          </a:stretch>
        </p:blipFill>
        <p:spPr>
          <a:xfrm>
            <a:off x="2007187" y="1897964"/>
            <a:ext cx="3609839" cy="2533922"/>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stretch>
            <a:fillRect/>
          </a:stretch>
        </p:blipFill>
        <p:spPr>
          <a:xfrm>
            <a:off x="6560957" y="1897964"/>
            <a:ext cx="3706450" cy="2533922"/>
          </a:xfrm>
          <a:prstGeom prst="rect">
            <a:avLst/>
          </a:prstGeom>
        </p:spPr>
      </p:pic>
      <p:sp>
        <p:nvSpPr>
          <p:cNvPr id="9" name="Rectangle 8"/>
          <p:cNvSpPr/>
          <p:nvPr/>
        </p:nvSpPr>
        <p:spPr>
          <a:xfrm>
            <a:off x="2007188" y="5966601"/>
            <a:ext cx="6775269" cy="3077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smtClean="0">
                <a:solidFill>
                  <a:srgbClr val="000000"/>
                </a:solidFill>
                <a:latin typeface="Helvetica Neue"/>
              </a:rPr>
              <a:t>Fig 2: </a:t>
            </a:r>
            <a:r>
              <a:rPr lang="en-US" sz="1400" dirty="0">
                <a:solidFill>
                  <a:srgbClr val="000000"/>
                </a:solidFill>
                <a:latin typeface="Helvetica Neue"/>
              </a:rPr>
              <a:t> "horsepower" with 3 categories ("</a:t>
            </a:r>
            <a:r>
              <a:rPr lang="en-US" sz="1400" dirty="0" err="1">
                <a:solidFill>
                  <a:srgbClr val="000000"/>
                </a:solidFill>
                <a:latin typeface="Helvetica Neue"/>
              </a:rPr>
              <a:t>Low","Medium</a:t>
            </a:r>
            <a:r>
              <a:rPr lang="en-US" sz="1400" dirty="0">
                <a:solidFill>
                  <a:srgbClr val="000000"/>
                </a:solidFill>
                <a:latin typeface="Helvetica Neue"/>
              </a:rPr>
              <a:t>" and "High")</a:t>
            </a:r>
            <a:endParaRPr lang="en-GB" sz="1400" dirty="0"/>
          </a:p>
        </p:txBody>
      </p:sp>
      <p:sp>
        <p:nvSpPr>
          <p:cNvPr id="10" name="TextBox 9"/>
          <p:cNvSpPr txBox="1"/>
          <p:nvPr/>
        </p:nvSpPr>
        <p:spPr>
          <a:xfrm>
            <a:off x="3200400" y="4574067"/>
            <a:ext cx="78377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dirty="0" smtClean="0"/>
              <a:t>Fig. 1</a:t>
            </a:r>
            <a:endParaRPr lang="en-GB" dirty="0"/>
          </a:p>
        </p:txBody>
      </p:sp>
      <p:sp>
        <p:nvSpPr>
          <p:cNvPr id="11" name="TextBox 10"/>
          <p:cNvSpPr txBox="1"/>
          <p:nvPr/>
        </p:nvSpPr>
        <p:spPr>
          <a:xfrm>
            <a:off x="7833360" y="4545932"/>
            <a:ext cx="78377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dirty="0" smtClean="0"/>
              <a:t>Fig. 2</a:t>
            </a:r>
            <a:endParaRPr lang="en-GB" dirty="0"/>
          </a:p>
        </p:txBody>
      </p:sp>
    </p:spTree>
    <p:extLst>
      <p:ext uri="{BB962C8B-B14F-4D97-AF65-F5344CB8AC3E}">
        <p14:creationId xmlns:p14="http://schemas.microsoft.com/office/powerpoint/2010/main" val="3653679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0245" y="840768"/>
            <a:ext cx="6864223" cy="523220"/>
          </a:xfrm>
          <a:prstGeom prst="rect">
            <a:avLst/>
          </a:prstGeom>
        </p:spPr>
        <p:txBody>
          <a:bodyPr wrap="square">
            <a:spAutoFit/>
          </a:bodyPr>
          <a:lstStyle/>
          <a:p>
            <a:r>
              <a:rPr lang="en-US" sz="2800" b="1" dirty="0">
                <a:solidFill>
                  <a:srgbClr val="000000"/>
                </a:solidFill>
                <a:latin typeface="Calibri" panose="020F0502020204030204" pitchFamily="34" charset="0"/>
                <a:cs typeface="Calibri" panose="020F0502020204030204" pitchFamily="34" charset="0"/>
              </a:rPr>
              <a:t>Indicator variable </a:t>
            </a:r>
            <a:r>
              <a:rPr lang="en-US" sz="2800" b="1" dirty="0" smtClean="0">
                <a:solidFill>
                  <a:srgbClr val="000000"/>
                </a:solidFill>
                <a:latin typeface="Calibri" panose="020F0502020204030204" pitchFamily="34" charset="0"/>
                <a:cs typeface="Calibri" panose="020F0502020204030204" pitchFamily="34" charset="0"/>
              </a:rPr>
              <a:t>or </a:t>
            </a:r>
            <a:r>
              <a:rPr lang="en-US" sz="2800" b="1" dirty="0">
                <a:solidFill>
                  <a:srgbClr val="000000"/>
                </a:solidFill>
                <a:latin typeface="Calibri" panose="020F0502020204030204" pitchFamily="34" charset="0"/>
                <a:cs typeface="Calibri" panose="020F0502020204030204" pitchFamily="34" charset="0"/>
              </a:rPr>
              <a:t>dummy variable</a:t>
            </a:r>
            <a:endParaRPr lang="en-US" sz="2800" b="1" i="0" dirty="0">
              <a:solidFill>
                <a:srgbClr val="000000"/>
              </a:solidFill>
              <a:effectLst/>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3090850" y="2445815"/>
            <a:ext cx="1970859" cy="2083934"/>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6276565" y="2445815"/>
            <a:ext cx="1913845" cy="2083934"/>
          </a:xfrm>
          <a:prstGeom prst="rect">
            <a:avLst/>
          </a:prstGeom>
        </p:spPr>
      </p:pic>
      <p:sp>
        <p:nvSpPr>
          <p:cNvPr id="7" name="Rectangle 6"/>
          <p:cNvSpPr/>
          <p:nvPr/>
        </p:nvSpPr>
        <p:spPr>
          <a:xfrm>
            <a:off x="1847237" y="1504295"/>
            <a:ext cx="7559040" cy="646331"/>
          </a:xfrm>
          <a:prstGeom prst="rect">
            <a:avLst/>
          </a:prstGeom>
        </p:spPr>
        <p:txBody>
          <a:bodyPr wrap="square">
            <a:spAutoFit/>
          </a:bodyPr>
          <a:lstStyle/>
          <a:p>
            <a:r>
              <a:rPr lang="en-US" dirty="0">
                <a:solidFill>
                  <a:srgbClr val="000000"/>
                </a:solidFill>
                <a:latin typeface="Helvetica Neue"/>
              </a:rPr>
              <a:t>column "</a:t>
            </a:r>
            <a:r>
              <a:rPr lang="en-US" dirty="0" smtClean="0">
                <a:solidFill>
                  <a:srgbClr val="000000"/>
                </a:solidFill>
                <a:latin typeface="Helvetica Neue"/>
              </a:rPr>
              <a:t>fuel-type“ and aspiration </a:t>
            </a:r>
            <a:r>
              <a:rPr lang="en-US" dirty="0">
                <a:solidFill>
                  <a:srgbClr val="000000"/>
                </a:solidFill>
                <a:latin typeface="Helvetica Neue"/>
              </a:rPr>
              <a:t>has two unique </a:t>
            </a:r>
            <a:r>
              <a:rPr lang="en-US" dirty="0" smtClean="0">
                <a:solidFill>
                  <a:srgbClr val="000000"/>
                </a:solidFill>
                <a:latin typeface="Helvetica Neue"/>
              </a:rPr>
              <a:t>values</a:t>
            </a:r>
          </a:p>
          <a:p>
            <a:r>
              <a:rPr lang="en-US" dirty="0" smtClean="0">
                <a:solidFill>
                  <a:srgbClr val="000000"/>
                </a:solidFill>
                <a:latin typeface="Helvetica Neue"/>
              </a:rPr>
              <a:t>Regression </a:t>
            </a:r>
            <a:r>
              <a:rPr lang="en-US" dirty="0">
                <a:solidFill>
                  <a:srgbClr val="000000"/>
                </a:solidFill>
                <a:latin typeface="Helvetica Neue"/>
              </a:rPr>
              <a:t>doesn't understand words, only numbers.</a:t>
            </a:r>
            <a:endParaRPr lang="en-GB" dirty="0"/>
          </a:p>
        </p:txBody>
      </p:sp>
    </p:spTree>
    <p:extLst>
      <p:ext uri="{BB962C8B-B14F-4D97-AF65-F5344CB8AC3E}">
        <p14:creationId xmlns:p14="http://schemas.microsoft.com/office/powerpoint/2010/main" val="2674487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0321" y="1441661"/>
            <a:ext cx="6816418" cy="1077218"/>
          </a:xfrm>
          <a:prstGeom prst="rect">
            <a:avLst/>
          </a:prstGeom>
        </p:spPr>
        <p:txBody>
          <a:bodyPr wrap="none">
            <a:spAutoFit/>
          </a:bodyPr>
          <a:lstStyle/>
          <a:p>
            <a:pPr algn="ctr"/>
            <a:r>
              <a:rPr lang="en-GB" sz="3200" b="1" dirty="0" smtClean="0">
                <a:solidFill>
                  <a:srgbClr val="000000"/>
                </a:solidFill>
                <a:latin typeface="Times New Roman" panose="02020603050405020304" pitchFamily="18" charset="0"/>
              </a:rPr>
              <a:t>EXPLORATORY  DATA  </a:t>
            </a:r>
            <a:r>
              <a:rPr lang="en-GB" sz="3200" b="1" dirty="0" smtClean="0">
                <a:solidFill>
                  <a:srgbClr val="000000"/>
                </a:solidFill>
                <a:latin typeface="Times New Roman" panose="02020603050405020304" pitchFamily="18" charset="0"/>
              </a:rPr>
              <a:t>ANALYSIS</a:t>
            </a:r>
          </a:p>
          <a:p>
            <a:pPr algn="ctr"/>
            <a:r>
              <a:rPr lang="en-GB" sz="3200" b="1" dirty="0" smtClean="0">
                <a:solidFill>
                  <a:srgbClr val="000000"/>
                </a:solidFill>
                <a:latin typeface="Times New Roman" panose="02020603050405020304" pitchFamily="18" charset="0"/>
              </a:rPr>
              <a:t>(EDA)</a:t>
            </a:r>
            <a:endParaRPr lang="en-GB" sz="3200" dirty="0"/>
          </a:p>
        </p:txBody>
      </p:sp>
    </p:spTree>
    <p:extLst>
      <p:ext uri="{BB962C8B-B14F-4D97-AF65-F5344CB8AC3E}">
        <p14:creationId xmlns:p14="http://schemas.microsoft.com/office/powerpoint/2010/main" val="4153387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7131" y="976590"/>
            <a:ext cx="9100458" cy="461665"/>
          </a:xfrm>
          <a:prstGeom prst="rect">
            <a:avLst/>
          </a:prstGeom>
        </p:spPr>
        <p:txBody>
          <a:bodyPr wrap="square">
            <a:spAutoFit/>
          </a:bodyPr>
          <a:lstStyle/>
          <a:p>
            <a:r>
              <a:rPr lang="en-US" sz="2400" b="1" dirty="0">
                <a:solidFill>
                  <a:srgbClr val="000000"/>
                </a:solidFill>
                <a:latin typeface="Helvetica Neue"/>
              </a:rPr>
              <a:t>Analyzing Individual Feature Patterns using Visualization</a:t>
            </a:r>
            <a:endParaRPr lang="en-US" sz="2400" b="1" i="0" dirty="0">
              <a:solidFill>
                <a:srgbClr val="000000"/>
              </a:solidFill>
              <a:effectLst/>
              <a:latin typeface="Helvetica Neue"/>
            </a:endParaRPr>
          </a:p>
        </p:txBody>
      </p:sp>
      <p:pic>
        <p:nvPicPr>
          <p:cNvPr id="5" name="Picture 4"/>
          <p:cNvPicPr>
            <a:picLocks noChangeAspect="1"/>
          </p:cNvPicPr>
          <p:nvPr/>
        </p:nvPicPr>
        <p:blipFill>
          <a:blip r:embed="rId2"/>
          <a:stretch>
            <a:fillRect/>
          </a:stretch>
        </p:blipFill>
        <p:spPr>
          <a:xfrm>
            <a:off x="1159515" y="1978818"/>
            <a:ext cx="3009900" cy="1914525"/>
          </a:xfrm>
          <a:prstGeom prst="rect">
            <a:avLst/>
          </a:prstGeom>
        </p:spPr>
      </p:pic>
      <p:pic>
        <p:nvPicPr>
          <p:cNvPr id="6" name="Picture 5"/>
          <p:cNvPicPr>
            <a:picLocks noChangeAspect="1"/>
          </p:cNvPicPr>
          <p:nvPr/>
        </p:nvPicPr>
        <p:blipFill>
          <a:blip r:embed="rId3"/>
          <a:stretch>
            <a:fillRect/>
          </a:stretch>
        </p:blipFill>
        <p:spPr>
          <a:xfrm>
            <a:off x="4860285" y="1978818"/>
            <a:ext cx="3162300" cy="1914525"/>
          </a:xfrm>
          <a:prstGeom prst="rect">
            <a:avLst/>
          </a:prstGeom>
        </p:spPr>
      </p:pic>
      <p:pic>
        <p:nvPicPr>
          <p:cNvPr id="7" name="Picture 6"/>
          <p:cNvPicPr>
            <a:picLocks noChangeAspect="1"/>
          </p:cNvPicPr>
          <p:nvPr/>
        </p:nvPicPr>
        <p:blipFill>
          <a:blip r:embed="rId4"/>
          <a:stretch>
            <a:fillRect/>
          </a:stretch>
        </p:blipFill>
        <p:spPr>
          <a:xfrm>
            <a:off x="8449764" y="1978818"/>
            <a:ext cx="3295650" cy="1914525"/>
          </a:xfrm>
          <a:prstGeom prst="rect">
            <a:avLst/>
          </a:prstGeom>
        </p:spPr>
      </p:pic>
      <p:pic>
        <p:nvPicPr>
          <p:cNvPr id="8" name="Picture 7"/>
          <p:cNvPicPr>
            <a:picLocks noChangeAspect="1"/>
          </p:cNvPicPr>
          <p:nvPr/>
        </p:nvPicPr>
        <p:blipFill>
          <a:blip r:embed="rId5"/>
          <a:stretch>
            <a:fillRect/>
          </a:stretch>
        </p:blipFill>
        <p:spPr>
          <a:xfrm>
            <a:off x="1143312" y="4173021"/>
            <a:ext cx="3133725" cy="1971675"/>
          </a:xfrm>
          <a:prstGeom prst="rect">
            <a:avLst/>
          </a:prstGeom>
        </p:spPr>
      </p:pic>
      <p:sp>
        <p:nvSpPr>
          <p:cNvPr id="9" name="Rectangle 8"/>
          <p:cNvSpPr/>
          <p:nvPr/>
        </p:nvSpPr>
        <p:spPr>
          <a:xfrm>
            <a:off x="997131" y="1533267"/>
            <a:ext cx="3762568" cy="369332"/>
          </a:xfrm>
          <a:prstGeom prst="rect">
            <a:avLst/>
          </a:prstGeom>
        </p:spPr>
        <p:txBody>
          <a:bodyPr wrap="none">
            <a:spAutoFit/>
          </a:bodyPr>
          <a:lstStyle/>
          <a:p>
            <a:r>
              <a:rPr lang="en-GB" b="1" dirty="0">
                <a:solidFill>
                  <a:srgbClr val="000000"/>
                </a:solidFill>
                <a:latin typeface="Helvetica Neue"/>
              </a:rPr>
              <a:t>Continuous numerical variables:</a:t>
            </a:r>
            <a:endParaRPr lang="en-GB" b="1" i="0" dirty="0">
              <a:solidFill>
                <a:srgbClr val="000000"/>
              </a:solidFill>
              <a:effectLst/>
              <a:latin typeface="Helvetica Neue"/>
            </a:endParaRPr>
          </a:p>
        </p:txBody>
      </p:sp>
    </p:spTree>
    <p:extLst>
      <p:ext uri="{BB962C8B-B14F-4D97-AF65-F5344CB8AC3E}">
        <p14:creationId xmlns:p14="http://schemas.microsoft.com/office/powerpoint/2010/main" val="1799631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3579" y="1453109"/>
            <a:ext cx="3019425" cy="1943100"/>
          </a:xfrm>
          <a:prstGeom prst="rect">
            <a:avLst/>
          </a:prstGeom>
        </p:spPr>
      </p:pic>
      <p:sp>
        <p:nvSpPr>
          <p:cNvPr id="5" name="Rectangle 4"/>
          <p:cNvSpPr/>
          <p:nvPr/>
        </p:nvSpPr>
        <p:spPr>
          <a:xfrm>
            <a:off x="1093579" y="830918"/>
            <a:ext cx="2505814" cy="369332"/>
          </a:xfrm>
          <a:prstGeom prst="rect">
            <a:avLst/>
          </a:prstGeom>
        </p:spPr>
        <p:txBody>
          <a:bodyPr wrap="none">
            <a:spAutoFit/>
          </a:bodyPr>
          <a:lstStyle/>
          <a:p>
            <a:r>
              <a:rPr lang="en-GB" b="1" dirty="0">
                <a:solidFill>
                  <a:srgbClr val="000000"/>
                </a:solidFill>
                <a:latin typeface="Helvetica Neue"/>
              </a:rPr>
              <a:t>Categorical variables</a:t>
            </a:r>
            <a:endParaRPr lang="en-GB" b="1" i="0" dirty="0">
              <a:solidFill>
                <a:srgbClr val="000000"/>
              </a:solidFill>
              <a:effectLst/>
              <a:latin typeface="Helvetica Neue"/>
            </a:endParaRPr>
          </a:p>
        </p:txBody>
      </p:sp>
      <p:pic>
        <p:nvPicPr>
          <p:cNvPr id="6" name="Picture 5"/>
          <p:cNvPicPr>
            <a:picLocks noChangeAspect="1"/>
          </p:cNvPicPr>
          <p:nvPr/>
        </p:nvPicPr>
        <p:blipFill>
          <a:blip r:embed="rId3"/>
          <a:stretch>
            <a:fillRect/>
          </a:stretch>
        </p:blipFill>
        <p:spPr>
          <a:xfrm>
            <a:off x="4644647" y="1453109"/>
            <a:ext cx="3076575" cy="1943100"/>
          </a:xfrm>
          <a:prstGeom prst="rect">
            <a:avLst/>
          </a:prstGeom>
        </p:spPr>
      </p:pic>
      <p:pic>
        <p:nvPicPr>
          <p:cNvPr id="7" name="Picture 6"/>
          <p:cNvPicPr>
            <a:picLocks noChangeAspect="1"/>
          </p:cNvPicPr>
          <p:nvPr/>
        </p:nvPicPr>
        <p:blipFill>
          <a:blip r:embed="rId4"/>
          <a:stretch>
            <a:fillRect/>
          </a:stretch>
        </p:blipFill>
        <p:spPr>
          <a:xfrm>
            <a:off x="8252866" y="1453109"/>
            <a:ext cx="3181350" cy="1876425"/>
          </a:xfrm>
          <a:prstGeom prst="rect">
            <a:avLst/>
          </a:prstGeom>
        </p:spPr>
      </p:pic>
    </p:spTree>
    <p:extLst>
      <p:ext uri="{BB962C8B-B14F-4D97-AF65-F5344CB8AC3E}">
        <p14:creationId xmlns:p14="http://schemas.microsoft.com/office/powerpoint/2010/main" val="2295900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7281" y="697638"/>
            <a:ext cx="4828569" cy="461665"/>
          </a:xfrm>
          <a:prstGeom prst="rect">
            <a:avLst/>
          </a:prstGeom>
        </p:spPr>
        <p:txBody>
          <a:bodyPr wrap="square">
            <a:spAutoFit/>
          </a:bodyPr>
          <a:lstStyle/>
          <a:p>
            <a:r>
              <a:rPr lang="en-GB" sz="2400" b="1" dirty="0">
                <a:solidFill>
                  <a:srgbClr val="000000"/>
                </a:solidFill>
                <a:latin typeface="Helvetica Neue"/>
              </a:rPr>
              <a:t>Descriptive Statistical Analysis</a:t>
            </a:r>
            <a:endParaRPr lang="en-GB" sz="2400" b="1" i="0" dirty="0">
              <a:solidFill>
                <a:srgbClr val="000000"/>
              </a:solidFill>
              <a:effectLst/>
              <a:latin typeface="Helvetica Neue"/>
            </a:endParaRPr>
          </a:p>
        </p:txBody>
      </p:sp>
      <p:sp>
        <p:nvSpPr>
          <p:cNvPr id="3" name="Rectangle 2"/>
          <p:cNvSpPr/>
          <p:nvPr/>
        </p:nvSpPr>
        <p:spPr>
          <a:xfrm>
            <a:off x="1167281" y="1342183"/>
            <a:ext cx="6165669" cy="2031325"/>
          </a:xfrm>
          <a:prstGeom prst="rect">
            <a:avLst/>
          </a:prstGeom>
        </p:spPr>
        <p:txBody>
          <a:bodyPr wrap="square">
            <a:spAutoFit/>
          </a:bodyPr>
          <a:lstStyle/>
          <a:p>
            <a:r>
              <a:rPr lang="en-US" dirty="0">
                <a:solidFill>
                  <a:srgbClr val="000000"/>
                </a:solidFill>
                <a:latin typeface="Helvetica Neue"/>
              </a:rPr>
              <a:t>This will show:</a:t>
            </a:r>
          </a:p>
          <a:p>
            <a:pPr>
              <a:buFont typeface="Arial" panose="020B0604020202020204" pitchFamily="34" charset="0"/>
              <a:buChar char="•"/>
            </a:pPr>
            <a:r>
              <a:rPr lang="en-US" dirty="0">
                <a:solidFill>
                  <a:srgbClr val="000000"/>
                </a:solidFill>
                <a:latin typeface="Helvetica Neue"/>
              </a:rPr>
              <a:t>the count of that variable</a:t>
            </a:r>
          </a:p>
          <a:p>
            <a:pPr>
              <a:buFont typeface="Arial" panose="020B0604020202020204" pitchFamily="34" charset="0"/>
              <a:buChar char="•"/>
            </a:pPr>
            <a:r>
              <a:rPr lang="en-US" dirty="0">
                <a:solidFill>
                  <a:srgbClr val="000000"/>
                </a:solidFill>
                <a:latin typeface="Helvetica Neue"/>
              </a:rPr>
              <a:t>the mean</a:t>
            </a:r>
          </a:p>
          <a:p>
            <a:pPr>
              <a:buFont typeface="Arial" panose="020B0604020202020204" pitchFamily="34" charset="0"/>
              <a:buChar char="•"/>
            </a:pPr>
            <a:r>
              <a:rPr lang="en-US" dirty="0">
                <a:solidFill>
                  <a:srgbClr val="000000"/>
                </a:solidFill>
                <a:latin typeface="Helvetica Neue"/>
              </a:rPr>
              <a:t>the standard deviation (</a:t>
            </a:r>
            <a:r>
              <a:rPr lang="en-US" dirty="0" err="1">
                <a:solidFill>
                  <a:srgbClr val="000000"/>
                </a:solidFill>
                <a:latin typeface="Helvetica Neue"/>
              </a:rPr>
              <a:t>std</a:t>
            </a:r>
            <a:r>
              <a:rPr lang="en-US" dirty="0">
                <a:solidFill>
                  <a:srgbClr val="000000"/>
                </a:solidFill>
                <a:latin typeface="Helvetica Neue"/>
              </a:rPr>
              <a:t>)</a:t>
            </a:r>
          </a:p>
          <a:p>
            <a:pPr>
              <a:buFont typeface="Arial" panose="020B0604020202020204" pitchFamily="34" charset="0"/>
              <a:buChar char="•"/>
            </a:pPr>
            <a:r>
              <a:rPr lang="en-US" dirty="0">
                <a:solidFill>
                  <a:srgbClr val="000000"/>
                </a:solidFill>
                <a:latin typeface="Helvetica Neue"/>
              </a:rPr>
              <a:t>the minimum value</a:t>
            </a:r>
          </a:p>
          <a:p>
            <a:pPr>
              <a:buFont typeface="Arial" panose="020B0604020202020204" pitchFamily="34" charset="0"/>
              <a:buChar char="•"/>
            </a:pPr>
            <a:r>
              <a:rPr lang="en-US" dirty="0">
                <a:solidFill>
                  <a:srgbClr val="000000"/>
                </a:solidFill>
                <a:latin typeface="Helvetica Neue"/>
              </a:rPr>
              <a:t>the IQR (Interquartile Range: 25%, 50% and 75%)</a:t>
            </a:r>
          </a:p>
          <a:p>
            <a:pPr>
              <a:buFont typeface="Arial" panose="020B0604020202020204" pitchFamily="34" charset="0"/>
              <a:buChar char="•"/>
            </a:pPr>
            <a:r>
              <a:rPr lang="en-US" dirty="0">
                <a:solidFill>
                  <a:srgbClr val="000000"/>
                </a:solidFill>
                <a:latin typeface="Helvetica Neue"/>
              </a:rPr>
              <a:t>the maximum value</a:t>
            </a:r>
            <a:endParaRPr lang="en-US" b="0" i="0" dirty="0">
              <a:solidFill>
                <a:srgbClr val="000000"/>
              </a:solidFill>
              <a:effectLst/>
              <a:latin typeface="Helvetica Neue"/>
            </a:endParaRPr>
          </a:p>
        </p:txBody>
      </p:sp>
      <p:pic>
        <p:nvPicPr>
          <p:cNvPr id="4" name="Picture 3"/>
          <p:cNvPicPr>
            <a:picLocks noChangeAspect="1"/>
          </p:cNvPicPr>
          <p:nvPr/>
        </p:nvPicPr>
        <p:blipFill>
          <a:blip r:embed="rId2"/>
          <a:stretch>
            <a:fillRect/>
          </a:stretch>
        </p:blipFill>
        <p:spPr>
          <a:xfrm>
            <a:off x="1331731" y="3373508"/>
            <a:ext cx="9823949" cy="2726846"/>
          </a:xfrm>
          <a:prstGeom prst="rect">
            <a:avLst/>
          </a:prstGeom>
        </p:spPr>
      </p:pic>
    </p:spTree>
    <p:extLst>
      <p:ext uri="{BB962C8B-B14F-4D97-AF65-F5344CB8AC3E}">
        <p14:creationId xmlns:p14="http://schemas.microsoft.com/office/powerpoint/2010/main" val="1136152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75252" y="1938050"/>
            <a:ext cx="7308667" cy="1569660"/>
          </a:xfrm>
          <a:prstGeom prst="rect">
            <a:avLst/>
          </a:prstGeom>
        </p:spPr>
        <p:txBody>
          <a:bodyPr wrap="none">
            <a:spAutoFit/>
          </a:bodyPr>
          <a:lstStyle/>
          <a:p>
            <a:pPr algn="ctr"/>
            <a:r>
              <a:rPr lang="en-US" sz="4800" b="1" dirty="0">
                <a:solidFill>
                  <a:srgbClr val="000000"/>
                </a:solidFill>
                <a:latin typeface="Times New Roman" panose="02020603050405020304" pitchFamily="18" charset="0"/>
              </a:rPr>
              <a:t>Predicting </a:t>
            </a:r>
            <a:r>
              <a:rPr lang="en-US" sz="4800" b="1" dirty="0" smtClean="0">
                <a:solidFill>
                  <a:srgbClr val="000000"/>
                </a:solidFill>
                <a:latin typeface="Times New Roman" panose="02020603050405020304" pitchFamily="18" charset="0"/>
              </a:rPr>
              <a:t>Car </a:t>
            </a:r>
            <a:r>
              <a:rPr lang="en-US" sz="4800" b="1" dirty="0">
                <a:solidFill>
                  <a:srgbClr val="000000"/>
                </a:solidFill>
                <a:latin typeface="Times New Roman" panose="02020603050405020304" pitchFamily="18" charset="0"/>
              </a:rPr>
              <a:t>P</a:t>
            </a:r>
            <a:r>
              <a:rPr lang="en-US" sz="4800" b="1" dirty="0" smtClean="0">
                <a:solidFill>
                  <a:srgbClr val="000000"/>
                </a:solidFill>
                <a:latin typeface="Times New Roman" panose="02020603050405020304" pitchFamily="18" charset="0"/>
              </a:rPr>
              <a:t>rice </a:t>
            </a:r>
            <a:r>
              <a:rPr lang="en-US" sz="4800" b="1" dirty="0" smtClean="0">
                <a:solidFill>
                  <a:srgbClr val="000000"/>
                </a:solidFill>
                <a:latin typeface="Times New Roman" panose="02020603050405020304" pitchFamily="18" charset="0"/>
              </a:rPr>
              <a:t>using </a:t>
            </a:r>
          </a:p>
          <a:p>
            <a:pPr algn="ctr"/>
            <a:r>
              <a:rPr lang="en-US" sz="4800" b="1" dirty="0">
                <a:solidFill>
                  <a:srgbClr val="000000"/>
                </a:solidFill>
                <a:latin typeface="Times New Roman" panose="02020603050405020304" pitchFamily="18" charset="0"/>
              </a:rPr>
              <a:t>R</a:t>
            </a:r>
            <a:r>
              <a:rPr lang="en-US" sz="4800" b="1" dirty="0" smtClean="0">
                <a:solidFill>
                  <a:srgbClr val="000000"/>
                </a:solidFill>
                <a:latin typeface="Times New Roman" panose="02020603050405020304" pitchFamily="18" charset="0"/>
              </a:rPr>
              <a:t>egression </a:t>
            </a:r>
            <a:r>
              <a:rPr lang="en-US" sz="4800" b="1" dirty="0">
                <a:solidFill>
                  <a:srgbClr val="000000"/>
                </a:solidFill>
                <a:latin typeface="Times New Roman" panose="02020603050405020304" pitchFamily="18" charset="0"/>
              </a:rPr>
              <a:t>T</a:t>
            </a:r>
            <a:r>
              <a:rPr lang="en-US" sz="4800" b="1" dirty="0" smtClean="0">
                <a:solidFill>
                  <a:srgbClr val="000000"/>
                </a:solidFill>
                <a:latin typeface="Times New Roman" panose="02020603050405020304" pitchFamily="18" charset="0"/>
              </a:rPr>
              <a:t>echniques </a:t>
            </a:r>
            <a:endParaRPr lang="en-GB"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419" y="3962233"/>
            <a:ext cx="7968343" cy="3000270"/>
          </a:xfrm>
          <a:prstGeom prst="rect">
            <a:avLst/>
          </a:prstGeom>
          <a:ln>
            <a:noFill/>
          </a:ln>
          <a:effectLst>
            <a:softEdge rad="112500"/>
          </a:effectLst>
        </p:spPr>
      </p:pic>
    </p:spTree>
    <p:extLst>
      <p:ext uri="{BB962C8B-B14F-4D97-AF65-F5344CB8AC3E}">
        <p14:creationId xmlns:p14="http://schemas.microsoft.com/office/powerpoint/2010/main" val="726346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0733" y="1141214"/>
            <a:ext cx="4151792" cy="523220"/>
          </a:xfrm>
          <a:prstGeom prst="rect">
            <a:avLst/>
          </a:prstGeom>
        </p:spPr>
        <p:txBody>
          <a:bodyPr wrap="square">
            <a:spAutoFit/>
          </a:bodyPr>
          <a:lstStyle/>
          <a:p>
            <a:r>
              <a:rPr lang="en-GB" b="1" dirty="0">
                <a:solidFill>
                  <a:srgbClr val="000000"/>
                </a:solidFill>
                <a:latin typeface="Helvetica Neue"/>
              </a:rPr>
              <a:t> </a:t>
            </a:r>
            <a:r>
              <a:rPr lang="en-GB" sz="2800" b="1" dirty="0">
                <a:solidFill>
                  <a:srgbClr val="000000"/>
                </a:solidFill>
                <a:latin typeface="Helvetica Neue"/>
              </a:rPr>
              <a:t>Important Variables</a:t>
            </a:r>
            <a:endParaRPr lang="en-GB" sz="2400" b="1" i="0" dirty="0">
              <a:solidFill>
                <a:srgbClr val="000000"/>
              </a:solidFill>
              <a:effectLst/>
              <a:latin typeface="Helvetica Neue"/>
            </a:endParaRPr>
          </a:p>
        </p:txBody>
      </p:sp>
      <p:sp>
        <p:nvSpPr>
          <p:cNvPr id="3" name="Rectangle 2"/>
          <p:cNvSpPr/>
          <p:nvPr/>
        </p:nvSpPr>
        <p:spPr>
          <a:xfrm>
            <a:off x="2380715" y="2512245"/>
            <a:ext cx="2895600" cy="2585323"/>
          </a:xfrm>
          <a:prstGeom prst="rect">
            <a:avLst/>
          </a:prstGeom>
        </p:spPr>
        <p:txBody>
          <a:bodyPr wrap="square">
            <a:spAutoFit/>
          </a:bodyPr>
          <a:lstStyle/>
          <a:p>
            <a:pPr marL="342900" indent="-342900">
              <a:buFont typeface="+mj-lt"/>
              <a:buAutoNum type="arabicPeriod"/>
            </a:pPr>
            <a:r>
              <a:rPr lang="en-GB" dirty="0" smtClean="0">
                <a:solidFill>
                  <a:schemeClr val="bg1"/>
                </a:solidFill>
                <a:latin typeface="Times New Roman" panose="02020603050405020304" pitchFamily="18" charset="0"/>
              </a:rPr>
              <a:t>Length </a:t>
            </a:r>
            <a:endParaRPr lang="en-GB" dirty="0">
              <a:solidFill>
                <a:schemeClr val="bg1"/>
              </a:solidFill>
              <a:latin typeface="Times New Roman" panose="02020603050405020304" pitchFamily="18" charset="0"/>
            </a:endParaRPr>
          </a:p>
          <a:p>
            <a:pPr marL="342900" indent="-342900">
              <a:buFont typeface="+mj-lt"/>
              <a:buAutoNum type="arabicPeriod"/>
            </a:pPr>
            <a:r>
              <a:rPr lang="en-GB" dirty="0">
                <a:solidFill>
                  <a:schemeClr val="bg1"/>
                </a:solidFill>
                <a:latin typeface="Times New Roman" panose="02020603050405020304" pitchFamily="18" charset="0"/>
              </a:rPr>
              <a:t>Width </a:t>
            </a:r>
          </a:p>
          <a:p>
            <a:pPr marL="342900" indent="-342900">
              <a:buFont typeface="+mj-lt"/>
              <a:buAutoNum type="arabicPeriod"/>
            </a:pPr>
            <a:r>
              <a:rPr lang="en-GB" dirty="0">
                <a:solidFill>
                  <a:schemeClr val="bg1"/>
                </a:solidFill>
                <a:latin typeface="Times New Roman" panose="02020603050405020304" pitchFamily="18" charset="0"/>
              </a:rPr>
              <a:t>Curb-weight </a:t>
            </a:r>
          </a:p>
          <a:p>
            <a:pPr marL="342900" indent="-342900">
              <a:buFont typeface="+mj-lt"/>
              <a:buAutoNum type="arabicPeriod"/>
            </a:pPr>
            <a:r>
              <a:rPr lang="en-GB" dirty="0">
                <a:solidFill>
                  <a:schemeClr val="bg1"/>
                </a:solidFill>
                <a:latin typeface="Times New Roman" panose="02020603050405020304" pitchFamily="18" charset="0"/>
              </a:rPr>
              <a:t>Engine-size </a:t>
            </a:r>
          </a:p>
          <a:p>
            <a:pPr marL="342900" indent="-342900">
              <a:buFont typeface="+mj-lt"/>
              <a:buAutoNum type="arabicPeriod"/>
            </a:pPr>
            <a:r>
              <a:rPr lang="en-GB" dirty="0">
                <a:solidFill>
                  <a:schemeClr val="bg1"/>
                </a:solidFill>
                <a:latin typeface="Times New Roman" panose="02020603050405020304" pitchFamily="18" charset="0"/>
              </a:rPr>
              <a:t>Horsepower </a:t>
            </a:r>
          </a:p>
          <a:p>
            <a:pPr marL="342900" indent="-342900">
              <a:buFont typeface="+mj-lt"/>
              <a:buAutoNum type="arabicPeriod"/>
            </a:pPr>
            <a:r>
              <a:rPr lang="en-US" dirty="0" smtClean="0">
                <a:solidFill>
                  <a:schemeClr val="bg1"/>
                </a:solidFill>
                <a:latin typeface="Times New Roman" panose="02020603050405020304" pitchFamily="18" charset="0"/>
              </a:rPr>
              <a:t>City-mpg</a:t>
            </a:r>
            <a:endParaRPr lang="en-GB" dirty="0">
              <a:solidFill>
                <a:schemeClr val="bg1"/>
              </a:solidFill>
              <a:latin typeface="Times New Roman" panose="02020603050405020304" pitchFamily="18" charset="0"/>
            </a:endParaRPr>
          </a:p>
          <a:p>
            <a:pPr marL="342900" indent="-342900">
              <a:buFont typeface="+mj-lt"/>
              <a:buAutoNum type="arabicPeriod"/>
            </a:pPr>
            <a:r>
              <a:rPr lang="en-GB" dirty="0">
                <a:solidFill>
                  <a:schemeClr val="bg1"/>
                </a:solidFill>
                <a:latin typeface="Times New Roman" panose="02020603050405020304" pitchFamily="18" charset="0"/>
              </a:rPr>
              <a:t>Highway-mpg </a:t>
            </a:r>
          </a:p>
          <a:p>
            <a:pPr marL="342900" indent="-342900">
              <a:buFont typeface="+mj-lt"/>
              <a:buAutoNum type="arabicPeriod"/>
            </a:pPr>
            <a:r>
              <a:rPr lang="en-GB" dirty="0">
                <a:solidFill>
                  <a:schemeClr val="bg1"/>
                </a:solidFill>
                <a:latin typeface="Times New Roman" panose="02020603050405020304" pitchFamily="18" charset="0"/>
              </a:rPr>
              <a:t>Wheel-base </a:t>
            </a:r>
          </a:p>
          <a:p>
            <a:pPr marL="342900" indent="-342900">
              <a:buFont typeface="+mj-lt"/>
              <a:buAutoNum type="arabicPeriod"/>
            </a:pPr>
            <a:r>
              <a:rPr lang="en-GB" dirty="0">
                <a:solidFill>
                  <a:schemeClr val="bg1"/>
                </a:solidFill>
                <a:latin typeface="Times New Roman" panose="02020603050405020304" pitchFamily="18" charset="0"/>
              </a:rPr>
              <a:t>Bore </a:t>
            </a:r>
            <a:endParaRPr lang="en-GB" dirty="0">
              <a:solidFill>
                <a:schemeClr val="bg1"/>
              </a:solidFill>
            </a:endParaRPr>
          </a:p>
        </p:txBody>
      </p:sp>
      <p:sp>
        <p:nvSpPr>
          <p:cNvPr id="4" name="Rectangle 3"/>
          <p:cNvSpPr/>
          <p:nvPr/>
        </p:nvSpPr>
        <p:spPr>
          <a:xfrm>
            <a:off x="1780902" y="2114699"/>
            <a:ext cx="3834704" cy="400110"/>
          </a:xfrm>
          <a:prstGeom prst="rect">
            <a:avLst/>
          </a:prstGeom>
        </p:spPr>
        <p:txBody>
          <a:bodyPr wrap="none">
            <a:spAutoFit/>
          </a:bodyPr>
          <a:lstStyle/>
          <a:p>
            <a:r>
              <a:rPr lang="en-GB" sz="2000" b="1" dirty="0">
                <a:solidFill>
                  <a:schemeClr val="bg1"/>
                </a:solidFill>
                <a:latin typeface="Times New Roman" panose="02020603050405020304" pitchFamily="18" charset="0"/>
              </a:rPr>
              <a:t>Continuous numerical variables: </a:t>
            </a:r>
          </a:p>
        </p:txBody>
      </p:sp>
      <p:sp>
        <p:nvSpPr>
          <p:cNvPr id="5" name="Rectangle 4"/>
          <p:cNvSpPr/>
          <p:nvPr/>
        </p:nvSpPr>
        <p:spPr>
          <a:xfrm>
            <a:off x="7131093" y="2112135"/>
            <a:ext cx="2587311" cy="400110"/>
          </a:xfrm>
          <a:prstGeom prst="rect">
            <a:avLst/>
          </a:prstGeom>
        </p:spPr>
        <p:txBody>
          <a:bodyPr wrap="none">
            <a:spAutoFit/>
          </a:bodyPr>
          <a:lstStyle/>
          <a:p>
            <a:r>
              <a:rPr lang="en-GB" sz="2000" b="1" dirty="0">
                <a:solidFill>
                  <a:srgbClr val="000000"/>
                </a:solidFill>
              </a:rPr>
              <a:t>Categorical variables: </a:t>
            </a:r>
            <a:endParaRPr lang="en-GB" sz="2000" b="1" dirty="0"/>
          </a:p>
        </p:txBody>
      </p:sp>
      <p:sp>
        <p:nvSpPr>
          <p:cNvPr id="6" name="Rectangle 5"/>
          <p:cNvSpPr/>
          <p:nvPr/>
        </p:nvSpPr>
        <p:spPr>
          <a:xfrm>
            <a:off x="7560471" y="2512245"/>
            <a:ext cx="1832553" cy="369332"/>
          </a:xfrm>
          <a:prstGeom prst="rect">
            <a:avLst/>
          </a:prstGeom>
        </p:spPr>
        <p:txBody>
          <a:bodyPr wrap="none">
            <a:spAutoFit/>
          </a:bodyPr>
          <a:lstStyle/>
          <a:p>
            <a:pPr marL="342900" indent="-342900">
              <a:buFont typeface="+mj-lt"/>
              <a:buAutoNum type="arabicPeriod"/>
            </a:pPr>
            <a:r>
              <a:rPr lang="en-GB" dirty="0">
                <a:solidFill>
                  <a:srgbClr val="000000"/>
                </a:solidFill>
                <a:latin typeface="Times New Roman" panose="02020603050405020304" pitchFamily="18" charset="0"/>
              </a:rPr>
              <a:t>Drive-wheels </a:t>
            </a:r>
            <a:endParaRPr lang="en-GB" dirty="0"/>
          </a:p>
        </p:txBody>
      </p:sp>
    </p:spTree>
    <p:extLst>
      <p:ext uri="{BB962C8B-B14F-4D97-AF65-F5344CB8AC3E}">
        <p14:creationId xmlns:p14="http://schemas.microsoft.com/office/powerpoint/2010/main" val="1120248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6870" y="1010585"/>
            <a:ext cx="7725690" cy="769441"/>
          </a:xfrm>
          <a:prstGeom prst="rect">
            <a:avLst/>
          </a:prstGeom>
        </p:spPr>
        <p:txBody>
          <a:bodyPr wrap="square">
            <a:spAutoFit/>
          </a:bodyPr>
          <a:lstStyle/>
          <a:p>
            <a:r>
              <a:rPr lang="en-GB" sz="4400" b="1" dirty="0">
                <a:solidFill>
                  <a:srgbClr val="000000"/>
                </a:solidFill>
                <a:latin typeface="Calibri" panose="020F0502020204030204" pitchFamily="34" charset="0"/>
                <a:cs typeface="Calibri" panose="020F0502020204030204" pitchFamily="34" charset="0"/>
              </a:rPr>
              <a:t>Model Development </a:t>
            </a:r>
            <a:endParaRPr lang="en-GB" sz="4400" b="1" dirty="0">
              <a:latin typeface="Calibri" panose="020F0502020204030204" pitchFamily="34" charset="0"/>
              <a:cs typeface="Calibri" panose="020F0502020204030204" pitchFamily="34" charset="0"/>
            </a:endParaRPr>
          </a:p>
        </p:txBody>
      </p:sp>
      <p:sp>
        <p:nvSpPr>
          <p:cNvPr id="3" name="Rectangle 2"/>
          <p:cNvSpPr/>
          <p:nvPr/>
        </p:nvSpPr>
        <p:spPr>
          <a:xfrm>
            <a:off x="1937348" y="1781294"/>
            <a:ext cx="3942169" cy="461665"/>
          </a:xfrm>
          <a:prstGeom prst="rect">
            <a:avLst/>
          </a:prstGeom>
        </p:spPr>
        <p:txBody>
          <a:bodyPr wrap="none">
            <a:spAutoFit/>
          </a:bodyPr>
          <a:lstStyle/>
          <a:p>
            <a:r>
              <a:rPr lang="en-GB" b="1" dirty="0" smtClean="0">
                <a:solidFill>
                  <a:srgbClr val="000000"/>
                </a:solidFill>
                <a:latin typeface="Times New Roman" panose="02020603050405020304" pitchFamily="18" charset="0"/>
              </a:rPr>
              <a:t>1. </a:t>
            </a:r>
            <a:r>
              <a:rPr lang="en-GB" sz="2400" b="1" dirty="0" smtClean="0">
                <a:solidFill>
                  <a:srgbClr val="000000"/>
                </a:solidFill>
                <a:latin typeface="Times New Roman" panose="02020603050405020304" pitchFamily="18" charset="0"/>
              </a:rPr>
              <a:t>Simple Linear Regression. </a:t>
            </a:r>
            <a:endParaRPr lang="en-GB" dirty="0"/>
          </a:p>
        </p:txBody>
      </p:sp>
      <p:sp>
        <p:nvSpPr>
          <p:cNvPr id="4" name="Rectangle 3"/>
          <p:cNvSpPr/>
          <p:nvPr/>
        </p:nvSpPr>
        <p:spPr>
          <a:xfrm>
            <a:off x="3433380" y="2524095"/>
            <a:ext cx="6096000" cy="646331"/>
          </a:xfrm>
          <a:prstGeom prst="rect">
            <a:avLst/>
          </a:prstGeom>
        </p:spPr>
        <p:txBody>
          <a:bodyPr>
            <a:spAutoFit/>
          </a:bodyPr>
          <a:lstStyle/>
          <a:p>
            <a:r>
              <a:rPr lang="en-GB" b="1" dirty="0">
                <a:solidFill>
                  <a:srgbClr val="000000"/>
                </a:solidFill>
                <a:latin typeface="Times New Roman" panose="02020603050405020304" pitchFamily="18" charset="0"/>
              </a:rPr>
              <a:t>Linear function: </a:t>
            </a:r>
            <a:endParaRPr lang="en-GB" dirty="0">
              <a:solidFill>
                <a:srgbClr val="000000"/>
              </a:solidFill>
              <a:latin typeface="Times New Roman" panose="02020603050405020304" pitchFamily="18" charset="0"/>
            </a:endParaRPr>
          </a:p>
          <a:p>
            <a:r>
              <a:rPr lang="en-GB" dirty="0">
                <a:solidFill>
                  <a:srgbClr val="000000"/>
                </a:solidFill>
                <a:latin typeface="Cambria Math" panose="02040503050406030204" pitchFamily="18" charset="0"/>
              </a:rPr>
              <a:t>𝑌</a:t>
            </a:r>
            <a:r>
              <a:rPr lang="en-GB" b="1" dirty="0">
                <a:solidFill>
                  <a:srgbClr val="000000"/>
                </a:solidFill>
                <a:latin typeface="Times New Roman" panose="02020603050405020304" pitchFamily="18" charset="0"/>
              </a:rPr>
              <a:t>ℎ</a:t>
            </a:r>
            <a:r>
              <a:rPr lang="en-GB" dirty="0">
                <a:solidFill>
                  <a:srgbClr val="000000"/>
                </a:solidFill>
                <a:latin typeface="Cambria Math" panose="02040503050406030204" pitchFamily="18" charset="0"/>
              </a:rPr>
              <a:t>𝑎𝑡</a:t>
            </a:r>
            <a:r>
              <a:rPr lang="en-GB" b="1" dirty="0">
                <a:solidFill>
                  <a:srgbClr val="000000"/>
                </a:solidFill>
                <a:latin typeface="Times New Roman" panose="02020603050405020304" pitchFamily="18" charset="0"/>
              </a:rPr>
              <a:t>=</a:t>
            </a:r>
            <a:r>
              <a:rPr lang="en-GB" dirty="0">
                <a:solidFill>
                  <a:srgbClr val="000000"/>
                </a:solidFill>
                <a:latin typeface="Cambria Math" panose="02040503050406030204" pitchFamily="18" charset="0"/>
              </a:rPr>
              <a:t>𝑎</a:t>
            </a:r>
            <a:r>
              <a:rPr lang="en-GB" b="1" dirty="0">
                <a:solidFill>
                  <a:srgbClr val="000000"/>
                </a:solidFill>
                <a:latin typeface="Times New Roman" panose="02020603050405020304" pitchFamily="18" charset="0"/>
              </a:rPr>
              <a:t>+</a:t>
            </a:r>
            <a:r>
              <a:rPr lang="en-GB" dirty="0" smtClean="0">
                <a:solidFill>
                  <a:srgbClr val="000000"/>
                </a:solidFill>
                <a:latin typeface="Cambria Math" panose="02040503050406030204" pitchFamily="18" charset="0"/>
              </a:rPr>
              <a:t>𝑏𝑋</a:t>
            </a:r>
            <a:endParaRPr lang="en-GB" dirty="0"/>
          </a:p>
        </p:txBody>
      </p:sp>
      <p:sp>
        <p:nvSpPr>
          <p:cNvPr id="6" name="Rectangle 5"/>
          <p:cNvSpPr/>
          <p:nvPr/>
        </p:nvSpPr>
        <p:spPr>
          <a:xfrm>
            <a:off x="4517705" y="3451562"/>
            <a:ext cx="6096000" cy="1200329"/>
          </a:xfrm>
          <a:prstGeom prst="rect">
            <a:avLst/>
          </a:prstGeom>
        </p:spPr>
        <p:txBody>
          <a:bodyPr>
            <a:spAutoFit/>
          </a:bodyPr>
          <a:lstStyle/>
          <a:p>
            <a:r>
              <a:rPr lang="en-GB" dirty="0">
                <a:solidFill>
                  <a:schemeClr val="bg1"/>
                </a:solidFill>
                <a:latin typeface="Calibri" panose="020F0502020204030204" pitchFamily="34" charset="0"/>
                <a:cs typeface="Calibri" panose="020F0502020204030204" pitchFamily="34" charset="0"/>
              </a:rPr>
              <a:t>𝑌</a:t>
            </a:r>
            <a:r>
              <a:rPr lang="en-GB" dirty="0" smtClean="0">
                <a:solidFill>
                  <a:schemeClr val="bg1"/>
                </a:solidFill>
                <a:latin typeface="Calibri" panose="020F0502020204030204" pitchFamily="34" charset="0"/>
                <a:cs typeface="Calibri" panose="020F0502020204030204" pitchFamily="34" charset="0"/>
              </a:rPr>
              <a:t>:</a:t>
            </a:r>
            <a:r>
              <a:rPr lang="en-GB" dirty="0">
                <a:solidFill>
                  <a:schemeClr val="bg1"/>
                </a:solidFill>
                <a:latin typeface="Calibri" panose="020F0502020204030204" pitchFamily="34" charset="0"/>
                <a:cs typeface="Calibri" panose="020F0502020204030204" pitchFamily="34" charset="0"/>
              </a:rPr>
              <a:t> </a:t>
            </a:r>
            <a:r>
              <a:rPr lang="en-GB" dirty="0" smtClean="0">
                <a:solidFill>
                  <a:schemeClr val="bg1"/>
                </a:solidFill>
                <a:latin typeface="Calibri" panose="020F0502020204030204" pitchFamily="34" charset="0"/>
                <a:cs typeface="Calibri" panose="020F0502020204030204" pitchFamily="34" charset="0"/>
              </a:rPr>
              <a:t> response/dependent </a:t>
            </a:r>
            <a:r>
              <a:rPr lang="en-GB" dirty="0">
                <a:solidFill>
                  <a:schemeClr val="bg1"/>
                </a:solidFill>
                <a:latin typeface="Calibri" panose="020F0502020204030204" pitchFamily="34" charset="0"/>
                <a:cs typeface="Calibri" panose="020F0502020204030204" pitchFamily="34" charset="0"/>
              </a:rPr>
              <a:t>variable </a:t>
            </a:r>
          </a:p>
          <a:p>
            <a:r>
              <a:rPr lang="en-GB" dirty="0">
                <a:solidFill>
                  <a:schemeClr val="bg1"/>
                </a:solidFill>
                <a:latin typeface="Calibri" panose="020F0502020204030204" pitchFamily="34" charset="0"/>
                <a:cs typeface="Calibri" panose="020F0502020204030204" pitchFamily="34" charset="0"/>
              </a:rPr>
              <a:t>𝑋</a:t>
            </a:r>
            <a:r>
              <a:rPr lang="en-GB" dirty="0" smtClean="0">
                <a:solidFill>
                  <a:schemeClr val="bg1"/>
                </a:solidFill>
                <a:latin typeface="Calibri" panose="020F0502020204030204" pitchFamily="34" charset="0"/>
                <a:cs typeface="Calibri" panose="020F0502020204030204" pitchFamily="34" charset="0"/>
              </a:rPr>
              <a:t>:  predictor/independent </a:t>
            </a:r>
            <a:r>
              <a:rPr lang="en-GB" dirty="0">
                <a:solidFill>
                  <a:schemeClr val="bg1"/>
                </a:solidFill>
                <a:latin typeface="Calibri" panose="020F0502020204030204" pitchFamily="34" charset="0"/>
                <a:cs typeface="Calibri" panose="020F0502020204030204" pitchFamily="34" charset="0"/>
              </a:rPr>
              <a:t>variable </a:t>
            </a:r>
            <a:endParaRPr lang="en-GB" dirty="0" smtClean="0">
              <a:solidFill>
                <a:schemeClr val="bg1"/>
              </a:solidFill>
              <a:latin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cs typeface="Calibri" panose="020F0502020204030204" pitchFamily="34" charset="0"/>
              </a:rPr>
              <a:t>a</a:t>
            </a:r>
            <a:r>
              <a:rPr lang="en-US" dirty="0" smtClean="0">
                <a:solidFill>
                  <a:schemeClr val="bg1"/>
                </a:solidFill>
                <a:latin typeface="Calibri" panose="020F0502020204030204" pitchFamily="34" charset="0"/>
                <a:cs typeface="Calibri" panose="020F0502020204030204" pitchFamily="34" charset="0"/>
              </a:rPr>
              <a:t>:   refers </a:t>
            </a:r>
            <a:r>
              <a:rPr lang="en-US" dirty="0">
                <a:solidFill>
                  <a:schemeClr val="bg1"/>
                </a:solidFill>
                <a:latin typeface="Calibri" panose="020F0502020204030204" pitchFamily="34" charset="0"/>
                <a:cs typeface="Calibri" panose="020F0502020204030204" pitchFamily="34" charset="0"/>
              </a:rPr>
              <a:t>to the intercept </a:t>
            </a:r>
            <a:endParaRPr lang="en-US" dirty="0" smtClean="0">
              <a:solidFill>
                <a:schemeClr val="bg1"/>
              </a:solidFill>
              <a:latin typeface="Calibri" panose="020F0502020204030204" pitchFamily="34" charset="0"/>
              <a:cs typeface="Calibri" panose="020F0502020204030204" pitchFamily="34" charset="0"/>
            </a:endParaRPr>
          </a:p>
          <a:p>
            <a:r>
              <a:rPr lang="en-US" dirty="0" smtClean="0">
                <a:solidFill>
                  <a:schemeClr val="bg1"/>
                </a:solidFill>
                <a:latin typeface="Calibri" panose="020F0502020204030204" pitchFamily="34" charset="0"/>
                <a:cs typeface="Calibri" panose="020F0502020204030204" pitchFamily="34" charset="0"/>
              </a:rPr>
              <a:t>b:   refers </a:t>
            </a:r>
            <a:r>
              <a:rPr lang="en-US" dirty="0">
                <a:solidFill>
                  <a:schemeClr val="bg1"/>
                </a:solidFill>
                <a:latin typeface="Calibri" panose="020F0502020204030204" pitchFamily="34" charset="0"/>
                <a:cs typeface="Calibri" panose="020F0502020204030204" pitchFamily="34" charset="0"/>
              </a:rPr>
              <a:t>to the </a:t>
            </a:r>
            <a:r>
              <a:rPr lang="en-US" dirty="0" smtClean="0">
                <a:solidFill>
                  <a:schemeClr val="bg1"/>
                </a:solidFill>
                <a:latin typeface="Calibri" panose="020F0502020204030204" pitchFamily="34" charset="0"/>
                <a:cs typeface="Calibri" panose="020F0502020204030204" pitchFamily="34" charset="0"/>
              </a:rPr>
              <a:t>slope </a:t>
            </a:r>
            <a:endParaRPr lang="en-GB"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9166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5908" y="995640"/>
            <a:ext cx="4758675" cy="369332"/>
          </a:xfrm>
          <a:prstGeom prst="rect">
            <a:avLst/>
          </a:prstGeom>
        </p:spPr>
        <p:txBody>
          <a:bodyPr wrap="none">
            <a:spAutoFit/>
          </a:bodyPr>
          <a:lstStyle/>
          <a:p>
            <a:r>
              <a:rPr lang="en-GB" b="1" dirty="0" smtClean="0">
                <a:solidFill>
                  <a:srgbClr val="000000"/>
                </a:solidFill>
                <a:latin typeface="Helvetica Neue"/>
              </a:rPr>
              <a:t>SLR Model </a:t>
            </a:r>
            <a:r>
              <a:rPr lang="en-GB" b="1" dirty="0">
                <a:solidFill>
                  <a:srgbClr val="000000"/>
                </a:solidFill>
                <a:latin typeface="Helvetica Neue"/>
              </a:rPr>
              <a:t>Evaluation using Visualization</a:t>
            </a:r>
            <a:endParaRPr lang="en-GB" b="1" i="0" dirty="0">
              <a:solidFill>
                <a:srgbClr val="000000"/>
              </a:solidFill>
              <a:effectLst/>
              <a:latin typeface="Helvetica Neue"/>
            </a:endParaRPr>
          </a:p>
        </p:txBody>
      </p:sp>
      <p:pic>
        <p:nvPicPr>
          <p:cNvPr id="3" name="Picture 2"/>
          <p:cNvPicPr>
            <a:picLocks noChangeAspect="1"/>
          </p:cNvPicPr>
          <p:nvPr/>
        </p:nvPicPr>
        <p:blipFill>
          <a:blip r:embed="rId2"/>
          <a:stretch>
            <a:fillRect/>
          </a:stretch>
        </p:blipFill>
        <p:spPr>
          <a:xfrm>
            <a:off x="1280160" y="1619794"/>
            <a:ext cx="4518308" cy="3154271"/>
          </a:xfrm>
          <a:prstGeom prst="rect">
            <a:avLst/>
          </a:prstGeom>
        </p:spPr>
      </p:pic>
      <p:pic>
        <p:nvPicPr>
          <p:cNvPr id="4" name="Picture 3"/>
          <p:cNvPicPr>
            <a:picLocks noChangeAspect="1"/>
          </p:cNvPicPr>
          <p:nvPr/>
        </p:nvPicPr>
        <p:blipFill>
          <a:blip r:embed="rId3"/>
          <a:stretch>
            <a:fillRect/>
          </a:stretch>
        </p:blipFill>
        <p:spPr>
          <a:xfrm>
            <a:off x="6393239" y="1619794"/>
            <a:ext cx="4428308" cy="3154271"/>
          </a:xfrm>
          <a:prstGeom prst="rect">
            <a:avLst/>
          </a:prstGeom>
        </p:spPr>
      </p:pic>
      <p:sp>
        <p:nvSpPr>
          <p:cNvPr id="5" name="Rectangle 4"/>
          <p:cNvSpPr/>
          <p:nvPr/>
        </p:nvSpPr>
        <p:spPr>
          <a:xfrm>
            <a:off x="1280159" y="4914378"/>
            <a:ext cx="4550175"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000000"/>
                </a:solidFill>
                <a:latin typeface="Helvetica Neue"/>
              </a:rPr>
              <a:t> </a:t>
            </a:r>
            <a:r>
              <a:rPr lang="en-US" sz="1400" b="1" dirty="0" smtClean="0">
                <a:solidFill>
                  <a:srgbClr val="000000"/>
                </a:solidFill>
                <a:latin typeface="Helvetica Neue"/>
              </a:rPr>
              <a:t>price </a:t>
            </a:r>
            <a:r>
              <a:rPr lang="en-US" sz="1400" b="1" dirty="0">
                <a:solidFill>
                  <a:srgbClr val="000000"/>
                </a:solidFill>
                <a:latin typeface="Helvetica Neue"/>
              </a:rPr>
              <a:t>is negatively correlated to </a:t>
            </a:r>
            <a:r>
              <a:rPr lang="en-US" sz="1400" b="1" dirty="0" smtClean="0">
                <a:solidFill>
                  <a:srgbClr val="000000"/>
                </a:solidFill>
                <a:latin typeface="Helvetica Neue"/>
              </a:rPr>
              <a:t>“highway-mpg”</a:t>
            </a:r>
            <a:endParaRPr lang="en-GB" sz="1400" b="1" dirty="0"/>
          </a:p>
        </p:txBody>
      </p:sp>
      <p:sp>
        <p:nvSpPr>
          <p:cNvPr id="6" name="Rectangle 5"/>
          <p:cNvSpPr/>
          <p:nvPr/>
        </p:nvSpPr>
        <p:spPr>
          <a:xfrm>
            <a:off x="6393239" y="4914378"/>
            <a:ext cx="4992072"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dirty="0">
                <a:solidFill>
                  <a:srgbClr val="000000"/>
                </a:solidFill>
                <a:latin typeface="Helvetica Neue"/>
              </a:rPr>
              <a:t> </a:t>
            </a:r>
            <a:r>
              <a:rPr lang="en-US" sz="1400" b="1" dirty="0">
                <a:solidFill>
                  <a:srgbClr val="000000"/>
                </a:solidFill>
                <a:latin typeface="Helvetica Neue"/>
              </a:rPr>
              <a:t>"peak-rpm" have more spread around the predicted line</a:t>
            </a:r>
            <a:endParaRPr lang="en-GB" sz="1400" b="1" dirty="0"/>
          </a:p>
        </p:txBody>
      </p:sp>
    </p:spTree>
    <p:extLst>
      <p:ext uri="{BB962C8B-B14F-4D97-AF65-F5344CB8AC3E}">
        <p14:creationId xmlns:p14="http://schemas.microsoft.com/office/powerpoint/2010/main" val="3952271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4184" y="840769"/>
            <a:ext cx="4559261" cy="461665"/>
          </a:xfrm>
          <a:prstGeom prst="rect">
            <a:avLst/>
          </a:prstGeom>
        </p:spPr>
        <p:txBody>
          <a:bodyPr wrap="none">
            <a:spAutoFit/>
          </a:bodyPr>
          <a:lstStyle/>
          <a:p>
            <a:r>
              <a:rPr lang="en-GB" sz="2400" b="1" dirty="0" smtClean="0">
                <a:solidFill>
                  <a:srgbClr val="000000"/>
                </a:solidFill>
                <a:latin typeface="Helvetica Neue"/>
              </a:rPr>
              <a:t>2 : Multiple </a:t>
            </a:r>
            <a:r>
              <a:rPr lang="en-GB" sz="2400" b="1" dirty="0">
                <a:solidFill>
                  <a:srgbClr val="000000"/>
                </a:solidFill>
                <a:latin typeface="Helvetica Neue"/>
              </a:rPr>
              <a:t>Linear Regression</a:t>
            </a:r>
            <a:endParaRPr lang="en-GB" sz="2400" b="1" i="0" dirty="0">
              <a:solidFill>
                <a:srgbClr val="000000"/>
              </a:solidFill>
              <a:effectLst/>
              <a:latin typeface="Helvetica Neue"/>
            </a:endParaRPr>
          </a:p>
        </p:txBody>
      </p:sp>
      <p:sp>
        <p:nvSpPr>
          <p:cNvPr id="4" name="Rectangle 3"/>
          <p:cNvSpPr/>
          <p:nvPr/>
        </p:nvSpPr>
        <p:spPr>
          <a:xfrm>
            <a:off x="2316480" y="1597521"/>
            <a:ext cx="6096000" cy="923330"/>
          </a:xfrm>
          <a:prstGeom prst="rect">
            <a:avLst/>
          </a:prstGeom>
        </p:spPr>
        <p:txBody>
          <a:bodyPr>
            <a:spAutoFit/>
          </a:bodyPr>
          <a:lstStyle/>
          <a:p>
            <a:r>
              <a:rPr lang="en-GB" b="1" dirty="0">
                <a:solidFill>
                  <a:srgbClr val="000000"/>
                </a:solidFill>
                <a:latin typeface="Times New Roman" panose="02020603050405020304" pitchFamily="18" charset="0"/>
              </a:rPr>
              <a:t>Linear function: </a:t>
            </a:r>
            <a:endParaRPr lang="en-GB" dirty="0">
              <a:solidFill>
                <a:srgbClr val="000000"/>
              </a:solidFill>
              <a:latin typeface="Times New Roman" panose="02020603050405020304" pitchFamily="18" charset="0"/>
            </a:endParaRPr>
          </a:p>
          <a:p>
            <a:r>
              <a:rPr lang="en-GB" b="1" dirty="0" smtClean="0">
                <a:solidFill>
                  <a:srgbClr val="000000"/>
                </a:solidFill>
                <a:latin typeface="STIXMathJax_Normal-italic"/>
              </a:rPr>
              <a:t>𝑌</a:t>
            </a:r>
            <a:r>
              <a:rPr lang="en-GB" b="1" dirty="0">
                <a:solidFill>
                  <a:srgbClr val="000000"/>
                </a:solidFill>
                <a:latin typeface="STIXMathJax_Normal-italic"/>
              </a:rPr>
              <a:t>ℎ</a:t>
            </a:r>
            <a:r>
              <a:rPr lang="en-GB" b="1" dirty="0" smtClean="0">
                <a:solidFill>
                  <a:srgbClr val="000000"/>
                </a:solidFill>
                <a:latin typeface="STIXMathJax_Normal-italic"/>
              </a:rPr>
              <a:t>𝑎𝑡 </a:t>
            </a:r>
            <a:r>
              <a:rPr lang="en-GB" b="1" dirty="0" smtClean="0">
                <a:solidFill>
                  <a:srgbClr val="000000"/>
                </a:solidFill>
                <a:latin typeface="STIXMathJax_Main"/>
              </a:rPr>
              <a:t>= </a:t>
            </a:r>
            <a:r>
              <a:rPr lang="en-GB" b="1" dirty="0" smtClean="0">
                <a:solidFill>
                  <a:srgbClr val="000000"/>
                </a:solidFill>
                <a:latin typeface="STIXMathJax_Normal-italic"/>
              </a:rPr>
              <a:t>𝑎 </a:t>
            </a:r>
            <a:r>
              <a:rPr lang="en-GB" b="1" dirty="0" smtClean="0">
                <a:solidFill>
                  <a:srgbClr val="000000"/>
                </a:solidFill>
                <a:latin typeface="STIXMathJax_Main"/>
              </a:rPr>
              <a:t>+ </a:t>
            </a:r>
            <a:r>
              <a:rPr lang="en-GB" b="1" dirty="0" smtClean="0">
                <a:solidFill>
                  <a:srgbClr val="000000"/>
                </a:solidFill>
                <a:latin typeface="STIXMathJax_Normal-italic"/>
              </a:rPr>
              <a:t>𝑏</a:t>
            </a:r>
            <a:r>
              <a:rPr lang="en-GB" b="1" dirty="0">
                <a:solidFill>
                  <a:srgbClr val="000000"/>
                </a:solidFill>
                <a:latin typeface="STIXMathJax_Main"/>
              </a:rPr>
              <a:t>1</a:t>
            </a:r>
            <a:r>
              <a:rPr lang="en-GB" b="1" dirty="0">
                <a:solidFill>
                  <a:srgbClr val="000000"/>
                </a:solidFill>
                <a:latin typeface="STIXMathJax_Normal-italic"/>
              </a:rPr>
              <a:t>𝑋</a:t>
            </a:r>
            <a:r>
              <a:rPr lang="en-GB" b="1" dirty="0" smtClean="0">
                <a:solidFill>
                  <a:srgbClr val="000000"/>
                </a:solidFill>
                <a:latin typeface="STIXMathJax_Main"/>
              </a:rPr>
              <a:t>1 + </a:t>
            </a:r>
            <a:r>
              <a:rPr lang="en-GB" b="1" dirty="0" smtClean="0">
                <a:solidFill>
                  <a:srgbClr val="000000"/>
                </a:solidFill>
                <a:latin typeface="STIXMathJax_Normal-italic"/>
              </a:rPr>
              <a:t>𝑏</a:t>
            </a:r>
            <a:r>
              <a:rPr lang="en-GB" b="1" dirty="0">
                <a:solidFill>
                  <a:srgbClr val="000000"/>
                </a:solidFill>
                <a:latin typeface="STIXMathJax_Main"/>
              </a:rPr>
              <a:t>2</a:t>
            </a:r>
            <a:r>
              <a:rPr lang="en-GB" b="1" dirty="0">
                <a:solidFill>
                  <a:srgbClr val="000000"/>
                </a:solidFill>
                <a:latin typeface="STIXMathJax_Normal-italic"/>
              </a:rPr>
              <a:t>𝑋</a:t>
            </a:r>
            <a:r>
              <a:rPr lang="en-GB" b="1" dirty="0" smtClean="0">
                <a:solidFill>
                  <a:srgbClr val="000000"/>
                </a:solidFill>
                <a:latin typeface="STIXMathJax_Main"/>
              </a:rPr>
              <a:t>2 + </a:t>
            </a:r>
            <a:r>
              <a:rPr lang="en-GB" b="1" dirty="0" smtClean="0">
                <a:solidFill>
                  <a:srgbClr val="000000"/>
                </a:solidFill>
                <a:latin typeface="STIXMathJax_Normal-italic"/>
              </a:rPr>
              <a:t>𝑏</a:t>
            </a:r>
            <a:r>
              <a:rPr lang="en-GB" b="1" dirty="0">
                <a:solidFill>
                  <a:srgbClr val="000000"/>
                </a:solidFill>
                <a:latin typeface="STIXMathJax_Main"/>
              </a:rPr>
              <a:t>3</a:t>
            </a:r>
            <a:r>
              <a:rPr lang="en-GB" b="1" dirty="0">
                <a:solidFill>
                  <a:srgbClr val="000000"/>
                </a:solidFill>
                <a:latin typeface="STIXMathJax_Normal-italic"/>
              </a:rPr>
              <a:t>𝑋</a:t>
            </a:r>
            <a:r>
              <a:rPr lang="en-GB" b="1" dirty="0" smtClean="0">
                <a:solidFill>
                  <a:srgbClr val="000000"/>
                </a:solidFill>
                <a:latin typeface="STIXMathJax_Main"/>
              </a:rPr>
              <a:t>3 + </a:t>
            </a:r>
            <a:r>
              <a:rPr lang="en-GB" b="1" dirty="0" smtClean="0">
                <a:solidFill>
                  <a:srgbClr val="000000"/>
                </a:solidFill>
                <a:latin typeface="STIXMathJax_Normal-italic"/>
              </a:rPr>
              <a:t>𝑏</a:t>
            </a:r>
            <a:r>
              <a:rPr lang="en-GB" b="1" dirty="0">
                <a:solidFill>
                  <a:srgbClr val="000000"/>
                </a:solidFill>
                <a:latin typeface="STIXMathJax_Main"/>
              </a:rPr>
              <a:t>4</a:t>
            </a:r>
            <a:r>
              <a:rPr lang="en-GB" b="1" dirty="0">
                <a:solidFill>
                  <a:srgbClr val="000000"/>
                </a:solidFill>
                <a:latin typeface="STIXMathJax_Normal-italic"/>
              </a:rPr>
              <a:t>𝑋</a:t>
            </a:r>
            <a:r>
              <a:rPr lang="en-GB" b="1" dirty="0">
                <a:solidFill>
                  <a:srgbClr val="000000"/>
                </a:solidFill>
                <a:latin typeface="STIXMathJax_Main"/>
              </a:rPr>
              <a:t>4</a:t>
            </a:r>
            <a:r>
              <a:rPr lang="en-GB" dirty="0"/>
              <a:t/>
            </a:r>
            <a:br>
              <a:rPr lang="en-GB" dirty="0"/>
            </a:br>
            <a:endParaRPr lang="en-GB" dirty="0"/>
          </a:p>
        </p:txBody>
      </p:sp>
      <p:sp>
        <p:nvSpPr>
          <p:cNvPr id="5" name="Rectangle 4"/>
          <p:cNvSpPr/>
          <p:nvPr/>
        </p:nvSpPr>
        <p:spPr>
          <a:xfrm>
            <a:off x="2969623" y="3266160"/>
            <a:ext cx="2908663" cy="1754326"/>
          </a:xfrm>
          <a:prstGeom prst="rect">
            <a:avLst/>
          </a:prstGeom>
        </p:spPr>
        <p:txBody>
          <a:bodyPr wrap="square">
            <a:spAutoFit/>
          </a:bodyPr>
          <a:lstStyle/>
          <a:p>
            <a:r>
              <a:rPr lang="en-GB" dirty="0">
                <a:solidFill>
                  <a:srgbClr val="000000"/>
                </a:solidFill>
                <a:latin typeface="STIXMathJax_Normal-italic"/>
              </a:rPr>
              <a:t>𝑌</a:t>
            </a:r>
            <a:r>
              <a:rPr lang="en-GB" dirty="0">
                <a:solidFill>
                  <a:srgbClr val="000000"/>
                </a:solidFill>
                <a:latin typeface="STIXMathJax_Main"/>
              </a:rPr>
              <a:t>:</a:t>
            </a:r>
            <a:r>
              <a:rPr lang="en-GB" dirty="0">
                <a:solidFill>
                  <a:srgbClr val="000000"/>
                </a:solidFill>
                <a:latin typeface="STIXMathJax_Normal-italic"/>
              </a:rPr>
              <a:t>𝑅𝑒𝑠𝑝𝑜𝑛𝑠𝑒</a:t>
            </a:r>
            <a:r>
              <a:rPr lang="en-GB" dirty="0">
                <a:solidFill>
                  <a:srgbClr val="000000"/>
                </a:solidFill>
                <a:latin typeface="STIXMathJax_Main"/>
              </a:rPr>
              <a:t> </a:t>
            </a:r>
            <a:r>
              <a:rPr lang="en-GB" dirty="0" smtClean="0">
                <a:solidFill>
                  <a:srgbClr val="000000"/>
                </a:solidFill>
                <a:latin typeface="STIXMathJax_Normal-italic"/>
              </a:rPr>
              <a:t>𝑉𝑎𝑟𝑖𝑎𝑏𝑙𝑒</a:t>
            </a:r>
          </a:p>
          <a:p>
            <a:r>
              <a:rPr lang="en-GB" dirty="0" smtClean="0">
                <a:solidFill>
                  <a:srgbClr val="000000"/>
                </a:solidFill>
                <a:latin typeface="STIXMathJax_Normal-italic"/>
              </a:rPr>
              <a:t>𝑋</a:t>
            </a:r>
            <a:r>
              <a:rPr lang="en-GB" dirty="0">
                <a:solidFill>
                  <a:srgbClr val="000000"/>
                </a:solidFill>
                <a:latin typeface="STIXMathJax_Main"/>
              </a:rPr>
              <a:t>1:</a:t>
            </a:r>
            <a:r>
              <a:rPr lang="en-GB" dirty="0">
                <a:solidFill>
                  <a:srgbClr val="000000"/>
                </a:solidFill>
                <a:latin typeface="STIXMathJax_Normal-italic"/>
              </a:rPr>
              <a:t>𝑃𝑟𝑒𝑑𝑖𝑐𝑡𝑜𝑟</a:t>
            </a:r>
            <a:r>
              <a:rPr lang="en-GB" dirty="0">
                <a:solidFill>
                  <a:srgbClr val="000000"/>
                </a:solidFill>
                <a:latin typeface="STIXMathJax_Main"/>
              </a:rPr>
              <a:t> </a:t>
            </a:r>
            <a:r>
              <a:rPr lang="en-GB" dirty="0">
                <a:solidFill>
                  <a:srgbClr val="000000"/>
                </a:solidFill>
                <a:latin typeface="STIXMathJax_Normal-italic"/>
              </a:rPr>
              <a:t>𝑉𝑎𝑟𝑖𝑎𝑏𝑙𝑒</a:t>
            </a:r>
            <a:r>
              <a:rPr lang="en-GB" dirty="0">
                <a:solidFill>
                  <a:srgbClr val="000000"/>
                </a:solidFill>
                <a:latin typeface="STIXMathJax_Main"/>
              </a:rPr>
              <a:t> </a:t>
            </a:r>
            <a:r>
              <a:rPr lang="en-GB" dirty="0" smtClean="0">
                <a:solidFill>
                  <a:srgbClr val="000000"/>
                </a:solidFill>
                <a:latin typeface="STIXMathJax_Main"/>
              </a:rPr>
              <a:t>1</a:t>
            </a:r>
          </a:p>
          <a:p>
            <a:r>
              <a:rPr lang="en-GB" dirty="0" smtClean="0">
                <a:solidFill>
                  <a:srgbClr val="000000"/>
                </a:solidFill>
                <a:latin typeface="STIXMathJax_Normal-italic"/>
              </a:rPr>
              <a:t>𝑋</a:t>
            </a:r>
            <a:r>
              <a:rPr lang="en-GB" dirty="0">
                <a:solidFill>
                  <a:srgbClr val="000000"/>
                </a:solidFill>
                <a:latin typeface="STIXMathJax_Main"/>
              </a:rPr>
              <a:t>2:</a:t>
            </a:r>
            <a:r>
              <a:rPr lang="en-GB" dirty="0">
                <a:solidFill>
                  <a:srgbClr val="000000"/>
                </a:solidFill>
                <a:latin typeface="STIXMathJax_Normal-italic"/>
              </a:rPr>
              <a:t>𝑃𝑟𝑒𝑑𝑖𝑐𝑡𝑜𝑟</a:t>
            </a:r>
            <a:r>
              <a:rPr lang="en-GB" dirty="0">
                <a:solidFill>
                  <a:srgbClr val="000000"/>
                </a:solidFill>
                <a:latin typeface="STIXMathJax_Main"/>
              </a:rPr>
              <a:t> </a:t>
            </a:r>
            <a:r>
              <a:rPr lang="en-GB" dirty="0">
                <a:solidFill>
                  <a:srgbClr val="000000"/>
                </a:solidFill>
                <a:latin typeface="STIXMathJax_Normal-italic"/>
              </a:rPr>
              <a:t>𝑉𝑎𝑟𝑖𝑎𝑏𝑙𝑒</a:t>
            </a:r>
            <a:r>
              <a:rPr lang="en-GB" dirty="0">
                <a:solidFill>
                  <a:srgbClr val="000000"/>
                </a:solidFill>
                <a:latin typeface="STIXMathJax_Main"/>
              </a:rPr>
              <a:t> </a:t>
            </a:r>
            <a:r>
              <a:rPr lang="en-GB" dirty="0" smtClean="0">
                <a:solidFill>
                  <a:srgbClr val="000000"/>
                </a:solidFill>
                <a:latin typeface="STIXMathJax_Main"/>
              </a:rPr>
              <a:t>2</a:t>
            </a:r>
          </a:p>
          <a:p>
            <a:r>
              <a:rPr lang="en-GB" dirty="0" smtClean="0">
                <a:solidFill>
                  <a:srgbClr val="000000"/>
                </a:solidFill>
                <a:latin typeface="STIXMathJax_Normal-italic"/>
              </a:rPr>
              <a:t>𝑋</a:t>
            </a:r>
            <a:r>
              <a:rPr lang="en-GB" dirty="0">
                <a:solidFill>
                  <a:srgbClr val="000000"/>
                </a:solidFill>
                <a:latin typeface="STIXMathJax_Main"/>
              </a:rPr>
              <a:t>3:</a:t>
            </a:r>
            <a:r>
              <a:rPr lang="en-GB" dirty="0">
                <a:solidFill>
                  <a:srgbClr val="000000"/>
                </a:solidFill>
                <a:latin typeface="STIXMathJax_Normal-italic"/>
              </a:rPr>
              <a:t>𝑃𝑟𝑒𝑑𝑖𝑐𝑡𝑜𝑟</a:t>
            </a:r>
            <a:r>
              <a:rPr lang="en-GB" dirty="0">
                <a:solidFill>
                  <a:srgbClr val="000000"/>
                </a:solidFill>
                <a:latin typeface="STIXMathJax_Main"/>
              </a:rPr>
              <a:t> </a:t>
            </a:r>
            <a:r>
              <a:rPr lang="en-GB" dirty="0">
                <a:solidFill>
                  <a:srgbClr val="000000"/>
                </a:solidFill>
                <a:latin typeface="STIXMathJax_Normal-italic"/>
              </a:rPr>
              <a:t>𝑉𝑎𝑟𝑖𝑎𝑏𝑙𝑒</a:t>
            </a:r>
            <a:r>
              <a:rPr lang="en-GB" dirty="0">
                <a:solidFill>
                  <a:srgbClr val="000000"/>
                </a:solidFill>
                <a:latin typeface="STIXMathJax_Main"/>
              </a:rPr>
              <a:t> </a:t>
            </a:r>
            <a:r>
              <a:rPr lang="en-GB" dirty="0" smtClean="0">
                <a:solidFill>
                  <a:srgbClr val="000000"/>
                </a:solidFill>
                <a:latin typeface="STIXMathJax_Main"/>
              </a:rPr>
              <a:t>3</a:t>
            </a:r>
          </a:p>
          <a:p>
            <a:r>
              <a:rPr lang="en-GB" dirty="0" smtClean="0">
                <a:solidFill>
                  <a:srgbClr val="000000"/>
                </a:solidFill>
                <a:latin typeface="STIXMathJax_Normal-italic"/>
              </a:rPr>
              <a:t>𝑋</a:t>
            </a:r>
            <a:r>
              <a:rPr lang="en-GB" dirty="0">
                <a:solidFill>
                  <a:srgbClr val="000000"/>
                </a:solidFill>
                <a:latin typeface="STIXMathJax_Main"/>
              </a:rPr>
              <a:t>4:</a:t>
            </a:r>
            <a:r>
              <a:rPr lang="en-GB" dirty="0">
                <a:solidFill>
                  <a:srgbClr val="000000"/>
                </a:solidFill>
                <a:latin typeface="STIXMathJax_Normal-italic"/>
              </a:rPr>
              <a:t>𝑃𝑟𝑒𝑑𝑖𝑐𝑡𝑜𝑟</a:t>
            </a:r>
            <a:r>
              <a:rPr lang="en-GB" dirty="0">
                <a:solidFill>
                  <a:srgbClr val="000000"/>
                </a:solidFill>
                <a:latin typeface="STIXMathJax_Main"/>
              </a:rPr>
              <a:t> </a:t>
            </a:r>
            <a:r>
              <a:rPr lang="en-GB" dirty="0">
                <a:solidFill>
                  <a:srgbClr val="000000"/>
                </a:solidFill>
                <a:latin typeface="STIXMathJax_Normal-italic"/>
              </a:rPr>
              <a:t>𝑉𝑎𝑟𝑖𝑎𝑏𝑙𝑒</a:t>
            </a:r>
            <a:r>
              <a:rPr lang="en-GB" dirty="0">
                <a:solidFill>
                  <a:srgbClr val="000000"/>
                </a:solidFill>
                <a:latin typeface="STIXMathJax_Main"/>
              </a:rPr>
              <a:t> 4</a:t>
            </a:r>
            <a:r>
              <a:rPr lang="en-GB" dirty="0"/>
              <a:t/>
            </a:r>
            <a:br>
              <a:rPr lang="en-GB" dirty="0"/>
            </a:br>
            <a:endParaRPr lang="en-GB" dirty="0"/>
          </a:p>
        </p:txBody>
      </p:sp>
      <p:sp>
        <p:nvSpPr>
          <p:cNvPr id="6" name="Rectangle 5"/>
          <p:cNvSpPr/>
          <p:nvPr/>
        </p:nvSpPr>
        <p:spPr>
          <a:xfrm>
            <a:off x="6226628" y="3266160"/>
            <a:ext cx="3431177" cy="1477328"/>
          </a:xfrm>
          <a:prstGeom prst="rect">
            <a:avLst/>
          </a:prstGeom>
        </p:spPr>
        <p:txBody>
          <a:bodyPr wrap="square">
            <a:spAutoFit/>
          </a:bodyPr>
          <a:lstStyle/>
          <a:p>
            <a:r>
              <a:rPr lang="en-GB" dirty="0">
                <a:solidFill>
                  <a:srgbClr val="000000"/>
                </a:solidFill>
                <a:latin typeface="Cambria Math" panose="02040503050406030204" pitchFamily="18" charset="0"/>
              </a:rPr>
              <a:t>𝑎:𝑖𝑛𝑡𝑒𝑟𝑐𝑒𝑝𝑡 </a:t>
            </a:r>
          </a:p>
          <a:p>
            <a:r>
              <a:rPr lang="en-GB" dirty="0">
                <a:solidFill>
                  <a:srgbClr val="000000"/>
                </a:solidFill>
                <a:latin typeface="Cambria Math" panose="02040503050406030204" pitchFamily="18" charset="0"/>
              </a:rPr>
              <a:t>𝑏</a:t>
            </a:r>
            <a:r>
              <a:rPr lang="en-GB" dirty="0">
                <a:solidFill>
                  <a:srgbClr val="000000"/>
                </a:solidFill>
                <a:latin typeface="Times New Roman" panose="02020603050405020304" pitchFamily="18" charset="0"/>
              </a:rPr>
              <a:t>1:</a:t>
            </a:r>
            <a:r>
              <a:rPr lang="en-GB" dirty="0">
                <a:solidFill>
                  <a:srgbClr val="000000"/>
                </a:solidFill>
                <a:latin typeface="Cambria Math" panose="02040503050406030204" pitchFamily="18" charset="0"/>
              </a:rPr>
              <a:t>𝑐𝑜𝑒𝑓𝑓𝑖𝑐𝑖𝑒𝑛𝑡𝑠 𝑜𝑓 𝑉𝑎𝑟𝑖𝑎𝑏𝑙𝑒 </a:t>
            </a:r>
            <a:r>
              <a:rPr lang="en-GB" dirty="0">
                <a:solidFill>
                  <a:srgbClr val="000000"/>
                </a:solidFill>
                <a:latin typeface="Times New Roman" panose="02020603050405020304" pitchFamily="18" charset="0"/>
              </a:rPr>
              <a:t>1 </a:t>
            </a:r>
            <a:endParaRPr lang="en-GB" dirty="0">
              <a:solidFill>
                <a:srgbClr val="000000"/>
              </a:solidFill>
              <a:latin typeface="Cambria Math" panose="02040503050406030204" pitchFamily="18" charset="0"/>
            </a:endParaRPr>
          </a:p>
          <a:p>
            <a:r>
              <a:rPr lang="en-GB" dirty="0">
                <a:solidFill>
                  <a:srgbClr val="000000"/>
                </a:solidFill>
                <a:latin typeface="Cambria Math" panose="02040503050406030204" pitchFamily="18" charset="0"/>
              </a:rPr>
              <a:t>𝑏</a:t>
            </a:r>
            <a:r>
              <a:rPr lang="en-GB" dirty="0">
                <a:solidFill>
                  <a:srgbClr val="000000"/>
                </a:solidFill>
                <a:latin typeface="Times New Roman" panose="02020603050405020304" pitchFamily="18" charset="0"/>
              </a:rPr>
              <a:t>2:</a:t>
            </a:r>
            <a:r>
              <a:rPr lang="en-GB" dirty="0">
                <a:solidFill>
                  <a:srgbClr val="000000"/>
                </a:solidFill>
                <a:latin typeface="Cambria Math" panose="02040503050406030204" pitchFamily="18" charset="0"/>
              </a:rPr>
              <a:t>𝑐𝑜𝑒𝑓𝑓𝑖𝑐𝑖𝑒𝑛𝑡𝑠 𝑜𝑓 𝑉𝑎𝑟𝑖𝑎𝑏𝑙𝑒 </a:t>
            </a:r>
            <a:r>
              <a:rPr lang="en-GB" dirty="0">
                <a:solidFill>
                  <a:srgbClr val="000000"/>
                </a:solidFill>
                <a:latin typeface="Times New Roman" panose="02020603050405020304" pitchFamily="18" charset="0"/>
              </a:rPr>
              <a:t>2 </a:t>
            </a:r>
            <a:endParaRPr lang="en-GB" dirty="0">
              <a:solidFill>
                <a:srgbClr val="000000"/>
              </a:solidFill>
              <a:latin typeface="Cambria Math" panose="02040503050406030204" pitchFamily="18" charset="0"/>
            </a:endParaRPr>
          </a:p>
          <a:p>
            <a:r>
              <a:rPr lang="en-GB" dirty="0">
                <a:solidFill>
                  <a:srgbClr val="000000"/>
                </a:solidFill>
                <a:latin typeface="Cambria Math" panose="02040503050406030204" pitchFamily="18" charset="0"/>
              </a:rPr>
              <a:t>𝑏</a:t>
            </a:r>
            <a:r>
              <a:rPr lang="en-GB" dirty="0">
                <a:solidFill>
                  <a:srgbClr val="000000"/>
                </a:solidFill>
                <a:latin typeface="Times New Roman" panose="02020603050405020304" pitchFamily="18" charset="0"/>
              </a:rPr>
              <a:t>3:</a:t>
            </a:r>
            <a:r>
              <a:rPr lang="en-GB" dirty="0">
                <a:solidFill>
                  <a:srgbClr val="000000"/>
                </a:solidFill>
                <a:latin typeface="Cambria Math" panose="02040503050406030204" pitchFamily="18" charset="0"/>
              </a:rPr>
              <a:t>𝑐𝑜𝑒𝑓𝑓𝑖𝑐𝑖𝑒𝑛𝑡𝑠 𝑜𝑓 𝑉𝑎𝑟𝑖𝑎𝑏𝑙𝑒 </a:t>
            </a:r>
            <a:r>
              <a:rPr lang="en-GB" dirty="0">
                <a:solidFill>
                  <a:srgbClr val="000000"/>
                </a:solidFill>
                <a:latin typeface="Times New Roman" panose="02020603050405020304" pitchFamily="18" charset="0"/>
              </a:rPr>
              <a:t>3 </a:t>
            </a:r>
            <a:endParaRPr lang="en-GB" dirty="0">
              <a:solidFill>
                <a:srgbClr val="000000"/>
              </a:solidFill>
              <a:latin typeface="Cambria Math" panose="02040503050406030204" pitchFamily="18" charset="0"/>
            </a:endParaRPr>
          </a:p>
          <a:p>
            <a:r>
              <a:rPr lang="en-GB" dirty="0">
                <a:solidFill>
                  <a:srgbClr val="000000"/>
                </a:solidFill>
                <a:latin typeface="Cambria Math" panose="02040503050406030204" pitchFamily="18" charset="0"/>
              </a:rPr>
              <a:t>𝑏</a:t>
            </a:r>
            <a:r>
              <a:rPr lang="en-GB" dirty="0">
                <a:solidFill>
                  <a:srgbClr val="000000"/>
                </a:solidFill>
                <a:latin typeface="Times New Roman" panose="02020603050405020304" pitchFamily="18" charset="0"/>
              </a:rPr>
              <a:t>4:</a:t>
            </a:r>
            <a:r>
              <a:rPr lang="en-GB" dirty="0">
                <a:solidFill>
                  <a:srgbClr val="000000"/>
                </a:solidFill>
                <a:latin typeface="Cambria Math" panose="02040503050406030204" pitchFamily="18" charset="0"/>
              </a:rPr>
              <a:t>𝑐𝑜𝑒𝑓𝑓𝑖𝑐𝑖𝑒𝑛𝑡𝑠 𝑜𝑓 𝑉𝑎𝑟𝑖𝑎𝑏𝑙𝑒 </a:t>
            </a:r>
            <a:r>
              <a:rPr lang="en-GB" dirty="0">
                <a:solidFill>
                  <a:srgbClr val="000000"/>
                </a:solidFill>
                <a:latin typeface="Times New Roman" panose="02020603050405020304" pitchFamily="18" charset="0"/>
              </a:rPr>
              <a:t>4 </a:t>
            </a:r>
            <a:endParaRPr lang="en-GB" dirty="0"/>
          </a:p>
        </p:txBody>
      </p:sp>
    </p:spTree>
    <p:extLst>
      <p:ext uri="{BB962C8B-B14F-4D97-AF65-F5344CB8AC3E}">
        <p14:creationId xmlns:p14="http://schemas.microsoft.com/office/powerpoint/2010/main" val="2205821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2511" y="1225056"/>
            <a:ext cx="5743575" cy="4362450"/>
          </a:xfrm>
          <a:prstGeom prst="rect">
            <a:avLst/>
          </a:prstGeom>
        </p:spPr>
      </p:pic>
      <p:sp>
        <p:nvSpPr>
          <p:cNvPr id="3" name="Rectangle 2"/>
          <p:cNvSpPr/>
          <p:nvPr/>
        </p:nvSpPr>
        <p:spPr>
          <a:xfrm>
            <a:off x="2662511" y="5692281"/>
            <a:ext cx="6096000" cy="523220"/>
          </a:xfrm>
          <a:prstGeom prst="rect">
            <a:avLst/>
          </a:prstGeom>
        </p:spPr>
        <p:txBody>
          <a:bodyPr>
            <a:spAutoFit/>
          </a:bodyPr>
          <a:lstStyle/>
          <a:p>
            <a:r>
              <a:rPr lang="en-US" sz="1400" b="1" dirty="0">
                <a:solidFill>
                  <a:srgbClr val="000000"/>
                </a:solidFill>
                <a:latin typeface="Helvetica Neue"/>
              </a:rPr>
              <a:t>We can see that the fitted values are reasonably close to the actual values, since the two distributions overlap a bit</a:t>
            </a:r>
            <a:endParaRPr lang="en-GB" sz="1400" b="1" dirty="0"/>
          </a:p>
        </p:txBody>
      </p:sp>
      <p:sp>
        <p:nvSpPr>
          <p:cNvPr id="4" name="Rectangle 3"/>
          <p:cNvSpPr/>
          <p:nvPr/>
        </p:nvSpPr>
        <p:spPr>
          <a:xfrm>
            <a:off x="1301408" y="618671"/>
            <a:ext cx="4797147" cy="369332"/>
          </a:xfrm>
          <a:prstGeom prst="rect">
            <a:avLst/>
          </a:prstGeom>
        </p:spPr>
        <p:txBody>
          <a:bodyPr wrap="none">
            <a:spAutoFit/>
          </a:bodyPr>
          <a:lstStyle/>
          <a:p>
            <a:r>
              <a:rPr lang="en-GB" b="1" dirty="0" smtClean="0">
                <a:solidFill>
                  <a:srgbClr val="000000"/>
                </a:solidFill>
                <a:latin typeface="Helvetica Neue"/>
              </a:rPr>
              <a:t>MLR Model </a:t>
            </a:r>
            <a:r>
              <a:rPr lang="en-GB" b="1" dirty="0">
                <a:solidFill>
                  <a:srgbClr val="000000"/>
                </a:solidFill>
                <a:latin typeface="Helvetica Neue"/>
              </a:rPr>
              <a:t>Evaluation using Visualization</a:t>
            </a:r>
          </a:p>
        </p:txBody>
      </p:sp>
    </p:spTree>
    <p:extLst>
      <p:ext uri="{BB962C8B-B14F-4D97-AF65-F5344CB8AC3E}">
        <p14:creationId xmlns:p14="http://schemas.microsoft.com/office/powerpoint/2010/main" val="2061714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3177" y="997523"/>
            <a:ext cx="3978903" cy="461665"/>
          </a:xfrm>
          <a:prstGeom prst="rect">
            <a:avLst/>
          </a:prstGeom>
        </p:spPr>
        <p:txBody>
          <a:bodyPr wrap="square">
            <a:spAutoFit/>
          </a:bodyPr>
          <a:lstStyle/>
          <a:p>
            <a:r>
              <a:rPr lang="en-GB" sz="2400" b="1" dirty="0" smtClean="0">
                <a:solidFill>
                  <a:srgbClr val="000000"/>
                </a:solidFill>
                <a:latin typeface="Times New Roman" panose="02020603050405020304" pitchFamily="18" charset="0"/>
              </a:rPr>
              <a:t>3: Polynomial </a:t>
            </a:r>
            <a:r>
              <a:rPr lang="en-GB" sz="2400" b="1" dirty="0">
                <a:solidFill>
                  <a:srgbClr val="000000"/>
                </a:solidFill>
                <a:latin typeface="Times New Roman" panose="02020603050405020304" pitchFamily="18" charset="0"/>
              </a:rPr>
              <a:t>Regression </a:t>
            </a:r>
            <a:endParaRPr lang="en-GB" sz="2400" dirty="0"/>
          </a:p>
        </p:txBody>
      </p:sp>
      <p:sp>
        <p:nvSpPr>
          <p:cNvPr id="4" name="Rectangle 3"/>
          <p:cNvSpPr/>
          <p:nvPr/>
        </p:nvSpPr>
        <p:spPr>
          <a:xfrm>
            <a:off x="2164080" y="1793745"/>
            <a:ext cx="4346383" cy="369332"/>
          </a:xfrm>
          <a:prstGeom prst="rect">
            <a:avLst/>
          </a:prstGeom>
        </p:spPr>
        <p:txBody>
          <a:bodyPr wrap="none">
            <a:spAutoFit/>
          </a:bodyPr>
          <a:lstStyle/>
          <a:p>
            <a:r>
              <a:rPr lang="en-US" b="1" dirty="0">
                <a:solidFill>
                  <a:srgbClr val="000000"/>
                </a:solidFill>
                <a:latin typeface="Times New Roman" panose="02020603050405020304" pitchFamily="18" charset="0"/>
              </a:rPr>
              <a:t>different orders of polynomial </a:t>
            </a:r>
            <a:r>
              <a:rPr lang="en-US" b="1" dirty="0" smtClean="0">
                <a:solidFill>
                  <a:srgbClr val="000000"/>
                </a:solidFill>
                <a:latin typeface="Times New Roman" panose="02020603050405020304" pitchFamily="18" charset="0"/>
              </a:rPr>
              <a:t>regression: </a:t>
            </a:r>
            <a:endParaRPr lang="en-GB" b="1" dirty="0"/>
          </a:p>
        </p:txBody>
      </p:sp>
      <p:sp>
        <p:nvSpPr>
          <p:cNvPr id="5" name="Rectangle 4"/>
          <p:cNvSpPr/>
          <p:nvPr/>
        </p:nvSpPr>
        <p:spPr>
          <a:xfrm>
            <a:off x="2856411" y="2497634"/>
            <a:ext cx="6096000" cy="2308324"/>
          </a:xfrm>
          <a:prstGeom prst="rect">
            <a:avLst/>
          </a:prstGeom>
        </p:spPr>
        <p:txBody>
          <a:bodyPr>
            <a:spAutoFit/>
          </a:bodyPr>
          <a:lstStyle/>
          <a:p>
            <a:r>
              <a:rPr lang="en-GB" b="1" dirty="0">
                <a:solidFill>
                  <a:schemeClr val="bg1"/>
                </a:solidFill>
                <a:latin typeface="Times New Roman" panose="02020603050405020304" pitchFamily="18" charset="0"/>
              </a:rPr>
              <a:t>Quadratic - 2nd order </a:t>
            </a:r>
          </a:p>
          <a:p>
            <a:r>
              <a:rPr lang="en-GB" b="1" dirty="0">
                <a:solidFill>
                  <a:schemeClr val="bg1"/>
                </a:solidFill>
                <a:latin typeface="Cambria Math" panose="02040503050406030204" pitchFamily="18" charset="0"/>
              </a:rPr>
              <a:t>𝑌</a:t>
            </a:r>
            <a:r>
              <a:rPr lang="en-GB" b="1" dirty="0">
                <a:solidFill>
                  <a:schemeClr val="bg1"/>
                </a:solidFill>
                <a:latin typeface="Times New Roman" panose="02020603050405020304" pitchFamily="18" charset="0"/>
              </a:rPr>
              <a:t>ℎ</a:t>
            </a:r>
            <a:r>
              <a:rPr lang="en-GB" b="1" dirty="0" smtClean="0">
                <a:solidFill>
                  <a:schemeClr val="bg1"/>
                </a:solidFill>
                <a:latin typeface="Cambria Math" panose="02040503050406030204" pitchFamily="18" charset="0"/>
              </a:rPr>
              <a:t>𝑎𝑡 </a:t>
            </a:r>
            <a:r>
              <a:rPr lang="en-GB" b="1" dirty="0" smtClean="0">
                <a:solidFill>
                  <a:schemeClr val="bg1"/>
                </a:solidFill>
                <a:latin typeface="Times New Roman" panose="02020603050405020304" pitchFamily="18" charset="0"/>
              </a:rPr>
              <a:t>= </a:t>
            </a:r>
            <a:r>
              <a:rPr lang="en-GB" b="1" dirty="0" smtClean="0">
                <a:solidFill>
                  <a:schemeClr val="bg1"/>
                </a:solidFill>
                <a:latin typeface="Cambria Math" panose="02040503050406030204" pitchFamily="18" charset="0"/>
              </a:rPr>
              <a:t>𝑎 </a:t>
            </a:r>
            <a:r>
              <a:rPr lang="en-GB" b="1" dirty="0" smtClean="0">
                <a:solidFill>
                  <a:schemeClr val="bg1"/>
                </a:solidFill>
                <a:latin typeface="Times New Roman" panose="02020603050405020304" pitchFamily="18" charset="0"/>
              </a:rPr>
              <a:t>+ </a:t>
            </a:r>
            <a:r>
              <a:rPr lang="en-GB" b="1" dirty="0" smtClean="0">
                <a:solidFill>
                  <a:schemeClr val="bg1"/>
                </a:solidFill>
                <a:latin typeface="Cambria Math" panose="02040503050406030204" pitchFamily="18" charset="0"/>
              </a:rPr>
              <a:t>𝑏</a:t>
            </a:r>
            <a:r>
              <a:rPr lang="en-GB" b="1" dirty="0">
                <a:solidFill>
                  <a:schemeClr val="bg1"/>
                </a:solidFill>
                <a:latin typeface="Times New Roman" panose="02020603050405020304" pitchFamily="18" charset="0"/>
              </a:rPr>
              <a:t>1</a:t>
            </a:r>
            <a:r>
              <a:rPr lang="en-GB" b="1" dirty="0">
                <a:solidFill>
                  <a:schemeClr val="bg1"/>
                </a:solidFill>
                <a:latin typeface="Cambria Math" panose="02040503050406030204" pitchFamily="18" charset="0"/>
              </a:rPr>
              <a:t>𝑋</a:t>
            </a:r>
            <a:r>
              <a:rPr lang="en-GB" b="1" dirty="0" smtClean="0">
                <a:solidFill>
                  <a:schemeClr val="bg1"/>
                </a:solidFill>
                <a:latin typeface="Times New Roman" panose="02020603050405020304" pitchFamily="18" charset="0"/>
              </a:rPr>
              <a:t>2 + </a:t>
            </a:r>
            <a:r>
              <a:rPr lang="en-GB" b="1" dirty="0" smtClean="0">
                <a:solidFill>
                  <a:schemeClr val="bg1"/>
                </a:solidFill>
                <a:latin typeface="Cambria Math" panose="02040503050406030204" pitchFamily="18" charset="0"/>
              </a:rPr>
              <a:t>𝑏</a:t>
            </a:r>
            <a:r>
              <a:rPr lang="en-GB" b="1" dirty="0">
                <a:solidFill>
                  <a:schemeClr val="bg1"/>
                </a:solidFill>
                <a:latin typeface="Times New Roman" panose="02020603050405020304" pitchFamily="18" charset="0"/>
              </a:rPr>
              <a:t>2</a:t>
            </a:r>
            <a:r>
              <a:rPr lang="en-GB" b="1" dirty="0">
                <a:solidFill>
                  <a:schemeClr val="bg1"/>
                </a:solidFill>
                <a:latin typeface="Cambria Math" panose="02040503050406030204" pitchFamily="18" charset="0"/>
              </a:rPr>
              <a:t>𝑋</a:t>
            </a:r>
            <a:r>
              <a:rPr lang="en-GB" b="1" dirty="0" smtClean="0">
                <a:solidFill>
                  <a:schemeClr val="bg1"/>
                </a:solidFill>
                <a:latin typeface="Times New Roman" panose="02020603050405020304" pitchFamily="18" charset="0"/>
              </a:rPr>
              <a:t>2</a:t>
            </a:r>
            <a:endParaRPr lang="en-GB" b="1" dirty="0">
              <a:solidFill>
                <a:schemeClr val="bg1"/>
              </a:solidFill>
              <a:latin typeface="Times New Roman" panose="02020603050405020304" pitchFamily="18" charset="0"/>
            </a:endParaRPr>
          </a:p>
          <a:p>
            <a:endParaRPr lang="en-GB" b="1" dirty="0">
              <a:solidFill>
                <a:schemeClr val="bg1"/>
              </a:solidFill>
              <a:latin typeface="Times New Roman" panose="02020603050405020304" pitchFamily="18" charset="0"/>
            </a:endParaRPr>
          </a:p>
          <a:p>
            <a:r>
              <a:rPr lang="en-GB" b="1" dirty="0">
                <a:solidFill>
                  <a:schemeClr val="bg1"/>
                </a:solidFill>
                <a:latin typeface="Times New Roman" panose="02020603050405020304" pitchFamily="18" charset="0"/>
              </a:rPr>
              <a:t>Cubic - 3rd order </a:t>
            </a:r>
          </a:p>
          <a:p>
            <a:r>
              <a:rPr lang="en-GB" b="1" dirty="0">
                <a:solidFill>
                  <a:schemeClr val="bg1"/>
                </a:solidFill>
                <a:latin typeface="Cambria Math" panose="02040503050406030204" pitchFamily="18" charset="0"/>
              </a:rPr>
              <a:t>𝑌</a:t>
            </a:r>
            <a:r>
              <a:rPr lang="en-GB" b="1" dirty="0">
                <a:solidFill>
                  <a:schemeClr val="bg1"/>
                </a:solidFill>
                <a:latin typeface="Times New Roman" panose="02020603050405020304" pitchFamily="18" charset="0"/>
              </a:rPr>
              <a:t>ℎ</a:t>
            </a:r>
            <a:r>
              <a:rPr lang="en-GB" b="1" dirty="0" smtClean="0">
                <a:solidFill>
                  <a:schemeClr val="bg1"/>
                </a:solidFill>
                <a:latin typeface="Cambria Math" panose="02040503050406030204" pitchFamily="18" charset="0"/>
              </a:rPr>
              <a:t>𝑎𝑡 </a:t>
            </a:r>
            <a:r>
              <a:rPr lang="en-GB" b="1" dirty="0" smtClean="0">
                <a:solidFill>
                  <a:schemeClr val="bg1"/>
                </a:solidFill>
                <a:latin typeface="Times New Roman" panose="02020603050405020304" pitchFamily="18" charset="0"/>
              </a:rPr>
              <a:t>= </a:t>
            </a:r>
            <a:r>
              <a:rPr lang="en-GB" b="1" dirty="0" smtClean="0">
                <a:solidFill>
                  <a:schemeClr val="bg1"/>
                </a:solidFill>
                <a:latin typeface="Cambria Math" panose="02040503050406030204" pitchFamily="18" charset="0"/>
              </a:rPr>
              <a:t>𝑎 </a:t>
            </a:r>
            <a:r>
              <a:rPr lang="en-GB" b="1" dirty="0" smtClean="0">
                <a:solidFill>
                  <a:schemeClr val="bg1"/>
                </a:solidFill>
                <a:latin typeface="Times New Roman" panose="02020603050405020304" pitchFamily="18" charset="0"/>
              </a:rPr>
              <a:t>+ </a:t>
            </a:r>
            <a:r>
              <a:rPr lang="en-GB" b="1" dirty="0" smtClean="0">
                <a:solidFill>
                  <a:schemeClr val="bg1"/>
                </a:solidFill>
                <a:latin typeface="Cambria Math" panose="02040503050406030204" pitchFamily="18" charset="0"/>
              </a:rPr>
              <a:t>𝑏</a:t>
            </a:r>
            <a:r>
              <a:rPr lang="en-GB" b="1" dirty="0">
                <a:solidFill>
                  <a:schemeClr val="bg1"/>
                </a:solidFill>
                <a:latin typeface="Times New Roman" panose="02020603050405020304" pitchFamily="18" charset="0"/>
              </a:rPr>
              <a:t>1</a:t>
            </a:r>
            <a:r>
              <a:rPr lang="en-GB" b="1" dirty="0">
                <a:solidFill>
                  <a:schemeClr val="bg1"/>
                </a:solidFill>
                <a:latin typeface="Cambria Math" panose="02040503050406030204" pitchFamily="18" charset="0"/>
              </a:rPr>
              <a:t>𝑋</a:t>
            </a:r>
            <a:r>
              <a:rPr lang="en-GB" b="1" dirty="0" smtClean="0">
                <a:solidFill>
                  <a:schemeClr val="bg1"/>
                </a:solidFill>
                <a:latin typeface="Times New Roman" panose="02020603050405020304" pitchFamily="18" charset="0"/>
              </a:rPr>
              <a:t>2 + </a:t>
            </a:r>
            <a:r>
              <a:rPr lang="en-GB" b="1" dirty="0" smtClean="0">
                <a:solidFill>
                  <a:schemeClr val="bg1"/>
                </a:solidFill>
                <a:latin typeface="Cambria Math" panose="02040503050406030204" pitchFamily="18" charset="0"/>
              </a:rPr>
              <a:t>𝑏</a:t>
            </a:r>
            <a:r>
              <a:rPr lang="en-GB" b="1" dirty="0">
                <a:solidFill>
                  <a:schemeClr val="bg1"/>
                </a:solidFill>
                <a:latin typeface="Times New Roman" panose="02020603050405020304" pitchFamily="18" charset="0"/>
              </a:rPr>
              <a:t>2</a:t>
            </a:r>
            <a:r>
              <a:rPr lang="en-GB" b="1" dirty="0">
                <a:solidFill>
                  <a:schemeClr val="bg1"/>
                </a:solidFill>
                <a:latin typeface="Cambria Math" panose="02040503050406030204" pitchFamily="18" charset="0"/>
              </a:rPr>
              <a:t>𝑋</a:t>
            </a:r>
            <a:r>
              <a:rPr lang="en-GB" b="1" dirty="0" smtClean="0">
                <a:solidFill>
                  <a:schemeClr val="bg1"/>
                </a:solidFill>
                <a:latin typeface="Times New Roman" panose="02020603050405020304" pitchFamily="18" charset="0"/>
              </a:rPr>
              <a:t>2 + </a:t>
            </a:r>
            <a:r>
              <a:rPr lang="en-GB" b="1" dirty="0" smtClean="0">
                <a:solidFill>
                  <a:schemeClr val="bg1"/>
                </a:solidFill>
                <a:latin typeface="Cambria Math" panose="02040503050406030204" pitchFamily="18" charset="0"/>
              </a:rPr>
              <a:t>𝑏</a:t>
            </a:r>
            <a:r>
              <a:rPr lang="en-GB" b="1" dirty="0">
                <a:solidFill>
                  <a:schemeClr val="bg1"/>
                </a:solidFill>
                <a:latin typeface="Times New Roman" panose="02020603050405020304" pitchFamily="18" charset="0"/>
              </a:rPr>
              <a:t>3</a:t>
            </a:r>
            <a:r>
              <a:rPr lang="en-GB" b="1" dirty="0">
                <a:solidFill>
                  <a:schemeClr val="bg1"/>
                </a:solidFill>
                <a:latin typeface="Cambria Math" panose="02040503050406030204" pitchFamily="18" charset="0"/>
              </a:rPr>
              <a:t>𝑋</a:t>
            </a:r>
            <a:r>
              <a:rPr lang="en-GB" b="1" dirty="0" smtClean="0">
                <a:solidFill>
                  <a:schemeClr val="bg1"/>
                </a:solidFill>
                <a:latin typeface="Times New Roman" panose="02020603050405020304" pitchFamily="18" charset="0"/>
              </a:rPr>
              <a:t>3</a:t>
            </a:r>
          </a:p>
          <a:p>
            <a:endParaRPr lang="en-GB" b="1" dirty="0">
              <a:solidFill>
                <a:schemeClr val="bg1"/>
              </a:solidFill>
              <a:latin typeface="Times New Roman" panose="02020603050405020304" pitchFamily="18" charset="0"/>
            </a:endParaRPr>
          </a:p>
          <a:p>
            <a:r>
              <a:rPr lang="en-GB" b="1" dirty="0">
                <a:solidFill>
                  <a:schemeClr val="bg1"/>
                </a:solidFill>
                <a:latin typeface="Times New Roman" panose="02020603050405020304" pitchFamily="18" charset="0"/>
              </a:rPr>
              <a:t>Higher order: </a:t>
            </a:r>
          </a:p>
          <a:p>
            <a:r>
              <a:rPr lang="en-GB" b="1" dirty="0">
                <a:solidFill>
                  <a:schemeClr val="bg1"/>
                </a:solidFill>
                <a:latin typeface="Cambria Math" panose="02040503050406030204" pitchFamily="18" charset="0"/>
              </a:rPr>
              <a:t>𝑌</a:t>
            </a:r>
            <a:r>
              <a:rPr lang="en-GB" b="1" dirty="0" smtClean="0">
                <a:solidFill>
                  <a:schemeClr val="bg1"/>
                </a:solidFill>
                <a:latin typeface="Cambria Math" panose="02040503050406030204" pitchFamily="18" charset="0"/>
              </a:rPr>
              <a:t>= 𝑎 + 𝑏</a:t>
            </a:r>
            <a:r>
              <a:rPr lang="en-GB" b="1" dirty="0">
                <a:solidFill>
                  <a:schemeClr val="bg1"/>
                </a:solidFill>
                <a:latin typeface="Cambria Math" panose="02040503050406030204" pitchFamily="18" charset="0"/>
              </a:rPr>
              <a:t>1𝑋</a:t>
            </a:r>
            <a:r>
              <a:rPr lang="en-GB" b="1" dirty="0" smtClean="0">
                <a:solidFill>
                  <a:schemeClr val="bg1"/>
                </a:solidFill>
                <a:latin typeface="Cambria Math" panose="02040503050406030204" pitchFamily="18" charset="0"/>
              </a:rPr>
              <a:t>2 + 𝑏</a:t>
            </a:r>
            <a:r>
              <a:rPr lang="en-GB" b="1" dirty="0">
                <a:solidFill>
                  <a:schemeClr val="bg1"/>
                </a:solidFill>
                <a:latin typeface="Cambria Math" panose="02040503050406030204" pitchFamily="18" charset="0"/>
              </a:rPr>
              <a:t>2𝑋</a:t>
            </a:r>
            <a:r>
              <a:rPr lang="en-GB" b="1" dirty="0" smtClean="0">
                <a:solidFill>
                  <a:schemeClr val="bg1"/>
                </a:solidFill>
                <a:latin typeface="Cambria Math" panose="02040503050406030204" pitchFamily="18" charset="0"/>
              </a:rPr>
              <a:t>2 + 𝑏</a:t>
            </a:r>
            <a:r>
              <a:rPr lang="en-GB" b="1" dirty="0">
                <a:solidFill>
                  <a:schemeClr val="bg1"/>
                </a:solidFill>
                <a:latin typeface="Cambria Math" panose="02040503050406030204" pitchFamily="18" charset="0"/>
              </a:rPr>
              <a:t>3𝑋3.... </a:t>
            </a:r>
            <a:endParaRPr lang="en-GB" b="1" dirty="0">
              <a:solidFill>
                <a:schemeClr val="bg1"/>
              </a:solidFill>
            </a:endParaRPr>
          </a:p>
        </p:txBody>
      </p:sp>
    </p:spTree>
    <p:extLst>
      <p:ext uri="{BB962C8B-B14F-4D97-AF65-F5344CB8AC3E}">
        <p14:creationId xmlns:p14="http://schemas.microsoft.com/office/powerpoint/2010/main" val="7059793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7451" y="1197292"/>
            <a:ext cx="3352800" cy="2085975"/>
          </a:xfrm>
          <a:prstGeom prst="rect">
            <a:avLst/>
          </a:prstGeom>
        </p:spPr>
      </p:pic>
      <p:pic>
        <p:nvPicPr>
          <p:cNvPr id="3" name="Picture 2"/>
          <p:cNvPicPr>
            <a:picLocks noChangeAspect="1"/>
          </p:cNvPicPr>
          <p:nvPr/>
        </p:nvPicPr>
        <p:blipFill>
          <a:blip r:embed="rId3"/>
          <a:stretch>
            <a:fillRect/>
          </a:stretch>
        </p:blipFill>
        <p:spPr>
          <a:xfrm>
            <a:off x="1377451" y="3771900"/>
            <a:ext cx="3352800" cy="2057400"/>
          </a:xfrm>
          <a:prstGeom prst="rect">
            <a:avLst/>
          </a:prstGeom>
        </p:spPr>
      </p:pic>
      <p:sp>
        <p:nvSpPr>
          <p:cNvPr id="4" name="Rectangle 3"/>
          <p:cNvSpPr/>
          <p:nvPr/>
        </p:nvSpPr>
        <p:spPr>
          <a:xfrm>
            <a:off x="4994366" y="1197292"/>
            <a:ext cx="6096000" cy="1200329"/>
          </a:xfrm>
          <a:prstGeom prst="rect">
            <a:avLst/>
          </a:prstGeom>
        </p:spPr>
        <p:txBody>
          <a:bodyPr>
            <a:spAutoFit/>
          </a:bodyPr>
          <a:lstStyle/>
          <a:p>
            <a:r>
              <a:rPr lang="en-US" dirty="0">
                <a:solidFill>
                  <a:srgbClr val="000000"/>
                </a:solidFill>
                <a:latin typeface="Helvetica Neue"/>
              </a:rPr>
              <a:t>We can already see from plotting that this polynomial model performs better than the linear model. This is because the generated polynomial function "hits" more of the data points.</a:t>
            </a:r>
            <a:endParaRPr lang="en-GB" dirty="0"/>
          </a:p>
        </p:txBody>
      </p:sp>
      <p:sp>
        <p:nvSpPr>
          <p:cNvPr id="5" name="Rectangle 4"/>
          <p:cNvSpPr/>
          <p:nvPr/>
        </p:nvSpPr>
        <p:spPr>
          <a:xfrm>
            <a:off x="4994366" y="3771900"/>
            <a:ext cx="6096000" cy="646331"/>
          </a:xfrm>
          <a:prstGeom prst="rect">
            <a:avLst/>
          </a:prstGeom>
        </p:spPr>
        <p:txBody>
          <a:bodyPr>
            <a:spAutoFit/>
          </a:bodyPr>
          <a:lstStyle/>
          <a:p>
            <a:r>
              <a:rPr lang="en-US" dirty="0">
                <a:solidFill>
                  <a:srgbClr val="000000"/>
                </a:solidFill>
                <a:latin typeface="Helvetica Neue"/>
              </a:rPr>
              <a:t>The analytical expression for Multivariate Polynomial function gets complicated.</a:t>
            </a:r>
            <a:endParaRPr lang="en-GB" dirty="0"/>
          </a:p>
        </p:txBody>
      </p:sp>
      <p:sp>
        <p:nvSpPr>
          <p:cNvPr id="6" name="Rectangle 5"/>
          <p:cNvSpPr/>
          <p:nvPr/>
        </p:nvSpPr>
        <p:spPr>
          <a:xfrm>
            <a:off x="998628" y="552866"/>
            <a:ext cx="8393566" cy="461665"/>
          </a:xfrm>
          <a:prstGeom prst="rect">
            <a:avLst/>
          </a:prstGeom>
        </p:spPr>
        <p:txBody>
          <a:bodyPr wrap="square">
            <a:spAutoFit/>
          </a:bodyPr>
          <a:lstStyle/>
          <a:p>
            <a:r>
              <a:rPr lang="en-GB" sz="2400" b="1" dirty="0">
                <a:solidFill>
                  <a:srgbClr val="000000"/>
                </a:solidFill>
                <a:latin typeface="Calibri" panose="020F0502020204030204" pitchFamily="34" charset="0"/>
                <a:cs typeface="Calibri" panose="020F0502020204030204" pitchFamily="34" charset="0"/>
              </a:rPr>
              <a:t>Polynomial Regression </a:t>
            </a:r>
            <a:r>
              <a:rPr lang="en-GB" sz="2400" b="1" dirty="0" smtClean="0">
                <a:solidFill>
                  <a:srgbClr val="000000"/>
                </a:solidFill>
                <a:latin typeface="Calibri" panose="020F0502020204030204" pitchFamily="34" charset="0"/>
                <a:cs typeface="Calibri" panose="020F0502020204030204" pitchFamily="34" charset="0"/>
              </a:rPr>
              <a:t>Model </a:t>
            </a:r>
            <a:r>
              <a:rPr lang="en-GB" sz="2400" b="1" dirty="0">
                <a:solidFill>
                  <a:srgbClr val="000000"/>
                </a:solidFill>
                <a:latin typeface="Calibri" panose="020F0502020204030204" pitchFamily="34" charset="0"/>
                <a:cs typeface="Calibri" panose="020F0502020204030204" pitchFamily="34" charset="0"/>
              </a:rPr>
              <a:t>Evaluation using Visualization</a:t>
            </a:r>
          </a:p>
        </p:txBody>
      </p:sp>
    </p:spTree>
    <p:extLst>
      <p:ext uri="{BB962C8B-B14F-4D97-AF65-F5344CB8AC3E}">
        <p14:creationId xmlns:p14="http://schemas.microsoft.com/office/powerpoint/2010/main" val="3862582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3458" y="1010586"/>
            <a:ext cx="7147582" cy="461665"/>
          </a:xfrm>
          <a:prstGeom prst="rect">
            <a:avLst/>
          </a:prstGeom>
        </p:spPr>
        <p:txBody>
          <a:bodyPr wrap="square">
            <a:spAutoFit/>
          </a:bodyPr>
          <a:lstStyle/>
          <a:p>
            <a:r>
              <a:rPr lang="en-GB" sz="2400" b="1" dirty="0">
                <a:solidFill>
                  <a:srgbClr val="000000"/>
                </a:solidFill>
                <a:latin typeface="Helvetica Neue"/>
              </a:rPr>
              <a:t>Measures for In-Sample Evaluation</a:t>
            </a:r>
            <a:endParaRPr lang="en-GB" sz="2400" b="1" i="0" dirty="0">
              <a:solidFill>
                <a:srgbClr val="000000"/>
              </a:solidFill>
              <a:effectLst/>
              <a:latin typeface="Helvetica Neue"/>
            </a:endParaRPr>
          </a:p>
        </p:txBody>
      </p:sp>
      <p:sp>
        <p:nvSpPr>
          <p:cNvPr id="3" name="Rectangle 2"/>
          <p:cNvSpPr/>
          <p:nvPr/>
        </p:nvSpPr>
        <p:spPr>
          <a:xfrm>
            <a:off x="1754777" y="1679305"/>
            <a:ext cx="8199120" cy="1477328"/>
          </a:xfrm>
          <a:prstGeom prst="rect">
            <a:avLst/>
          </a:prstGeom>
        </p:spPr>
        <p:txBody>
          <a:bodyPr wrap="square">
            <a:spAutoFit/>
          </a:bodyPr>
          <a:lstStyle/>
          <a:p>
            <a:r>
              <a:rPr lang="en-US" dirty="0">
                <a:solidFill>
                  <a:srgbClr val="000000"/>
                </a:solidFill>
                <a:latin typeface="Helvetica Neue"/>
              </a:rPr>
              <a:t>Two very important measures that are often used in Statistics to determine the accuracy of a model are</a:t>
            </a:r>
            <a:r>
              <a:rPr lang="en-US" dirty="0" smtClean="0">
                <a:solidFill>
                  <a:srgbClr val="000000"/>
                </a:solidFill>
                <a:latin typeface="Helvetica Neue"/>
              </a:rPr>
              <a:t>:</a:t>
            </a:r>
          </a:p>
          <a:p>
            <a:endParaRPr lang="en-US" dirty="0">
              <a:solidFill>
                <a:srgbClr val="000000"/>
              </a:solidFill>
              <a:latin typeface="Helvetica Neue"/>
            </a:endParaRPr>
          </a:p>
          <a:p>
            <a:pPr>
              <a:buFont typeface="Arial" panose="020B0604020202020204" pitchFamily="34" charset="0"/>
              <a:buChar char="•"/>
            </a:pPr>
            <a:r>
              <a:rPr lang="en-US" b="1" dirty="0">
                <a:solidFill>
                  <a:srgbClr val="000000"/>
                </a:solidFill>
                <a:latin typeface="Helvetica Neue"/>
              </a:rPr>
              <a:t>R^2 / R-squared</a:t>
            </a:r>
            <a:endParaRPr lang="en-US" dirty="0">
              <a:solidFill>
                <a:srgbClr val="000000"/>
              </a:solidFill>
              <a:latin typeface="Helvetica Neue"/>
            </a:endParaRPr>
          </a:p>
          <a:p>
            <a:pPr>
              <a:buFont typeface="Arial" panose="020B0604020202020204" pitchFamily="34" charset="0"/>
              <a:buChar char="•"/>
            </a:pPr>
            <a:r>
              <a:rPr lang="en-US" b="1" dirty="0">
                <a:solidFill>
                  <a:srgbClr val="000000"/>
                </a:solidFill>
                <a:latin typeface="Helvetica Neue"/>
              </a:rPr>
              <a:t>Mean Squared Error (MSE)</a:t>
            </a:r>
            <a:endParaRPr lang="en-US" b="0" i="0" dirty="0">
              <a:solidFill>
                <a:srgbClr val="000000"/>
              </a:solidFill>
              <a:effectLst/>
              <a:latin typeface="Helvetica Neue"/>
            </a:endParaRPr>
          </a:p>
        </p:txBody>
      </p:sp>
      <p:pic>
        <p:nvPicPr>
          <p:cNvPr id="4" name="Picture 3"/>
          <p:cNvPicPr>
            <a:picLocks noChangeAspect="1"/>
          </p:cNvPicPr>
          <p:nvPr/>
        </p:nvPicPr>
        <p:blipFill>
          <a:blip r:embed="rId2"/>
          <a:stretch>
            <a:fillRect/>
          </a:stretch>
        </p:blipFill>
        <p:spPr>
          <a:xfrm>
            <a:off x="1867989" y="3363687"/>
            <a:ext cx="7680959" cy="22801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06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7610" y="814643"/>
            <a:ext cx="7454505" cy="461665"/>
          </a:xfrm>
          <a:prstGeom prst="rect">
            <a:avLst/>
          </a:prstGeom>
        </p:spPr>
        <p:txBody>
          <a:bodyPr wrap="square">
            <a:spAutoFit/>
          </a:bodyPr>
          <a:lstStyle/>
          <a:p>
            <a:r>
              <a:rPr lang="en-US" sz="2400" b="1" dirty="0">
                <a:solidFill>
                  <a:srgbClr val="000000"/>
                </a:solidFill>
                <a:latin typeface="Times New Roman" panose="02020603050405020304" pitchFamily="18" charset="0"/>
              </a:rPr>
              <a:t>Decision Making: Determining a Good Model Fit </a:t>
            </a:r>
            <a:endParaRPr lang="en-GB" sz="2400" dirty="0"/>
          </a:p>
        </p:txBody>
      </p:sp>
      <p:pic>
        <p:nvPicPr>
          <p:cNvPr id="3" name="Picture 2"/>
          <p:cNvPicPr>
            <a:picLocks noChangeAspect="1"/>
          </p:cNvPicPr>
          <p:nvPr/>
        </p:nvPicPr>
        <p:blipFill>
          <a:blip r:embed="rId2"/>
          <a:stretch>
            <a:fillRect/>
          </a:stretch>
        </p:blipFill>
        <p:spPr>
          <a:xfrm>
            <a:off x="1297610" y="1560331"/>
            <a:ext cx="7955279" cy="1731509"/>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297610" y="3785103"/>
            <a:ext cx="735003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solidFill>
                  <a:srgbClr val="000000"/>
                </a:solidFill>
                <a:latin typeface="Times New Roman" panose="02020603050405020304" pitchFamily="18" charset="0"/>
              </a:rPr>
              <a:t>the model with the higher R-squared value is a better fit for the data. </a:t>
            </a:r>
            <a:endParaRPr lang="en-GB" b="1" dirty="0"/>
          </a:p>
        </p:txBody>
      </p:sp>
      <p:sp>
        <p:nvSpPr>
          <p:cNvPr id="5" name="Rectangle 4"/>
          <p:cNvSpPr/>
          <p:nvPr/>
        </p:nvSpPr>
        <p:spPr>
          <a:xfrm>
            <a:off x="1297610" y="4278366"/>
            <a:ext cx="735003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solidFill>
                  <a:srgbClr val="000000"/>
                </a:solidFill>
                <a:latin typeface="Times New Roman" panose="02020603050405020304" pitchFamily="18" charset="0"/>
              </a:rPr>
              <a:t>the model with the smallest MSE value is a better fit for the data. </a:t>
            </a:r>
            <a:endParaRPr lang="en-GB" b="1" dirty="0"/>
          </a:p>
        </p:txBody>
      </p:sp>
    </p:spTree>
    <p:extLst>
      <p:ext uri="{BB962C8B-B14F-4D97-AF65-F5344CB8AC3E}">
        <p14:creationId xmlns:p14="http://schemas.microsoft.com/office/powerpoint/2010/main" val="40666755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8477" y="958334"/>
            <a:ext cx="2877946" cy="523220"/>
          </a:xfrm>
          <a:prstGeom prst="rect">
            <a:avLst/>
          </a:prstGeom>
        </p:spPr>
        <p:txBody>
          <a:bodyPr wrap="square">
            <a:spAutoFit/>
          </a:bodyPr>
          <a:lstStyle/>
          <a:p>
            <a:r>
              <a:rPr lang="en-GB" sz="2800" b="1" dirty="0">
                <a:solidFill>
                  <a:srgbClr val="000000"/>
                </a:solidFill>
                <a:latin typeface="Times New Roman" panose="02020603050405020304" pitchFamily="18" charset="0"/>
              </a:rPr>
              <a:t>Conclusion: </a:t>
            </a:r>
            <a:endParaRPr lang="en-GB" sz="2800" b="1" dirty="0"/>
          </a:p>
        </p:txBody>
      </p:sp>
      <p:sp>
        <p:nvSpPr>
          <p:cNvPr id="3" name="Rectangle 2"/>
          <p:cNvSpPr/>
          <p:nvPr/>
        </p:nvSpPr>
        <p:spPr>
          <a:xfrm>
            <a:off x="1480456" y="1898694"/>
            <a:ext cx="8512629" cy="1200329"/>
          </a:xfrm>
          <a:prstGeom prst="rect">
            <a:avLst/>
          </a:prstGeom>
        </p:spPr>
        <p:txBody>
          <a:bodyPr wrap="square">
            <a:spAutoFit/>
          </a:bodyPr>
          <a:lstStyle/>
          <a:p>
            <a:r>
              <a:rPr lang="en-US" dirty="0">
                <a:solidFill>
                  <a:srgbClr val="000000"/>
                </a:solidFill>
                <a:latin typeface="Helvetica Neue"/>
              </a:rPr>
              <a:t>Comparing these three models, we conclude that </a:t>
            </a:r>
            <a:r>
              <a:rPr lang="en-US" b="1" dirty="0">
                <a:solidFill>
                  <a:srgbClr val="000000"/>
                </a:solidFill>
                <a:latin typeface="Helvetica Neue"/>
              </a:rPr>
              <a:t>the MLR model is the best model</a:t>
            </a:r>
            <a:r>
              <a:rPr lang="en-US" dirty="0">
                <a:solidFill>
                  <a:srgbClr val="000000"/>
                </a:solidFill>
                <a:latin typeface="Helvetica Neue"/>
              </a:rPr>
              <a:t> to be able to predict price from our dataset. This result makes sense, since we have 27 variables in total, and we know that more than one of those variables are potential predictors of the final car price.</a:t>
            </a:r>
            <a:endParaRPr lang="en-GB" dirty="0"/>
          </a:p>
        </p:txBody>
      </p:sp>
    </p:spTree>
    <p:extLst>
      <p:ext uri="{BB962C8B-B14F-4D97-AF65-F5344CB8AC3E}">
        <p14:creationId xmlns:p14="http://schemas.microsoft.com/office/powerpoint/2010/main" val="214595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15737" y="1267098"/>
            <a:ext cx="5290458" cy="707886"/>
          </a:xfrm>
          <a:prstGeom prst="rect">
            <a:avLst/>
          </a:prstGeom>
          <a:noFill/>
        </p:spPr>
        <p:txBody>
          <a:bodyPr wrap="square" rtlCol="0">
            <a:spAutoFit/>
          </a:bodyPr>
          <a:lstStyle/>
          <a:p>
            <a:r>
              <a:rPr lang="en-IN" sz="4000" b="1" dirty="0" smtClean="0">
                <a:solidFill>
                  <a:schemeClr val="bg1"/>
                </a:solidFill>
                <a:latin typeface="Calibri" panose="020F0502020204030204" pitchFamily="34" charset="0"/>
                <a:cs typeface="Calibri" panose="020F0502020204030204" pitchFamily="34" charset="0"/>
              </a:rPr>
              <a:t>Why this Topic/Project?</a:t>
            </a:r>
            <a:endParaRPr lang="en-GB" sz="4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2314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4901" y="971397"/>
            <a:ext cx="4193121" cy="523220"/>
          </a:xfrm>
          <a:prstGeom prst="rect">
            <a:avLst/>
          </a:prstGeom>
        </p:spPr>
        <p:txBody>
          <a:bodyPr wrap="square">
            <a:spAutoFit/>
          </a:bodyPr>
          <a:lstStyle/>
          <a:p>
            <a:r>
              <a:rPr lang="en-GB" sz="2800" b="1" dirty="0">
                <a:solidFill>
                  <a:srgbClr val="000000"/>
                </a:solidFill>
                <a:latin typeface="Times New Roman" panose="02020603050405020304" pitchFamily="18" charset="0"/>
              </a:rPr>
              <a:t>Training and Testing </a:t>
            </a:r>
            <a:endParaRPr lang="en-GB" sz="2800" dirty="0"/>
          </a:p>
        </p:txBody>
      </p:sp>
      <p:sp>
        <p:nvSpPr>
          <p:cNvPr id="3" name="Rectangle 2"/>
          <p:cNvSpPr/>
          <p:nvPr/>
        </p:nvSpPr>
        <p:spPr>
          <a:xfrm>
            <a:off x="1341118" y="1679304"/>
            <a:ext cx="8939349" cy="1200329"/>
          </a:xfrm>
          <a:prstGeom prst="rect">
            <a:avLst/>
          </a:prstGeom>
        </p:spPr>
        <p:txBody>
          <a:bodyPr wrap="square">
            <a:spAutoFit/>
          </a:bodyPr>
          <a:lstStyle/>
          <a:p>
            <a:r>
              <a:rPr lang="en-US" dirty="0">
                <a:solidFill>
                  <a:srgbClr val="000000"/>
                </a:solidFill>
                <a:latin typeface="Times New Roman" panose="02020603050405020304" pitchFamily="18" charset="0"/>
              </a:rPr>
              <a:t>Now we randomly split our data into training and testing data using the function </a:t>
            </a:r>
            <a:r>
              <a:rPr lang="en-US" dirty="0" err="1">
                <a:solidFill>
                  <a:srgbClr val="000000"/>
                </a:solidFill>
                <a:latin typeface="Times New Roman" panose="02020603050405020304" pitchFamily="18" charset="0"/>
              </a:rPr>
              <a:t>train_test_split</a:t>
            </a:r>
            <a:r>
              <a:rPr lang="en-US" dirty="0">
                <a:solidFill>
                  <a:srgbClr val="000000"/>
                </a:solidFill>
                <a:latin typeface="Times New Roman" panose="02020603050405020304" pitchFamily="18" charset="0"/>
              </a:rPr>
              <a:t>. </a:t>
            </a:r>
          </a:p>
          <a:p>
            <a:r>
              <a:rPr lang="en-US" dirty="0">
                <a:solidFill>
                  <a:srgbClr val="000000"/>
                </a:solidFill>
                <a:latin typeface="Times New Roman" panose="02020603050405020304" pitchFamily="18" charset="0"/>
              </a:rPr>
              <a:t>number of test samples : 81 </a:t>
            </a:r>
          </a:p>
          <a:p>
            <a:r>
              <a:rPr lang="en-US" dirty="0">
                <a:solidFill>
                  <a:srgbClr val="000000"/>
                </a:solidFill>
                <a:latin typeface="Times New Roman" panose="02020603050405020304" pitchFamily="18" charset="0"/>
              </a:rPr>
              <a:t>number of training samples: 120 </a:t>
            </a:r>
            <a:endParaRPr lang="en-GB" dirty="0"/>
          </a:p>
        </p:txBody>
      </p:sp>
      <p:sp>
        <p:nvSpPr>
          <p:cNvPr id="4" name="Rectangle 3"/>
          <p:cNvSpPr/>
          <p:nvPr/>
        </p:nvSpPr>
        <p:spPr>
          <a:xfrm>
            <a:off x="1341118" y="3064320"/>
            <a:ext cx="4624023" cy="369332"/>
          </a:xfrm>
          <a:prstGeom prst="rect">
            <a:avLst/>
          </a:prstGeom>
        </p:spPr>
        <p:txBody>
          <a:bodyPr wrap="none">
            <a:spAutoFit/>
          </a:bodyPr>
          <a:lstStyle/>
          <a:p>
            <a:r>
              <a:rPr lang="en-US" b="1" dirty="0">
                <a:solidFill>
                  <a:srgbClr val="000000"/>
                </a:solidFill>
                <a:latin typeface="Times New Roman" panose="02020603050405020304" pitchFamily="18" charset="0"/>
              </a:rPr>
              <a:t>Accuracy results of </a:t>
            </a:r>
            <a:r>
              <a:rPr lang="en-US" b="1" dirty="0" smtClean="0">
                <a:solidFill>
                  <a:srgbClr val="000000"/>
                </a:solidFill>
                <a:latin typeface="Times New Roman" panose="02020603050405020304" pitchFamily="18" charset="0"/>
              </a:rPr>
              <a:t>training </a:t>
            </a:r>
            <a:r>
              <a:rPr lang="en-US" b="1" dirty="0">
                <a:solidFill>
                  <a:srgbClr val="000000"/>
                </a:solidFill>
                <a:latin typeface="Times New Roman" panose="02020603050405020304" pitchFamily="18" charset="0"/>
              </a:rPr>
              <a:t>and testing data </a:t>
            </a:r>
            <a:endParaRPr lang="en-GB" dirty="0"/>
          </a:p>
        </p:txBody>
      </p:sp>
      <p:pic>
        <p:nvPicPr>
          <p:cNvPr id="5" name="Picture 4"/>
          <p:cNvPicPr>
            <a:picLocks noChangeAspect="1"/>
          </p:cNvPicPr>
          <p:nvPr/>
        </p:nvPicPr>
        <p:blipFill>
          <a:blip r:embed="rId2"/>
          <a:stretch>
            <a:fillRect/>
          </a:stretch>
        </p:blipFill>
        <p:spPr>
          <a:xfrm>
            <a:off x="1991404" y="3618339"/>
            <a:ext cx="6434138" cy="1436987"/>
          </a:xfrm>
          <a:prstGeom prst="rect">
            <a:avLst/>
          </a:prstGeom>
        </p:spPr>
      </p:pic>
    </p:spTree>
    <p:extLst>
      <p:ext uri="{BB962C8B-B14F-4D97-AF65-F5344CB8AC3E}">
        <p14:creationId xmlns:p14="http://schemas.microsoft.com/office/powerpoint/2010/main" val="22476983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4107" y="762391"/>
            <a:ext cx="4035722" cy="523220"/>
          </a:xfrm>
          <a:prstGeom prst="rect">
            <a:avLst/>
          </a:prstGeom>
        </p:spPr>
        <p:txBody>
          <a:bodyPr wrap="square">
            <a:spAutoFit/>
          </a:bodyPr>
          <a:lstStyle/>
          <a:p>
            <a:r>
              <a:rPr lang="en-GB" sz="2800" b="1" dirty="0">
                <a:solidFill>
                  <a:srgbClr val="000000"/>
                </a:solidFill>
                <a:latin typeface="Times New Roman" panose="02020603050405020304" pitchFamily="18" charset="0"/>
              </a:rPr>
              <a:t>Cross-validation Score </a:t>
            </a:r>
            <a:endParaRPr lang="en-GB" sz="2800" dirty="0"/>
          </a:p>
        </p:txBody>
      </p:sp>
      <p:pic>
        <p:nvPicPr>
          <p:cNvPr id="3" name="Picture 2"/>
          <p:cNvPicPr>
            <a:picLocks noChangeAspect="1"/>
          </p:cNvPicPr>
          <p:nvPr/>
        </p:nvPicPr>
        <p:blipFill>
          <a:blip r:embed="rId2"/>
          <a:stretch>
            <a:fillRect/>
          </a:stretch>
        </p:blipFill>
        <p:spPr>
          <a:xfrm>
            <a:off x="1556793" y="1809478"/>
            <a:ext cx="6450739" cy="1142728"/>
          </a:xfrm>
          <a:prstGeom prst="rect">
            <a:avLst/>
          </a:prstGeom>
        </p:spPr>
      </p:pic>
    </p:spTree>
    <p:extLst>
      <p:ext uri="{BB962C8B-B14F-4D97-AF65-F5344CB8AC3E}">
        <p14:creationId xmlns:p14="http://schemas.microsoft.com/office/powerpoint/2010/main" val="952374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631" y="866894"/>
            <a:ext cx="3345312" cy="646331"/>
          </a:xfrm>
          <a:prstGeom prst="rect">
            <a:avLst/>
          </a:prstGeom>
        </p:spPr>
        <p:txBody>
          <a:bodyPr wrap="square">
            <a:spAutoFit/>
          </a:bodyPr>
          <a:lstStyle/>
          <a:p>
            <a:r>
              <a:rPr lang="en-GB" sz="3600" b="1" dirty="0" smtClean="0">
                <a:solidFill>
                  <a:schemeClr val="bg1"/>
                </a:solidFill>
                <a:latin typeface="Calibri" panose="020F0502020204030204" pitchFamily="34" charset="0"/>
                <a:cs typeface="Calibri" panose="020F0502020204030204" pitchFamily="34" charset="0"/>
              </a:rPr>
              <a:t>References:</a:t>
            </a:r>
            <a:endParaRPr lang="en-GB" sz="3600" b="1" dirty="0">
              <a:solidFill>
                <a:schemeClr val="bg1"/>
              </a:solidFill>
              <a:latin typeface="Calibri" panose="020F0502020204030204" pitchFamily="34" charset="0"/>
              <a:cs typeface="Calibri" panose="020F0502020204030204" pitchFamily="34" charset="0"/>
            </a:endParaRPr>
          </a:p>
        </p:txBody>
      </p:sp>
      <p:sp>
        <p:nvSpPr>
          <p:cNvPr id="3" name="TextBox 2"/>
          <p:cNvSpPr txBox="1"/>
          <p:nvPr/>
        </p:nvSpPr>
        <p:spPr>
          <a:xfrm>
            <a:off x="1422630" y="1606731"/>
            <a:ext cx="9484855" cy="427809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GB" dirty="0"/>
              <a:t/>
            </a:r>
            <a:br>
              <a:rPr lang="en-GB" dirty="0"/>
            </a:br>
            <a:r>
              <a:rPr lang="en-GB" b="1" dirty="0" smtClean="0">
                <a:solidFill>
                  <a:schemeClr val="bg1"/>
                </a:solidFill>
                <a:latin typeface="Calibri" panose="020F0502020204030204" pitchFamily="34" charset="0"/>
                <a:cs typeface="Calibri" panose="020F0502020204030204" pitchFamily="34" charset="0"/>
              </a:rPr>
              <a:t>GitHub (Project Source Code) Reference </a:t>
            </a:r>
            <a:r>
              <a:rPr lang="en-GB" b="1" dirty="0">
                <a:solidFill>
                  <a:schemeClr val="bg1"/>
                </a:solidFill>
                <a:latin typeface="Calibri" panose="020F0502020204030204" pitchFamily="34" charset="0"/>
                <a:cs typeface="Calibri" panose="020F0502020204030204" pitchFamily="34" charset="0"/>
              </a:rPr>
              <a:t>:  </a:t>
            </a:r>
            <a:r>
              <a:rPr lang="en-GB" b="1" dirty="0" smtClean="0">
                <a:solidFill>
                  <a:schemeClr val="bg1"/>
                </a:solidFill>
                <a:latin typeface="Calibri" panose="020F0502020204030204" pitchFamily="34" charset="0"/>
                <a:cs typeface="Calibri" panose="020F0502020204030204" pitchFamily="34" charset="0"/>
                <a:hlinkClick r:id="rId2"/>
              </a:rPr>
              <a:t>https</a:t>
            </a:r>
            <a:r>
              <a:rPr lang="en-GB" b="1" dirty="0">
                <a:solidFill>
                  <a:schemeClr val="bg1"/>
                </a:solidFill>
                <a:latin typeface="Calibri" panose="020F0502020204030204" pitchFamily="34" charset="0"/>
                <a:cs typeface="Calibri" panose="020F0502020204030204" pitchFamily="34" charset="0"/>
                <a:hlinkClick r:id="rId2"/>
              </a:rPr>
              <a:t>://</a:t>
            </a:r>
            <a:r>
              <a:rPr lang="en-GB" b="1" dirty="0" smtClean="0">
                <a:solidFill>
                  <a:schemeClr val="bg1"/>
                </a:solidFill>
                <a:latin typeface="Calibri" panose="020F0502020204030204" pitchFamily="34" charset="0"/>
                <a:cs typeface="Calibri" panose="020F0502020204030204" pitchFamily="34" charset="0"/>
                <a:hlinkClick r:id="rId2"/>
              </a:rPr>
              <a:t>github.com/mdeepak6411/M.Sc-IT_Project</a:t>
            </a:r>
            <a:endParaRPr lang="en-GB" b="1" dirty="0" smtClean="0">
              <a:solidFill>
                <a:schemeClr val="bg1"/>
              </a:solidFill>
              <a:latin typeface="Calibri" panose="020F0502020204030204" pitchFamily="34" charset="0"/>
              <a:cs typeface="Calibri" panose="020F0502020204030204" pitchFamily="34" charset="0"/>
            </a:endParaRPr>
          </a:p>
          <a:p>
            <a:endParaRPr lang="en-GB" b="1" dirty="0" smtClean="0">
              <a:solidFill>
                <a:schemeClr val="bg1"/>
              </a:solidFill>
              <a:latin typeface="Calibri" panose="020F0502020204030204" pitchFamily="34" charset="0"/>
              <a:cs typeface="Calibri" panose="020F0502020204030204" pitchFamily="34" charset="0"/>
            </a:endParaRPr>
          </a:p>
          <a:p>
            <a:r>
              <a:rPr lang="en-GB" sz="2000" b="1" dirty="0" smtClean="0">
                <a:solidFill>
                  <a:schemeClr val="bg1"/>
                </a:solidFill>
                <a:latin typeface="Calibri" panose="020F0502020204030204" pitchFamily="34" charset="0"/>
                <a:cs typeface="Calibri" panose="020F0502020204030204" pitchFamily="34" charset="0"/>
              </a:rPr>
              <a:t>data </a:t>
            </a:r>
            <a:r>
              <a:rPr lang="en-GB" sz="2000" b="1" dirty="0">
                <a:solidFill>
                  <a:schemeClr val="bg1"/>
                </a:solidFill>
                <a:latin typeface="Calibri" panose="020F0502020204030204" pitchFamily="34" charset="0"/>
                <a:cs typeface="Calibri" panose="020F0502020204030204" pitchFamily="34" charset="0"/>
              </a:rPr>
              <a:t>source:</a:t>
            </a:r>
            <a:r>
              <a:rPr lang="en-GB" dirty="0"/>
              <a:t> </a:t>
            </a:r>
            <a:r>
              <a:rPr lang="en-GB" u="sng" dirty="0">
                <a:hlinkClick r:id="rId3"/>
              </a:rPr>
              <a:t>https://archive.ics.uci.edu/ml/machine-learning-databases/autos/imports-85.data</a:t>
            </a:r>
            <a:endParaRPr lang="en-GB" dirty="0"/>
          </a:p>
          <a:p>
            <a:endParaRPr lang="en-GB" b="1" dirty="0" smtClean="0">
              <a:solidFill>
                <a:schemeClr val="bg1"/>
              </a:solidFill>
              <a:latin typeface="Calibri" panose="020F0502020204030204" pitchFamily="34" charset="0"/>
              <a:cs typeface="Calibri" panose="020F0502020204030204" pitchFamily="34" charset="0"/>
            </a:endParaRPr>
          </a:p>
          <a:p>
            <a:r>
              <a:rPr lang="en-IN" b="1" u="sng" dirty="0">
                <a:solidFill>
                  <a:schemeClr val="bg1"/>
                </a:solidFill>
                <a:latin typeface="Calibri" panose="020F0502020204030204" pitchFamily="34" charset="0"/>
                <a:cs typeface="Calibri" panose="020F0502020204030204" pitchFamily="34" charset="0"/>
              </a:rPr>
              <a:t>Other References : </a:t>
            </a:r>
            <a:endParaRPr lang="en-IN" b="1" u="sng" dirty="0" smtClean="0">
              <a:solidFill>
                <a:schemeClr val="bg1"/>
              </a:solidFill>
              <a:latin typeface="Calibri" panose="020F0502020204030204" pitchFamily="34" charset="0"/>
              <a:cs typeface="Calibri" panose="020F0502020204030204" pitchFamily="34" charset="0"/>
            </a:endParaRPr>
          </a:p>
          <a:p>
            <a:endParaRPr lang="en-IN" b="1" u="sng" dirty="0">
              <a:solidFill>
                <a:schemeClr val="bg1"/>
              </a:solidFill>
              <a:latin typeface="Calibri" panose="020F0502020204030204" pitchFamily="34" charset="0"/>
              <a:cs typeface="Calibri" panose="020F0502020204030204" pitchFamily="34" charset="0"/>
            </a:endParaRPr>
          </a:p>
          <a:p>
            <a:r>
              <a:rPr lang="en-IN" b="1" u="sng" dirty="0">
                <a:solidFill>
                  <a:schemeClr val="bg1"/>
                </a:solidFill>
                <a:latin typeface="Calibri" panose="020F0502020204030204" pitchFamily="34" charset="0"/>
                <a:cs typeface="Calibri" panose="020F0502020204030204" pitchFamily="34" charset="0"/>
                <a:hlinkClick r:id="rId4"/>
              </a:rPr>
              <a:t>https://</a:t>
            </a:r>
            <a:r>
              <a:rPr lang="en-IN" b="1" u="sng" dirty="0" smtClean="0">
                <a:solidFill>
                  <a:schemeClr val="bg1"/>
                </a:solidFill>
                <a:latin typeface="Calibri" panose="020F0502020204030204" pitchFamily="34" charset="0"/>
                <a:cs typeface="Calibri" panose="020F0502020204030204" pitchFamily="34" charset="0"/>
                <a:hlinkClick r:id="rId4"/>
              </a:rPr>
              <a:t>www.leadingindia.ai/downloads/projects/BS/bs_7.pdf</a:t>
            </a:r>
            <a:endParaRPr lang="en-IN" b="1" u="sng" dirty="0" smtClean="0">
              <a:solidFill>
                <a:schemeClr val="bg1"/>
              </a:solidFill>
              <a:latin typeface="Calibri" panose="020F0502020204030204" pitchFamily="34" charset="0"/>
              <a:cs typeface="Calibri" panose="020F0502020204030204" pitchFamily="34" charset="0"/>
            </a:endParaRPr>
          </a:p>
          <a:p>
            <a:endParaRPr lang="en-IN" b="1" u="sng" dirty="0">
              <a:solidFill>
                <a:schemeClr val="bg1"/>
              </a:solidFill>
              <a:latin typeface="Calibri" panose="020F0502020204030204" pitchFamily="34" charset="0"/>
              <a:cs typeface="Calibri" panose="020F0502020204030204" pitchFamily="34" charset="0"/>
            </a:endParaRPr>
          </a:p>
          <a:p>
            <a:r>
              <a:rPr lang="en-IN" b="1" u="sng" dirty="0">
                <a:solidFill>
                  <a:schemeClr val="bg1"/>
                </a:solidFill>
                <a:latin typeface="Calibri" panose="020F0502020204030204" pitchFamily="34" charset="0"/>
                <a:cs typeface="Calibri" panose="020F0502020204030204" pitchFamily="34" charset="0"/>
                <a:hlinkClick r:id="rId5"/>
              </a:rPr>
              <a:t>http://</a:t>
            </a:r>
            <a:r>
              <a:rPr lang="en-IN" b="1" u="sng" dirty="0" smtClean="0">
                <a:solidFill>
                  <a:schemeClr val="bg1"/>
                </a:solidFill>
                <a:latin typeface="Calibri" panose="020F0502020204030204" pitchFamily="34" charset="0"/>
                <a:cs typeface="Calibri" panose="020F0502020204030204" pitchFamily="34" charset="0"/>
                <a:hlinkClick r:id="rId5"/>
              </a:rPr>
              <a:t>www.temjournal.com/content/81/TEMJournalFebruary2019_113_118.pdf</a:t>
            </a:r>
            <a:endParaRPr lang="en-IN" b="1" u="sng" dirty="0" smtClean="0">
              <a:solidFill>
                <a:schemeClr val="bg1"/>
              </a:solidFill>
              <a:latin typeface="Calibri" panose="020F0502020204030204" pitchFamily="34" charset="0"/>
              <a:cs typeface="Calibri" panose="020F0502020204030204" pitchFamily="34" charset="0"/>
            </a:endParaRPr>
          </a:p>
          <a:p>
            <a:endParaRPr lang="en-IN" b="1" u="sng" dirty="0">
              <a:solidFill>
                <a:schemeClr val="bg1"/>
              </a:solidFill>
              <a:latin typeface="Calibri" panose="020F0502020204030204" pitchFamily="34" charset="0"/>
              <a:cs typeface="Calibri" panose="020F0502020204030204" pitchFamily="34" charset="0"/>
            </a:endParaRPr>
          </a:p>
          <a:p>
            <a:r>
              <a:rPr lang="en-IN" b="1" u="sng" dirty="0">
                <a:solidFill>
                  <a:schemeClr val="bg1"/>
                </a:solidFill>
                <a:latin typeface="Calibri" panose="020F0502020204030204" pitchFamily="34" charset="0"/>
                <a:cs typeface="Calibri" panose="020F0502020204030204" pitchFamily="34" charset="0"/>
                <a:hlinkClick r:id="rId6"/>
              </a:rPr>
              <a:t>https://</a:t>
            </a:r>
            <a:r>
              <a:rPr lang="en-IN" b="1" u="sng" dirty="0" smtClean="0">
                <a:solidFill>
                  <a:schemeClr val="bg1"/>
                </a:solidFill>
                <a:latin typeface="Calibri" panose="020F0502020204030204" pitchFamily="34" charset="0"/>
                <a:cs typeface="Calibri" panose="020F0502020204030204" pitchFamily="34" charset="0"/>
                <a:hlinkClick r:id="rId6"/>
              </a:rPr>
              <a:t>www.ijeat.org/wp-content/uploads/papers/v9i1s3/A10421291S319.pdf</a:t>
            </a:r>
            <a:endParaRPr lang="en-IN" b="1" u="sng" dirty="0" smtClean="0">
              <a:solidFill>
                <a:schemeClr val="bg1"/>
              </a:solidFill>
              <a:latin typeface="Calibri" panose="020F0502020204030204" pitchFamily="34" charset="0"/>
              <a:cs typeface="Calibri" panose="020F0502020204030204" pitchFamily="34" charset="0"/>
            </a:endParaRPr>
          </a:p>
          <a:p>
            <a:endParaRPr lang="en-IN" b="1" u="sng" dirty="0">
              <a:solidFill>
                <a:schemeClr val="bg1"/>
              </a:solidFill>
              <a:latin typeface="Calibri" panose="020F0502020204030204" pitchFamily="34" charset="0"/>
              <a:cs typeface="Calibri" panose="020F0502020204030204" pitchFamily="34" charset="0"/>
            </a:endParaRPr>
          </a:p>
          <a:p>
            <a:r>
              <a:rPr lang="en-IN" b="1" u="sng" dirty="0">
                <a:solidFill>
                  <a:schemeClr val="bg1"/>
                </a:solidFill>
                <a:latin typeface="Calibri" panose="020F0502020204030204" pitchFamily="34" charset="0"/>
                <a:cs typeface="Calibri" panose="020F0502020204030204" pitchFamily="34" charset="0"/>
                <a:hlinkClick r:id="rId7"/>
              </a:rPr>
              <a:t>http://</a:t>
            </a:r>
            <a:r>
              <a:rPr lang="en-IN" b="1" u="sng" dirty="0" smtClean="0">
                <a:solidFill>
                  <a:schemeClr val="bg1"/>
                </a:solidFill>
                <a:latin typeface="Calibri" panose="020F0502020204030204" pitchFamily="34" charset="0"/>
                <a:cs typeface="Calibri" panose="020F0502020204030204" pitchFamily="34" charset="0"/>
                <a:hlinkClick r:id="rId7"/>
              </a:rPr>
              <a:t>ripublication.com/irph/ijict_spl/ijictv4n7spl_17.pdf</a:t>
            </a:r>
            <a:endParaRPr lang="en-IN" b="1" u="sng" dirty="0" smtClean="0">
              <a:solidFill>
                <a:schemeClr val="bg1"/>
              </a:solidFill>
              <a:latin typeface="Calibri" panose="020F0502020204030204" pitchFamily="34" charset="0"/>
              <a:cs typeface="Calibri" panose="020F0502020204030204" pitchFamily="34" charset="0"/>
            </a:endParaRPr>
          </a:p>
          <a:p>
            <a:endParaRPr lang="en-IN" b="1" u="sng"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5982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3904" y="2068495"/>
            <a:ext cx="6866118" cy="1478570"/>
          </a:xfrm>
        </p:spPr>
        <p:txBody>
          <a:bodyPr>
            <a:noAutofit/>
          </a:bodyPr>
          <a:lstStyle/>
          <a:p>
            <a:r>
              <a:rPr lang="en-IN" sz="6600" b="1" dirty="0" smtClean="0">
                <a:solidFill>
                  <a:schemeClr val="bg1"/>
                </a:solidFill>
              </a:rPr>
              <a:t>Thank You </a:t>
            </a:r>
            <a:r>
              <a:rPr lang="en-IN" sz="6600" b="1" dirty="0" smtClean="0">
                <a:solidFill>
                  <a:schemeClr val="bg1"/>
                </a:solidFill>
                <a:sym typeface="Wingdings" panose="05000000000000000000" pitchFamily="2" charset="2"/>
              </a:rPr>
              <a:t></a:t>
            </a:r>
            <a:endParaRPr lang="en-GB" sz="6600" b="1" dirty="0">
              <a:solidFill>
                <a:schemeClr val="bg1"/>
              </a:solidFill>
            </a:endParaRPr>
          </a:p>
        </p:txBody>
      </p:sp>
    </p:spTree>
    <p:extLst>
      <p:ext uri="{BB962C8B-B14F-4D97-AF65-F5344CB8AC3E}">
        <p14:creationId xmlns:p14="http://schemas.microsoft.com/office/powerpoint/2010/main" val="1182446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err="1" smtClean="0">
                <a:solidFill>
                  <a:schemeClr val="bg1"/>
                </a:solidFill>
              </a:rPr>
              <a:t>Introuction</a:t>
            </a:r>
            <a:endParaRPr lang="en-GB" b="1" dirty="0">
              <a:solidFill>
                <a:schemeClr val="bg1"/>
              </a:solidFill>
            </a:endParaRPr>
          </a:p>
        </p:txBody>
      </p:sp>
      <p:sp>
        <p:nvSpPr>
          <p:cNvPr id="3" name="Content Placeholder 2"/>
          <p:cNvSpPr>
            <a:spLocks noGrp="1"/>
          </p:cNvSpPr>
          <p:nvPr>
            <p:ph idx="1"/>
          </p:nvPr>
        </p:nvSpPr>
        <p:spPr/>
        <p:txBody>
          <a:bodyPr/>
          <a:lstStyle/>
          <a:p>
            <a:r>
              <a:rPr lang="en-US" b="1" dirty="0">
                <a:solidFill>
                  <a:schemeClr val="bg1"/>
                </a:solidFill>
                <a:latin typeface="Calibri" panose="020F0502020204030204" pitchFamily="34" charset="0"/>
                <a:cs typeface="Calibri" panose="020F0502020204030204" pitchFamily="34" charset="0"/>
              </a:rPr>
              <a:t>The focus of this project is developing machine learning models </a:t>
            </a:r>
            <a:r>
              <a:rPr lang="en-US" b="1" dirty="0" smtClean="0">
                <a:solidFill>
                  <a:schemeClr val="bg1"/>
                </a:solidFill>
                <a:latin typeface="Calibri" panose="020F0502020204030204" pitchFamily="34" charset="0"/>
                <a:cs typeface="Calibri" panose="020F0502020204030204" pitchFamily="34" charset="0"/>
              </a:rPr>
              <a:t>that can </a:t>
            </a:r>
            <a:r>
              <a:rPr lang="en-US" b="1" dirty="0">
                <a:solidFill>
                  <a:schemeClr val="bg1"/>
                </a:solidFill>
                <a:latin typeface="Calibri" panose="020F0502020204030204" pitchFamily="34" charset="0"/>
                <a:cs typeface="Calibri" panose="020F0502020204030204" pitchFamily="34" charset="0"/>
              </a:rPr>
              <a:t>accurately predict the price of a </a:t>
            </a:r>
            <a:r>
              <a:rPr lang="en-US" b="1" dirty="0" smtClean="0">
                <a:solidFill>
                  <a:schemeClr val="bg1"/>
                </a:solidFill>
                <a:latin typeface="Calibri" panose="020F0502020204030204" pitchFamily="34" charset="0"/>
                <a:cs typeface="Calibri" panose="020F0502020204030204" pitchFamily="34" charset="0"/>
              </a:rPr>
              <a:t>car </a:t>
            </a:r>
            <a:r>
              <a:rPr lang="en-US" b="1" dirty="0">
                <a:solidFill>
                  <a:schemeClr val="bg1"/>
                </a:solidFill>
                <a:latin typeface="Calibri" panose="020F0502020204030204" pitchFamily="34" charset="0"/>
                <a:cs typeface="Calibri" panose="020F0502020204030204" pitchFamily="34" charset="0"/>
              </a:rPr>
              <a:t>based on its features, in order to make informed purchases</a:t>
            </a:r>
            <a:r>
              <a:rPr lang="en-US" b="1" dirty="0" smtClean="0">
                <a:solidFill>
                  <a:schemeClr val="bg1"/>
                </a:solidFill>
                <a:latin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0935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52560" y="879957"/>
            <a:ext cx="4600105" cy="707886"/>
          </a:xfrm>
          <a:prstGeom prst="rect">
            <a:avLst/>
          </a:prstGeom>
        </p:spPr>
        <p:txBody>
          <a:bodyPr wrap="none">
            <a:spAutoFit/>
          </a:bodyPr>
          <a:lstStyle/>
          <a:p>
            <a:r>
              <a:rPr lang="en-GB" sz="4000" b="1" dirty="0">
                <a:solidFill>
                  <a:srgbClr val="000000"/>
                </a:solidFill>
                <a:latin typeface="Times New Roman" panose="02020603050405020304" pitchFamily="18" charset="0"/>
              </a:rPr>
              <a:t>Tools &amp; Techniques </a:t>
            </a:r>
            <a:endParaRPr lang="en-GB" sz="4000" dirty="0"/>
          </a:p>
        </p:txBody>
      </p:sp>
      <p:sp>
        <p:nvSpPr>
          <p:cNvPr id="7" name="Rectangle 6"/>
          <p:cNvSpPr/>
          <p:nvPr/>
        </p:nvSpPr>
        <p:spPr>
          <a:xfrm>
            <a:off x="1545771" y="1841085"/>
            <a:ext cx="9322525" cy="4031873"/>
          </a:xfrm>
          <a:prstGeom prst="rect">
            <a:avLst/>
          </a:prstGeom>
        </p:spPr>
        <p:txBody>
          <a:bodyPr wrap="square">
            <a:spAutoFit/>
          </a:bodyPr>
          <a:lstStyle/>
          <a:p>
            <a:r>
              <a:rPr lang="en-GB" sz="2400" b="1" dirty="0">
                <a:solidFill>
                  <a:srgbClr val="000000"/>
                </a:solidFill>
                <a:latin typeface="Times New Roman" panose="02020603050405020304" pitchFamily="18" charset="0"/>
              </a:rPr>
              <a:t>Tools: </a:t>
            </a:r>
            <a:endParaRPr lang="en-GB" sz="2400" dirty="0">
              <a:solidFill>
                <a:srgbClr val="000000"/>
              </a:solidFill>
              <a:latin typeface="Times New Roman" panose="02020603050405020304" pitchFamily="18" charset="0"/>
            </a:endParaRPr>
          </a:p>
          <a:p>
            <a:r>
              <a:rPr lang="en-GB" sz="2400" dirty="0">
                <a:solidFill>
                  <a:srgbClr val="000000"/>
                </a:solidFill>
                <a:latin typeface="Times New Roman" panose="02020603050405020304" pitchFamily="18" charset="0"/>
              </a:rPr>
              <a:t>Python for model development using libraries like pandas, </a:t>
            </a:r>
            <a:r>
              <a:rPr lang="en-GB" sz="2400" dirty="0" err="1">
                <a:solidFill>
                  <a:srgbClr val="000000"/>
                </a:solidFill>
                <a:latin typeface="Times New Roman" panose="02020603050405020304" pitchFamily="18" charset="0"/>
              </a:rPr>
              <a:t>numpy</a:t>
            </a:r>
            <a:r>
              <a:rPr lang="en-GB" sz="2400" dirty="0">
                <a:solidFill>
                  <a:srgbClr val="000000"/>
                </a:solidFill>
                <a:latin typeface="Times New Roman" panose="02020603050405020304" pitchFamily="18" charset="0"/>
              </a:rPr>
              <a:t>, </a:t>
            </a:r>
            <a:r>
              <a:rPr lang="en-GB" sz="2400" dirty="0" err="1">
                <a:solidFill>
                  <a:srgbClr val="000000"/>
                </a:solidFill>
                <a:latin typeface="Times New Roman" panose="02020603050405020304" pitchFamily="18" charset="0"/>
              </a:rPr>
              <a:t>matplotlib</a:t>
            </a:r>
            <a:r>
              <a:rPr lang="en-GB" sz="2400" dirty="0">
                <a:solidFill>
                  <a:srgbClr val="000000"/>
                </a:solidFill>
                <a:latin typeface="Times New Roman" panose="02020603050405020304" pitchFamily="18" charset="0"/>
              </a:rPr>
              <a:t>, </a:t>
            </a:r>
            <a:r>
              <a:rPr lang="en-GB" sz="2400" dirty="0" err="1">
                <a:solidFill>
                  <a:srgbClr val="000000"/>
                </a:solidFill>
                <a:latin typeface="Times New Roman" panose="02020603050405020304" pitchFamily="18" charset="0"/>
              </a:rPr>
              <a:t>seaborn</a:t>
            </a:r>
            <a:r>
              <a:rPr lang="en-GB" sz="2400" dirty="0">
                <a:solidFill>
                  <a:srgbClr val="000000"/>
                </a:solidFill>
                <a:latin typeface="Times New Roman" panose="02020603050405020304" pitchFamily="18" charset="0"/>
              </a:rPr>
              <a:t>, </a:t>
            </a:r>
            <a:r>
              <a:rPr lang="en-GB" sz="2400" dirty="0" err="1">
                <a:solidFill>
                  <a:srgbClr val="000000"/>
                </a:solidFill>
                <a:latin typeface="Times New Roman" panose="02020603050405020304" pitchFamily="18" charset="0"/>
              </a:rPr>
              <a:t>scikitlearn</a:t>
            </a:r>
            <a:r>
              <a:rPr lang="en-GB" sz="2400" dirty="0">
                <a:solidFill>
                  <a:srgbClr val="000000"/>
                </a:solidFill>
                <a:latin typeface="Times New Roman" panose="02020603050405020304" pitchFamily="18" charset="0"/>
              </a:rPr>
              <a:t>, </a:t>
            </a:r>
            <a:r>
              <a:rPr lang="en-GB" sz="2400" dirty="0" err="1">
                <a:solidFill>
                  <a:srgbClr val="000000"/>
                </a:solidFill>
                <a:latin typeface="Times New Roman" panose="02020603050405020304" pitchFamily="18" charset="0"/>
              </a:rPr>
              <a:t>imblearn</a:t>
            </a:r>
            <a:r>
              <a:rPr lang="en-GB" sz="2400" dirty="0">
                <a:solidFill>
                  <a:srgbClr val="000000"/>
                </a:solidFill>
                <a:latin typeface="Times New Roman" panose="02020603050405020304" pitchFamily="18" charset="0"/>
              </a:rPr>
              <a:t> etc. </a:t>
            </a:r>
            <a:endParaRPr lang="en-GB" sz="2400" dirty="0" smtClean="0">
              <a:solidFill>
                <a:srgbClr val="000000"/>
              </a:solidFill>
              <a:latin typeface="Times New Roman" panose="02020603050405020304" pitchFamily="18" charset="0"/>
            </a:endParaRPr>
          </a:p>
          <a:p>
            <a:r>
              <a:rPr lang="en-GB" sz="2000" dirty="0" smtClean="0">
                <a:solidFill>
                  <a:schemeClr val="bg1"/>
                </a:solidFill>
                <a:latin typeface="Arial" panose="020B0604020202020204" pitchFamily="34" charset="0"/>
                <a:cs typeface="Arial" panose="020B0604020202020204" pitchFamily="34" charset="0"/>
              </a:rPr>
              <a:t>IDES</a:t>
            </a:r>
            <a:r>
              <a:rPr lang="en-GB" sz="2000" dirty="0">
                <a:solidFill>
                  <a:schemeClr val="bg1"/>
                </a:solidFill>
                <a:latin typeface="Arial" panose="020B0604020202020204" pitchFamily="34" charset="0"/>
                <a:cs typeface="Arial" panose="020B0604020202020204" pitchFamily="34" charset="0"/>
              </a:rPr>
              <a:t> </a:t>
            </a:r>
            <a:r>
              <a:rPr lang="en-GB" sz="2000" dirty="0" smtClean="0">
                <a:solidFill>
                  <a:schemeClr val="bg1"/>
                </a:solidFill>
                <a:latin typeface="Arial" panose="020B0604020202020204" pitchFamily="34" charset="0"/>
                <a:cs typeface="Arial" panose="020B0604020202020204" pitchFamily="34" charset="0"/>
              </a:rPr>
              <a:t>- </a:t>
            </a:r>
            <a:r>
              <a:rPr lang="en-GB" sz="2000" dirty="0" err="1" smtClean="0">
                <a:solidFill>
                  <a:schemeClr val="bg1"/>
                </a:solidFill>
                <a:latin typeface="Arial" panose="020B0604020202020204" pitchFamily="34" charset="0"/>
                <a:cs typeface="Arial" panose="020B0604020202020204" pitchFamily="34" charset="0"/>
              </a:rPr>
              <a:t>Jupyter</a:t>
            </a:r>
            <a:r>
              <a:rPr lang="en-GB" sz="2000" dirty="0" smtClean="0">
                <a:solidFill>
                  <a:schemeClr val="bg1"/>
                </a:solidFill>
                <a:latin typeface="Arial" panose="020B0604020202020204" pitchFamily="34" charset="0"/>
                <a:cs typeface="Arial" panose="020B0604020202020204" pitchFamily="34" charset="0"/>
              </a:rPr>
              <a:t> notebook , </a:t>
            </a:r>
            <a:r>
              <a:rPr lang="en-GB" sz="2000" dirty="0" err="1" smtClean="0">
                <a:solidFill>
                  <a:schemeClr val="bg1"/>
                </a:solidFill>
                <a:latin typeface="Arial" panose="020B0604020202020204" pitchFamily="34" charset="0"/>
                <a:cs typeface="Arial" panose="020B0604020202020204" pitchFamily="34" charset="0"/>
              </a:rPr>
              <a:t>Spyder</a:t>
            </a:r>
            <a:endParaRPr lang="en-GB" sz="2000" dirty="0" smtClean="0">
              <a:solidFill>
                <a:schemeClr val="bg1"/>
              </a:solidFill>
              <a:latin typeface="Arial" panose="020B0604020202020204" pitchFamily="34" charset="0"/>
              <a:cs typeface="Arial" panose="020B0604020202020204" pitchFamily="34" charset="0"/>
            </a:endParaRPr>
          </a:p>
          <a:p>
            <a:endParaRPr lang="en-GB" sz="2000" dirty="0">
              <a:solidFill>
                <a:schemeClr val="bg1"/>
              </a:solidFill>
              <a:latin typeface="Arial" panose="020B0604020202020204" pitchFamily="34" charset="0"/>
              <a:cs typeface="Arial" panose="020B0604020202020204" pitchFamily="34" charset="0"/>
            </a:endParaRPr>
          </a:p>
          <a:p>
            <a:r>
              <a:rPr lang="en-GB" sz="2400" b="1" dirty="0">
                <a:solidFill>
                  <a:srgbClr val="000000"/>
                </a:solidFill>
                <a:latin typeface="Times New Roman" panose="02020603050405020304" pitchFamily="18" charset="0"/>
              </a:rPr>
              <a:t>Techniques: </a:t>
            </a:r>
            <a:endParaRPr lang="en-GB" sz="2400" dirty="0">
              <a:solidFill>
                <a:srgbClr val="000000"/>
              </a:solidFill>
              <a:latin typeface="Times New Roman" panose="02020603050405020304" pitchFamily="18" charset="0"/>
            </a:endParaRPr>
          </a:p>
          <a:p>
            <a:r>
              <a:rPr lang="en-US" sz="2400" dirty="0">
                <a:solidFill>
                  <a:srgbClr val="000000"/>
                </a:solidFill>
                <a:latin typeface="Times New Roman" panose="02020603050405020304" pitchFamily="18" charset="0"/>
              </a:rPr>
              <a:t>Histograms, </a:t>
            </a:r>
            <a:r>
              <a:rPr lang="en-US" sz="2400" dirty="0" err="1" smtClean="0">
                <a:solidFill>
                  <a:srgbClr val="000000"/>
                </a:solidFill>
                <a:latin typeface="Times New Roman" panose="02020603050405020304" pitchFamily="18" charset="0"/>
              </a:rPr>
              <a:t>reg</a:t>
            </a:r>
            <a:r>
              <a:rPr lang="en-US" sz="2400" dirty="0" smtClean="0">
                <a:solidFill>
                  <a:srgbClr val="000000"/>
                </a:solidFill>
                <a:latin typeface="Times New Roman" panose="02020603050405020304" pitchFamily="18" charset="0"/>
              </a:rPr>
              <a:t> plots, bar </a:t>
            </a:r>
            <a:r>
              <a:rPr lang="en-US" sz="2400" dirty="0">
                <a:solidFill>
                  <a:srgbClr val="000000"/>
                </a:solidFill>
                <a:latin typeface="Times New Roman" panose="02020603050405020304" pitchFamily="18" charset="0"/>
              </a:rPr>
              <a:t>plots and density plots for data visualization and feature selection. </a:t>
            </a:r>
          </a:p>
          <a:p>
            <a:r>
              <a:rPr lang="en-US" sz="2400" dirty="0">
                <a:solidFill>
                  <a:srgbClr val="000000"/>
                </a:solidFill>
                <a:latin typeface="Times New Roman" panose="02020603050405020304" pitchFamily="18" charset="0"/>
              </a:rPr>
              <a:t>Scatter plots and heat maps to detect correlation and tune feature selection. </a:t>
            </a:r>
          </a:p>
          <a:p>
            <a:r>
              <a:rPr lang="en-US" sz="2400" dirty="0">
                <a:solidFill>
                  <a:srgbClr val="000000"/>
                </a:solidFill>
                <a:latin typeface="Times New Roman" panose="02020603050405020304" pitchFamily="18" charset="0"/>
              </a:rPr>
              <a:t>In-built algorithms to develop predictive models and cross-validation for </a:t>
            </a:r>
            <a:r>
              <a:rPr lang="en-US" sz="2400" dirty="0" smtClean="0">
                <a:solidFill>
                  <a:srgbClr val="000000"/>
                </a:solidFill>
                <a:latin typeface="Times New Roman" panose="02020603050405020304" pitchFamily="18" charset="0"/>
              </a:rPr>
              <a:t>evaluation.</a:t>
            </a:r>
            <a:endParaRPr lang="en-GB" sz="2400" dirty="0"/>
          </a:p>
        </p:txBody>
      </p:sp>
    </p:spTree>
    <p:extLst>
      <p:ext uri="{BB962C8B-B14F-4D97-AF65-F5344CB8AC3E}">
        <p14:creationId xmlns:p14="http://schemas.microsoft.com/office/powerpoint/2010/main" val="3306943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0632" y="1088963"/>
            <a:ext cx="2688941" cy="584775"/>
          </a:xfrm>
          <a:prstGeom prst="rect">
            <a:avLst/>
          </a:prstGeom>
        </p:spPr>
        <p:txBody>
          <a:bodyPr wrap="none">
            <a:spAutoFit/>
          </a:bodyPr>
          <a:lstStyle/>
          <a:p>
            <a:r>
              <a:rPr lang="en-GB" sz="3200" b="1" dirty="0" smtClean="0">
                <a:solidFill>
                  <a:schemeClr val="bg1"/>
                </a:solidFill>
                <a:latin typeface="Calibri" panose="020F0502020204030204" pitchFamily="34" charset="0"/>
                <a:cs typeface="Calibri" panose="020F0502020204030204" pitchFamily="34" charset="0"/>
              </a:rPr>
              <a:t>Methodology :</a:t>
            </a:r>
            <a:endParaRPr lang="en-GB" dirty="0"/>
          </a:p>
        </p:txBody>
      </p:sp>
      <p:pic>
        <p:nvPicPr>
          <p:cNvPr id="6" name="Picture 5"/>
          <p:cNvPicPr>
            <a:picLocks noChangeAspect="1"/>
          </p:cNvPicPr>
          <p:nvPr/>
        </p:nvPicPr>
        <p:blipFill>
          <a:blip r:embed="rId2"/>
          <a:stretch>
            <a:fillRect/>
          </a:stretch>
        </p:blipFill>
        <p:spPr>
          <a:xfrm>
            <a:off x="2318285" y="2182273"/>
            <a:ext cx="7639050" cy="3248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65370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84175" y="1062837"/>
            <a:ext cx="1885003" cy="707886"/>
          </a:xfrm>
          <a:prstGeom prst="rect">
            <a:avLst/>
          </a:prstGeom>
        </p:spPr>
        <p:txBody>
          <a:bodyPr wrap="none">
            <a:spAutoFit/>
          </a:bodyPr>
          <a:lstStyle/>
          <a:p>
            <a:r>
              <a:rPr lang="en-GB" sz="4000" b="1" dirty="0">
                <a:solidFill>
                  <a:srgbClr val="000000"/>
                </a:solidFill>
                <a:latin typeface="Calibri" panose="020F0502020204030204" pitchFamily="34" charset="0"/>
                <a:cs typeface="Calibri" panose="020F0502020204030204" pitchFamily="34" charset="0"/>
              </a:rPr>
              <a:t>Dataset</a:t>
            </a:r>
            <a:r>
              <a:rPr lang="en-GB" dirty="0">
                <a:solidFill>
                  <a:srgbClr val="000000"/>
                </a:solidFill>
              </a:rPr>
              <a:t> </a:t>
            </a:r>
            <a:endParaRPr lang="en-GB" dirty="0"/>
          </a:p>
        </p:txBody>
      </p:sp>
      <p:sp>
        <p:nvSpPr>
          <p:cNvPr id="6" name="Rectangle 5"/>
          <p:cNvSpPr/>
          <p:nvPr/>
        </p:nvSpPr>
        <p:spPr>
          <a:xfrm>
            <a:off x="1384175" y="2092123"/>
            <a:ext cx="9117875" cy="677108"/>
          </a:xfrm>
          <a:prstGeom prst="rect">
            <a:avLst/>
          </a:prstGeom>
        </p:spPr>
        <p:txBody>
          <a:bodyPr wrap="square">
            <a:spAutoFit/>
          </a:bodyPr>
          <a:lstStyle/>
          <a:p>
            <a:r>
              <a:rPr lang="en-GB" sz="2000" b="1" dirty="0">
                <a:solidFill>
                  <a:srgbClr val="000000"/>
                </a:solidFill>
                <a:latin typeface="Times New Roman" panose="02020603050405020304" pitchFamily="18" charset="0"/>
              </a:rPr>
              <a:t>data source: </a:t>
            </a:r>
            <a:r>
              <a:rPr lang="en-GB" dirty="0">
                <a:solidFill>
                  <a:srgbClr val="000000"/>
                </a:solidFill>
                <a:latin typeface="Times New Roman" panose="02020603050405020304" pitchFamily="18" charset="0"/>
              </a:rPr>
              <a:t>https://archive.ics.uci.edu/ml/machine-learning-databases/autos/imports-85.data </a:t>
            </a:r>
          </a:p>
          <a:p>
            <a:r>
              <a:rPr lang="en-GB" b="1" dirty="0">
                <a:solidFill>
                  <a:srgbClr val="000000"/>
                </a:solidFill>
                <a:latin typeface="Times New Roman" panose="02020603050405020304" pitchFamily="18" charset="0"/>
              </a:rPr>
              <a:t>data type: </a:t>
            </a:r>
            <a:r>
              <a:rPr lang="en-GB" dirty="0">
                <a:solidFill>
                  <a:srgbClr val="000000"/>
                </a:solidFill>
                <a:latin typeface="Times New Roman" panose="02020603050405020304" pitchFamily="18" charset="0"/>
              </a:rPr>
              <a:t>csv </a:t>
            </a:r>
            <a:endParaRPr lang="en-GB" dirty="0"/>
          </a:p>
        </p:txBody>
      </p:sp>
      <p:sp>
        <p:nvSpPr>
          <p:cNvPr id="7" name="Rectangle 6"/>
          <p:cNvSpPr/>
          <p:nvPr/>
        </p:nvSpPr>
        <p:spPr>
          <a:xfrm>
            <a:off x="1384175" y="2890576"/>
            <a:ext cx="2302618" cy="400110"/>
          </a:xfrm>
          <a:prstGeom prst="rect">
            <a:avLst/>
          </a:prstGeom>
        </p:spPr>
        <p:txBody>
          <a:bodyPr wrap="none">
            <a:spAutoFit/>
          </a:bodyPr>
          <a:lstStyle/>
          <a:p>
            <a:r>
              <a:rPr lang="en-GB" sz="2000" b="1" dirty="0" smtClean="0">
                <a:solidFill>
                  <a:srgbClr val="000000"/>
                </a:solidFill>
                <a:latin typeface="Times New Roman" panose="02020603050405020304" pitchFamily="18" charset="0"/>
              </a:rPr>
              <a:t>Available Features:</a:t>
            </a:r>
            <a:endParaRPr lang="en-GB" sz="2000" b="1" dirty="0"/>
          </a:p>
        </p:txBody>
      </p:sp>
      <p:pic>
        <p:nvPicPr>
          <p:cNvPr id="8" name="Picture 7"/>
          <p:cNvPicPr>
            <a:picLocks noChangeAspect="1"/>
          </p:cNvPicPr>
          <p:nvPr/>
        </p:nvPicPr>
        <p:blipFill>
          <a:blip r:embed="rId2"/>
          <a:stretch>
            <a:fillRect/>
          </a:stretch>
        </p:blipFill>
        <p:spPr>
          <a:xfrm>
            <a:off x="3005194" y="3503376"/>
            <a:ext cx="2337027" cy="21057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3"/>
          <a:stretch>
            <a:fillRect/>
          </a:stretch>
        </p:blipFill>
        <p:spPr>
          <a:xfrm>
            <a:off x="5393984" y="3503376"/>
            <a:ext cx="2415404" cy="21057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79809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1560" y="684013"/>
            <a:ext cx="5622120" cy="646331"/>
          </a:xfrm>
          <a:prstGeom prst="rect">
            <a:avLst/>
          </a:prstGeom>
        </p:spPr>
        <p:txBody>
          <a:bodyPr wrap="square">
            <a:spAutoFit/>
          </a:bodyPr>
          <a:lstStyle/>
          <a:p>
            <a:r>
              <a:rPr lang="en" sz="3600" b="1" dirty="0">
                <a:solidFill>
                  <a:schemeClr val="bg1"/>
                </a:solidFill>
                <a:latin typeface="Calibri" panose="020F0502020204030204" pitchFamily="34" charset="0"/>
                <a:cs typeface="Calibri" panose="020F0502020204030204" pitchFamily="34" charset="0"/>
              </a:rPr>
              <a:t>Data </a:t>
            </a:r>
            <a:r>
              <a:rPr lang="en-GB" sz="3600" b="1" dirty="0" err="1">
                <a:solidFill>
                  <a:schemeClr val="bg1"/>
                </a:solidFill>
                <a:latin typeface="Calibri" panose="020F0502020204030204" pitchFamily="34" charset="0"/>
                <a:cs typeface="Calibri" panose="020F0502020204030204" pitchFamily="34" charset="0"/>
              </a:rPr>
              <a:t>Preprocessing</a:t>
            </a:r>
            <a:r>
              <a:rPr lang="en-GB" b="1" dirty="0"/>
              <a:t> </a:t>
            </a:r>
            <a:endParaRPr lang="en-GB" sz="5400" b="1" dirty="0">
              <a:solidFill>
                <a:schemeClr val="bg1"/>
              </a:solidFill>
              <a:latin typeface="Calibri" panose="020F0502020204030204" pitchFamily="34" charset="0"/>
              <a:cs typeface="Calibri" panose="020F0502020204030204" pitchFamily="34" charset="0"/>
            </a:endParaRPr>
          </a:p>
        </p:txBody>
      </p:sp>
      <p:sp>
        <p:nvSpPr>
          <p:cNvPr id="5" name="Rectangle 4"/>
          <p:cNvSpPr/>
          <p:nvPr/>
        </p:nvSpPr>
        <p:spPr>
          <a:xfrm>
            <a:off x="1327921" y="4518898"/>
            <a:ext cx="4354422" cy="2616101"/>
          </a:xfrm>
          <a:prstGeom prst="rect">
            <a:avLst/>
          </a:prstGeom>
        </p:spPr>
        <p:txBody>
          <a:bodyPr wrap="square">
            <a:spAutoFit/>
          </a:bodyPr>
          <a:lstStyle/>
          <a:p>
            <a:pPr marL="400050" indent="-400050">
              <a:buFont typeface="+mj-lt"/>
              <a:buAutoNum type="romanLcPeriod"/>
            </a:pPr>
            <a:r>
              <a:rPr lang="en-US" b="1" dirty="0">
                <a:solidFill>
                  <a:schemeClr val="bg1"/>
                </a:solidFill>
                <a:latin typeface="Calibri" panose="020F0502020204030204" pitchFamily="34" charset="0"/>
                <a:cs typeface="Calibri" panose="020F0502020204030204" pitchFamily="34" charset="0"/>
              </a:rPr>
              <a:t>Identify and handle missing </a:t>
            </a:r>
            <a:r>
              <a:rPr lang="en-US" b="1" dirty="0" smtClean="0">
                <a:solidFill>
                  <a:schemeClr val="bg1"/>
                </a:solidFill>
                <a:latin typeface="Calibri" panose="020F0502020204030204" pitchFamily="34" charset="0"/>
                <a:cs typeface="Calibri" panose="020F0502020204030204" pitchFamily="34" charset="0"/>
              </a:rPr>
              <a:t>values</a:t>
            </a:r>
          </a:p>
          <a:p>
            <a:pPr marL="400050" indent="-400050">
              <a:buFont typeface="+mj-lt"/>
              <a:buAutoNum type="romanLcPeriod"/>
            </a:pPr>
            <a:r>
              <a:rPr lang="en-GB" b="1" dirty="0">
                <a:solidFill>
                  <a:schemeClr val="bg1"/>
                </a:solidFill>
                <a:latin typeface="Calibri" panose="020F0502020204030204" pitchFamily="34" charset="0"/>
                <a:cs typeface="Calibri" panose="020F0502020204030204" pitchFamily="34" charset="0"/>
              </a:rPr>
              <a:t>Correct data </a:t>
            </a:r>
            <a:r>
              <a:rPr lang="en-GB" b="1" dirty="0" smtClean="0">
                <a:solidFill>
                  <a:schemeClr val="bg1"/>
                </a:solidFill>
                <a:latin typeface="Calibri" panose="020F0502020204030204" pitchFamily="34" charset="0"/>
                <a:cs typeface="Calibri" panose="020F0502020204030204" pitchFamily="34" charset="0"/>
              </a:rPr>
              <a:t>format</a:t>
            </a:r>
          </a:p>
          <a:p>
            <a:pPr marL="400050" indent="-400050">
              <a:buFont typeface="+mj-lt"/>
              <a:buAutoNum type="romanLcPeriod"/>
            </a:pPr>
            <a:r>
              <a:rPr lang="en-GB" b="1" dirty="0">
                <a:solidFill>
                  <a:schemeClr val="bg1"/>
                </a:solidFill>
                <a:latin typeface="Calibri" panose="020F0502020204030204" pitchFamily="34" charset="0"/>
                <a:cs typeface="Calibri" panose="020F0502020204030204" pitchFamily="34" charset="0"/>
              </a:rPr>
              <a:t>Data Standardization</a:t>
            </a:r>
          </a:p>
          <a:p>
            <a:pPr marL="400050" indent="-400050">
              <a:buFont typeface="+mj-lt"/>
              <a:buAutoNum type="romanLcPeriod"/>
            </a:pPr>
            <a:r>
              <a:rPr lang="en-GB" b="1" dirty="0">
                <a:solidFill>
                  <a:schemeClr val="bg1"/>
                </a:solidFill>
                <a:latin typeface="Calibri" panose="020F0502020204030204" pitchFamily="34" charset="0"/>
                <a:cs typeface="Calibri" panose="020F0502020204030204" pitchFamily="34" charset="0"/>
              </a:rPr>
              <a:t>Data </a:t>
            </a:r>
            <a:r>
              <a:rPr lang="en-GB" b="1" dirty="0" smtClean="0">
                <a:solidFill>
                  <a:schemeClr val="bg1"/>
                </a:solidFill>
                <a:latin typeface="Calibri" panose="020F0502020204030204" pitchFamily="34" charset="0"/>
                <a:cs typeface="Calibri" panose="020F0502020204030204" pitchFamily="34" charset="0"/>
              </a:rPr>
              <a:t>Normalization</a:t>
            </a:r>
          </a:p>
          <a:p>
            <a:pPr marL="400050" indent="-400050">
              <a:buFont typeface="+mj-lt"/>
              <a:buAutoNum type="romanLcPeriod"/>
            </a:pPr>
            <a:r>
              <a:rPr lang="en-GB" b="1" dirty="0">
                <a:solidFill>
                  <a:schemeClr val="bg1"/>
                </a:solidFill>
                <a:latin typeface="Calibri" panose="020F0502020204030204" pitchFamily="34" charset="0"/>
                <a:cs typeface="Calibri" panose="020F0502020204030204" pitchFamily="34" charset="0"/>
              </a:rPr>
              <a:t>Binning</a:t>
            </a:r>
          </a:p>
          <a:p>
            <a:pPr marL="400050" indent="-400050">
              <a:buFont typeface="+mj-lt"/>
              <a:buAutoNum type="romanLcPeriod"/>
            </a:pPr>
            <a:r>
              <a:rPr lang="en-US" b="1" dirty="0">
                <a:solidFill>
                  <a:schemeClr val="bg1"/>
                </a:solidFill>
                <a:latin typeface="Calibri" panose="020F0502020204030204" pitchFamily="34" charset="0"/>
                <a:cs typeface="Calibri" panose="020F0502020204030204" pitchFamily="34" charset="0"/>
              </a:rPr>
              <a:t>Indicator variable </a:t>
            </a:r>
            <a:r>
              <a:rPr lang="en-US" b="1" dirty="0" smtClean="0">
                <a:solidFill>
                  <a:schemeClr val="bg1"/>
                </a:solidFill>
                <a:latin typeface="Calibri" panose="020F0502020204030204" pitchFamily="34" charset="0"/>
                <a:cs typeface="Calibri" panose="020F0502020204030204" pitchFamily="34" charset="0"/>
              </a:rPr>
              <a:t>or </a:t>
            </a:r>
            <a:r>
              <a:rPr lang="en-US" b="1" dirty="0">
                <a:solidFill>
                  <a:schemeClr val="bg1"/>
                </a:solidFill>
                <a:latin typeface="Calibri" panose="020F0502020204030204" pitchFamily="34" charset="0"/>
                <a:cs typeface="Calibri" panose="020F0502020204030204" pitchFamily="34" charset="0"/>
              </a:rPr>
              <a:t>dummy variable</a:t>
            </a:r>
          </a:p>
          <a:p>
            <a:endParaRPr lang="en-GB" b="1" dirty="0"/>
          </a:p>
          <a:p>
            <a:endParaRPr lang="en-GB" sz="2000" b="1" dirty="0">
              <a:solidFill>
                <a:schemeClr val="bg1"/>
              </a:solidFill>
              <a:latin typeface="Calibri" panose="020F0502020204030204" pitchFamily="34" charset="0"/>
              <a:cs typeface="Calibri" panose="020F0502020204030204" pitchFamily="34" charset="0"/>
            </a:endParaRPr>
          </a:p>
          <a:p>
            <a:endParaRPr lang="en-US" b="1" i="0" dirty="0">
              <a:solidFill>
                <a:srgbClr val="000000"/>
              </a:solidFill>
              <a:effectLst/>
              <a:latin typeface="Helvetica Neue"/>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921" y="1503182"/>
            <a:ext cx="9414238" cy="2857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31162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43344" y="851320"/>
            <a:ext cx="3568606" cy="461665"/>
          </a:xfrm>
          <a:prstGeom prst="rect">
            <a:avLst/>
          </a:prstGeom>
        </p:spPr>
        <p:txBody>
          <a:bodyPr wrap="none">
            <a:spAutoFit/>
          </a:bodyPr>
          <a:lstStyle/>
          <a:p>
            <a:r>
              <a:rPr lang="en-GB" sz="2400" b="1" dirty="0">
                <a:solidFill>
                  <a:srgbClr val="000000"/>
                </a:solidFill>
                <a:latin typeface="Helvetica Neue"/>
              </a:rPr>
              <a:t>Identify missing values</a:t>
            </a:r>
            <a:endParaRPr lang="en-GB" sz="2400" b="1" i="0" dirty="0">
              <a:solidFill>
                <a:srgbClr val="000000"/>
              </a:solidFill>
              <a:effectLst/>
              <a:latin typeface="Helvetica Neue"/>
            </a:endParaRPr>
          </a:p>
        </p:txBody>
      </p:sp>
      <p:sp>
        <p:nvSpPr>
          <p:cNvPr id="7" name="Rectangle 6"/>
          <p:cNvSpPr/>
          <p:nvPr/>
        </p:nvSpPr>
        <p:spPr>
          <a:xfrm>
            <a:off x="2343344" y="3427273"/>
            <a:ext cx="3499676" cy="461665"/>
          </a:xfrm>
          <a:prstGeom prst="rect">
            <a:avLst/>
          </a:prstGeom>
        </p:spPr>
        <p:txBody>
          <a:bodyPr wrap="none">
            <a:spAutoFit/>
          </a:bodyPr>
          <a:lstStyle/>
          <a:p>
            <a:r>
              <a:rPr lang="en-GB" sz="2400" b="1" dirty="0">
                <a:solidFill>
                  <a:srgbClr val="000000"/>
                </a:solidFill>
                <a:latin typeface="Helvetica Neue"/>
              </a:rPr>
              <a:t>Deal with missing data</a:t>
            </a:r>
            <a:endParaRPr lang="en-GB" sz="2400" b="1" i="0" dirty="0">
              <a:solidFill>
                <a:srgbClr val="000000"/>
              </a:solidFill>
              <a:effectLst/>
              <a:latin typeface="Helvetica Neue"/>
            </a:endParaRPr>
          </a:p>
        </p:txBody>
      </p:sp>
      <p:sp>
        <p:nvSpPr>
          <p:cNvPr id="8" name="Rectangle 7"/>
          <p:cNvSpPr/>
          <p:nvPr/>
        </p:nvSpPr>
        <p:spPr>
          <a:xfrm>
            <a:off x="2748535" y="4097715"/>
            <a:ext cx="6096000" cy="2031325"/>
          </a:xfrm>
          <a:prstGeom prst="rect">
            <a:avLst/>
          </a:prstGeom>
        </p:spPr>
        <p:txBody>
          <a:bodyPr>
            <a:spAutoFit/>
          </a:bodyPr>
          <a:lstStyle/>
          <a:p>
            <a:pPr>
              <a:buFont typeface="+mj-lt"/>
              <a:buAutoNum type="arabicPeriod"/>
            </a:pPr>
            <a:r>
              <a:rPr lang="en-US" dirty="0">
                <a:solidFill>
                  <a:srgbClr val="000000"/>
                </a:solidFill>
                <a:latin typeface="Helvetica Neue"/>
              </a:rPr>
              <a:t>drop data</a:t>
            </a:r>
            <a:br>
              <a:rPr lang="en-US" dirty="0">
                <a:solidFill>
                  <a:srgbClr val="000000"/>
                </a:solidFill>
                <a:latin typeface="Helvetica Neue"/>
              </a:rPr>
            </a:br>
            <a:r>
              <a:rPr lang="en-US" dirty="0" smtClean="0">
                <a:solidFill>
                  <a:srgbClr val="000000"/>
                </a:solidFill>
                <a:latin typeface="Helvetica Neue"/>
              </a:rPr>
              <a:t>      a</a:t>
            </a:r>
            <a:r>
              <a:rPr lang="en-US" dirty="0">
                <a:solidFill>
                  <a:srgbClr val="000000"/>
                </a:solidFill>
                <a:latin typeface="Helvetica Neue"/>
              </a:rPr>
              <a:t>. drop the whole row</a:t>
            </a:r>
            <a:br>
              <a:rPr lang="en-US" dirty="0">
                <a:solidFill>
                  <a:srgbClr val="000000"/>
                </a:solidFill>
                <a:latin typeface="Helvetica Neue"/>
              </a:rPr>
            </a:br>
            <a:r>
              <a:rPr lang="en-US" dirty="0" smtClean="0">
                <a:solidFill>
                  <a:srgbClr val="000000"/>
                </a:solidFill>
                <a:latin typeface="Helvetica Neue"/>
              </a:rPr>
              <a:t>      b</a:t>
            </a:r>
            <a:r>
              <a:rPr lang="en-US" dirty="0">
                <a:solidFill>
                  <a:srgbClr val="000000"/>
                </a:solidFill>
                <a:latin typeface="Helvetica Neue"/>
              </a:rPr>
              <a:t>. drop the whole column</a:t>
            </a:r>
          </a:p>
          <a:p>
            <a:pPr>
              <a:buFont typeface="+mj-lt"/>
              <a:buAutoNum type="arabicPeriod"/>
            </a:pPr>
            <a:r>
              <a:rPr lang="en-US" dirty="0" smtClean="0">
                <a:solidFill>
                  <a:srgbClr val="000000"/>
                </a:solidFill>
                <a:latin typeface="Helvetica Neue"/>
              </a:rPr>
              <a:t>replace data</a:t>
            </a:r>
            <a:br>
              <a:rPr lang="en-US" dirty="0" smtClean="0">
                <a:solidFill>
                  <a:srgbClr val="000000"/>
                </a:solidFill>
                <a:latin typeface="Helvetica Neue"/>
              </a:rPr>
            </a:br>
            <a:r>
              <a:rPr lang="en-US" dirty="0" smtClean="0">
                <a:solidFill>
                  <a:srgbClr val="000000"/>
                </a:solidFill>
                <a:latin typeface="Helvetica Neue"/>
              </a:rPr>
              <a:t>      a. replace it by mean</a:t>
            </a:r>
            <a:br>
              <a:rPr lang="en-US" dirty="0" smtClean="0">
                <a:solidFill>
                  <a:srgbClr val="000000"/>
                </a:solidFill>
                <a:latin typeface="Helvetica Neue"/>
              </a:rPr>
            </a:br>
            <a:r>
              <a:rPr lang="en-US" dirty="0" smtClean="0">
                <a:solidFill>
                  <a:srgbClr val="000000"/>
                </a:solidFill>
                <a:latin typeface="Helvetica Neue"/>
              </a:rPr>
              <a:t>      b. replace it by frequency</a:t>
            </a:r>
            <a:br>
              <a:rPr lang="en-US" dirty="0" smtClean="0">
                <a:solidFill>
                  <a:srgbClr val="000000"/>
                </a:solidFill>
                <a:latin typeface="Helvetica Neue"/>
              </a:rPr>
            </a:br>
            <a:r>
              <a:rPr lang="en-US" dirty="0" smtClean="0">
                <a:solidFill>
                  <a:srgbClr val="000000"/>
                </a:solidFill>
                <a:latin typeface="Helvetica Neue"/>
              </a:rPr>
              <a:t>      c. replace it based on other functions</a:t>
            </a:r>
            <a:endParaRPr lang="en-US" b="0" i="0" dirty="0">
              <a:solidFill>
                <a:srgbClr val="000000"/>
              </a:solidFill>
              <a:effectLst/>
              <a:latin typeface="Helvetica Neue"/>
            </a:endParaRPr>
          </a:p>
        </p:txBody>
      </p:sp>
      <p:sp>
        <p:nvSpPr>
          <p:cNvPr id="9" name="Rectangle 8"/>
          <p:cNvSpPr/>
          <p:nvPr/>
        </p:nvSpPr>
        <p:spPr>
          <a:xfrm>
            <a:off x="2748535" y="1295851"/>
            <a:ext cx="6096000" cy="2031325"/>
          </a:xfrm>
          <a:prstGeom prst="rect">
            <a:avLst/>
          </a:prstGeom>
        </p:spPr>
        <p:txBody>
          <a:bodyPr>
            <a:spAutoFit/>
          </a:bodyPr>
          <a:lstStyle/>
          <a:p>
            <a:pPr>
              <a:buFont typeface="+mj-lt"/>
              <a:buAutoNum type="arabicPeriod"/>
            </a:pPr>
            <a:r>
              <a:rPr lang="en-US" dirty="0">
                <a:solidFill>
                  <a:srgbClr val="000000"/>
                </a:solidFill>
                <a:latin typeface="Helvetica Neue"/>
              </a:rPr>
              <a:t>"normalized-losses": 41 missing data</a:t>
            </a:r>
          </a:p>
          <a:p>
            <a:pPr>
              <a:buFont typeface="+mj-lt"/>
              <a:buAutoNum type="arabicPeriod"/>
            </a:pPr>
            <a:r>
              <a:rPr lang="en-US" dirty="0">
                <a:solidFill>
                  <a:srgbClr val="000000"/>
                </a:solidFill>
                <a:latin typeface="Helvetica Neue"/>
              </a:rPr>
              <a:t>"</a:t>
            </a:r>
            <a:r>
              <a:rPr lang="en-US" dirty="0" err="1">
                <a:solidFill>
                  <a:srgbClr val="000000"/>
                </a:solidFill>
                <a:latin typeface="Helvetica Neue"/>
              </a:rPr>
              <a:t>num</a:t>
            </a:r>
            <a:r>
              <a:rPr lang="en-US" dirty="0">
                <a:solidFill>
                  <a:srgbClr val="000000"/>
                </a:solidFill>
                <a:latin typeface="Helvetica Neue"/>
              </a:rPr>
              <a:t>-of-doors": 2 missing data</a:t>
            </a:r>
          </a:p>
          <a:p>
            <a:pPr>
              <a:buFont typeface="+mj-lt"/>
              <a:buAutoNum type="arabicPeriod"/>
            </a:pPr>
            <a:r>
              <a:rPr lang="en-US" dirty="0">
                <a:solidFill>
                  <a:srgbClr val="000000"/>
                </a:solidFill>
                <a:latin typeface="Helvetica Neue"/>
              </a:rPr>
              <a:t>"bore": 4 missing data</a:t>
            </a:r>
          </a:p>
          <a:p>
            <a:pPr>
              <a:buFont typeface="+mj-lt"/>
              <a:buAutoNum type="arabicPeriod"/>
            </a:pPr>
            <a:r>
              <a:rPr lang="en-US" dirty="0">
                <a:solidFill>
                  <a:srgbClr val="000000"/>
                </a:solidFill>
                <a:latin typeface="Helvetica Neue"/>
              </a:rPr>
              <a:t>"stroke" : 4 missing data</a:t>
            </a:r>
          </a:p>
          <a:p>
            <a:pPr>
              <a:buFont typeface="+mj-lt"/>
              <a:buAutoNum type="arabicPeriod"/>
            </a:pPr>
            <a:r>
              <a:rPr lang="en-US" dirty="0">
                <a:solidFill>
                  <a:srgbClr val="000000"/>
                </a:solidFill>
                <a:latin typeface="Helvetica Neue"/>
              </a:rPr>
              <a:t>"horsepower": 2 missing data</a:t>
            </a:r>
          </a:p>
          <a:p>
            <a:pPr>
              <a:buFont typeface="+mj-lt"/>
              <a:buAutoNum type="arabicPeriod"/>
            </a:pPr>
            <a:r>
              <a:rPr lang="en-US" dirty="0">
                <a:solidFill>
                  <a:srgbClr val="000000"/>
                </a:solidFill>
                <a:latin typeface="Helvetica Neue"/>
              </a:rPr>
              <a:t>"peak-rpm": 2 missing data</a:t>
            </a:r>
          </a:p>
          <a:p>
            <a:pPr>
              <a:buFont typeface="+mj-lt"/>
              <a:buAutoNum type="arabicPeriod"/>
            </a:pPr>
            <a:r>
              <a:rPr lang="en-US" dirty="0">
                <a:solidFill>
                  <a:srgbClr val="000000"/>
                </a:solidFill>
                <a:latin typeface="Helvetica Neue"/>
              </a:rPr>
              <a:t>"price": 4 missing data</a:t>
            </a:r>
            <a:endParaRPr lang="en-US" b="0" i="0" dirty="0">
              <a:solidFill>
                <a:srgbClr val="000000"/>
              </a:solidFill>
              <a:effectLst/>
              <a:latin typeface="Helvetica Neue"/>
            </a:endParaRPr>
          </a:p>
        </p:txBody>
      </p:sp>
    </p:spTree>
    <p:extLst>
      <p:ext uri="{BB962C8B-B14F-4D97-AF65-F5344CB8AC3E}">
        <p14:creationId xmlns:p14="http://schemas.microsoft.com/office/powerpoint/2010/main" val="16526131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753</TotalTime>
  <Words>902</Words>
  <Application>Microsoft Office PowerPoint</Application>
  <PresentationFormat>Widescreen</PresentationFormat>
  <Paragraphs>164</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Arial Black</vt:lpstr>
      <vt:lpstr>Calibri</vt:lpstr>
      <vt:lpstr>Cambria Math</vt:lpstr>
      <vt:lpstr>Helvetica Neue</vt:lpstr>
      <vt:lpstr>STIXMathJax_Main</vt:lpstr>
      <vt:lpstr>STIXMathJax_Normal-italic</vt:lpstr>
      <vt:lpstr>Times New Roman</vt:lpstr>
      <vt:lpstr>Trebuchet MS</vt:lpstr>
      <vt:lpstr>Tw Cen MT</vt:lpstr>
      <vt:lpstr>Wingdings</vt:lpstr>
      <vt:lpstr>Circuit</vt:lpstr>
      <vt:lpstr>MISHRA DEEPAK SURYABHAN SEAT No- 4103729</vt:lpstr>
      <vt:lpstr>PowerPoint Presentation</vt:lpstr>
      <vt:lpstr>PowerPoint Presentation</vt:lpstr>
      <vt:lpstr>Introuction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MISHRA DEEPAK SURYABHAN SEAT No- 4103729</dc:title>
  <dc:creator>DEEPAK MISHRA</dc:creator>
  <cp:lastModifiedBy>DEEPAK MISHRA</cp:lastModifiedBy>
  <cp:revision>39</cp:revision>
  <dcterms:created xsi:type="dcterms:W3CDTF">2020-09-22T06:38:20Z</dcterms:created>
  <dcterms:modified xsi:type="dcterms:W3CDTF">2020-09-22T21:49:27Z</dcterms:modified>
</cp:coreProperties>
</file>