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80" r:id="rId25"/>
    <p:sldId id="278" r:id="rId26"/>
    <p:sldId id="281" r:id="rId27"/>
    <p:sldId id="282" r:id="rId28"/>
    <p:sldId id="283" r:id="rId29"/>
    <p:sldId id="284" r:id="rId30"/>
    <p:sldId id="285" r:id="rId31"/>
    <p:sldId id="286" r:id="rId32"/>
    <p:sldId id="289" r:id="rId33"/>
    <p:sldId id="288"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archive.ics.uci.edu/ml/machine-learning-databases/autos/imports-85.data" TargetMode="External"/><Relationship Id="rId7" Type="http://schemas.openxmlformats.org/officeDocument/2006/relationships/hyperlink" Target="http://ripublication.com/irph/ijict_spl/ijictv4n7spl_17.pdf" TargetMode="External"/><Relationship Id="rId2" Type="http://schemas.openxmlformats.org/officeDocument/2006/relationships/hyperlink" Target="https://github.com/mdeepak6411/M.Sc-IT_Project" TargetMode="External"/><Relationship Id="rId1" Type="http://schemas.openxmlformats.org/officeDocument/2006/relationships/slideLayout" Target="../slideLayouts/slideLayout7.xml"/><Relationship Id="rId6" Type="http://schemas.openxmlformats.org/officeDocument/2006/relationships/hyperlink" Target="https://www.ijeat.org/wp-content/uploads/papers/v9i1s3/A10421291S319.pdf" TargetMode="External"/><Relationship Id="rId5" Type="http://schemas.openxmlformats.org/officeDocument/2006/relationships/hyperlink" Target="http://www.temjournal.com/content/81/TEMJournalFebruary2019_113_118.pdf" TargetMode="External"/><Relationship Id="rId4" Type="http://schemas.openxmlformats.org/officeDocument/2006/relationships/hyperlink" Target="https://www.leadingindia.ai/downloads/projects/BS/bs_7.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984" y="913357"/>
            <a:ext cx="8791575" cy="2387600"/>
          </a:xfrm>
        </p:spPr>
        <p:txBody>
          <a:bodyPr/>
          <a:lstStyle/>
          <a:p>
            <a:pPr algn="ctr"/>
            <a:r>
              <a:rPr lang="en-IN" b="1" dirty="0" smtClean="0">
                <a:solidFill>
                  <a:schemeClr val="bg1"/>
                </a:solidFill>
              </a:rPr>
              <a:t>MISHRA DEEPAK SURYABHAN</a:t>
            </a:r>
            <a:r>
              <a:rPr lang="en-GB" b="1" dirty="0">
                <a:solidFill>
                  <a:schemeClr val="bg1"/>
                </a:solidFill>
              </a:rPr>
              <a:t/>
            </a:r>
            <a:br>
              <a:rPr lang="en-GB" b="1" dirty="0">
                <a:solidFill>
                  <a:schemeClr val="bg1"/>
                </a:solidFill>
              </a:rPr>
            </a:br>
            <a:r>
              <a:rPr lang="en-GB" b="1" dirty="0" smtClean="0">
                <a:solidFill>
                  <a:schemeClr val="bg1"/>
                </a:solidFill>
              </a:rPr>
              <a:t>SEAT No- </a:t>
            </a:r>
            <a:r>
              <a:rPr lang="en-GB" b="1" u="sng" dirty="0" smtClean="0">
                <a:solidFill>
                  <a:schemeClr val="bg1"/>
                </a:solidFill>
              </a:rPr>
              <a:t>4103729</a:t>
            </a:r>
            <a:endParaRPr lang="en-GB" b="1" u="sng" dirty="0">
              <a:solidFill>
                <a:schemeClr val="bg1"/>
              </a:solidFill>
            </a:endParaRPr>
          </a:p>
        </p:txBody>
      </p:sp>
    </p:spTree>
    <p:extLst>
      <p:ext uri="{BB962C8B-B14F-4D97-AF65-F5344CB8AC3E}">
        <p14:creationId xmlns:p14="http://schemas.microsoft.com/office/powerpoint/2010/main" val="2735990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7726" y="910777"/>
            <a:ext cx="9705702" cy="4524315"/>
          </a:xfrm>
          <a:prstGeom prst="rect">
            <a:avLst/>
          </a:prstGeom>
        </p:spPr>
        <p:txBody>
          <a:bodyPr wrap="square">
            <a:spAutoFit/>
          </a:bodyPr>
          <a:lstStyle/>
          <a:p>
            <a:r>
              <a:rPr lang="en-US" b="1" dirty="0">
                <a:solidFill>
                  <a:srgbClr val="000000"/>
                </a:solidFill>
                <a:latin typeface="Helvetica Neue"/>
              </a:rPr>
              <a:t>Replace by mean:</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"normalized-losses": 41 missing </a:t>
            </a:r>
            <a:r>
              <a:rPr lang="en-US" dirty="0" smtClean="0">
                <a:solidFill>
                  <a:srgbClr val="000000"/>
                </a:solidFill>
                <a:latin typeface="Helvetica Neue"/>
              </a:rPr>
              <a:t>data</a:t>
            </a:r>
          </a:p>
          <a:p>
            <a:pPr>
              <a:buFont typeface="Arial" panose="020B0604020202020204" pitchFamily="34" charset="0"/>
              <a:buChar char="•"/>
            </a:pPr>
            <a:r>
              <a:rPr lang="en-US" dirty="0" smtClean="0">
                <a:solidFill>
                  <a:srgbClr val="000000"/>
                </a:solidFill>
                <a:latin typeface="Helvetica Neue"/>
              </a:rPr>
              <a:t>"stroke</a:t>
            </a:r>
            <a:r>
              <a:rPr lang="en-US" dirty="0">
                <a:solidFill>
                  <a:srgbClr val="000000"/>
                </a:solidFill>
                <a:latin typeface="Helvetica Neue"/>
              </a:rPr>
              <a:t>": 4 missing </a:t>
            </a:r>
            <a:r>
              <a:rPr lang="en-US" dirty="0" smtClean="0">
                <a:solidFill>
                  <a:srgbClr val="000000"/>
                </a:solidFill>
                <a:latin typeface="Helvetica Neue"/>
              </a:rPr>
              <a:t>data</a:t>
            </a:r>
          </a:p>
          <a:p>
            <a:pPr>
              <a:buFont typeface="Arial" panose="020B0604020202020204" pitchFamily="34" charset="0"/>
              <a:buChar char="•"/>
            </a:pPr>
            <a:r>
              <a:rPr lang="en-US" dirty="0" smtClean="0">
                <a:solidFill>
                  <a:srgbClr val="000000"/>
                </a:solidFill>
                <a:latin typeface="Helvetica Neue"/>
              </a:rPr>
              <a:t>"bore</a:t>
            </a:r>
            <a:r>
              <a:rPr lang="en-US" dirty="0">
                <a:solidFill>
                  <a:srgbClr val="000000"/>
                </a:solidFill>
                <a:latin typeface="Helvetica Neue"/>
              </a:rPr>
              <a:t>": 4 missing </a:t>
            </a:r>
            <a:r>
              <a:rPr lang="en-US" dirty="0" smtClean="0">
                <a:solidFill>
                  <a:srgbClr val="000000"/>
                </a:solidFill>
                <a:latin typeface="Helvetica Neue"/>
              </a:rPr>
              <a:t>data</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"horsepower": 2 missing </a:t>
            </a:r>
            <a:r>
              <a:rPr lang="en-US" dirty="0" smtClean="0">
                <a:solidFill>
                  <a:srgbClr val="000000"/>
                </a:solidFill>
                <a:latin typeface="Helvetica Neue"/>
              </a:rPr>
              <a:t>data</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"peak-rpm": 2 missing </a:t>
            </a:r>
            <a:r>
              <a:rPr lang="en-US" dirty="0" smtClean="0">
                <a:solidFill>
                  <a:srgbClr val="000000"/>
                </a:solidFill>
                <a:latin typeface="Helvetica Neue"/>
              </a:rPr>
              <a:t>data</a:t>
            </a:r>
          </a:p>
          <a:p>
            <a:endParaRPr lang="en-US" dirty="0">
              <a:solidFill>
                <a:srgbClr val="000000"/>
              </a:solidFill>
              <a:latin typeface="Helvetica Neue"/>
            </a:endParaRPr>
          </a:p>
          <a:p>
            <a:r>
              <a:rPr lang="en-US" b="1" dirty="0">
                <a:solidFill>
                  <a:srgbClr val="000000"/>
                </a:solidFill>
                <a:latin typeface="Helvetica Neue"/>
              </a:rPr>
              <a:t>Replace by frequency:</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a:t>
            </a:r>
            <a:r>
              <a:rPr lang="en-US" dirty="0" err="1">
                <a:solidFill>
                  <a:srgbClr val="000000"/>
                </a:solidFill>
                <a:latin typeface="Helvetica Neue"/>
              </a:rPr>
              <a:t>num</a:t>
            </a:r>
            <a:r>
              <a:rPr lang="en-US" dirty="0">
                <a:solidFill>
                  <a:srgbClr val="000000"/>
                </a:solidFill>
                <a:latin typeface="Helvetica Neue"/>
              </a:rPr>
              <a:t>-of-doors": 2 missing data, replace them with "four".</a:t>
            </a:r>
          </a:p>
          <a:p>
            <a:pPr marL="742950" lvl="1" indent="-285750">
              <a:buFont typeface="Arial" panose="020B0604020202020204" pitchFamily="34" charset="0"/>
              <a:buChar char="•"/>
            </a:pPr>
            <a:r>
              <a:rPr lang="en-US" dirty="0">
                <a:solidFill>
                  <a:srgbClr val="000000"/>
                </a:solidFill>
                <a:latin typeface="Helvetica Neue"/>
              </a:rPr>
              <a:t>Reason: 84% sedans is four doors. Since four doors is most frequent, it is most likely to </a:t>
            </a:r>
            <a:r>
              <a:rPr lang="en-US" dirty="0" smtClean="0">
                <a:solidFill>
                  <a:srgbClr val="000000"/>
                </a:solidFill>
                <a:latin typeface="Helvetica Neue"/>
              </a:rPr>
              <a:t>occur</a:t>
            </a:r>
          </a:p>
          <a:p>
            <a:pPr lvl="1"/>
            <a:endParaRPr lang="en-US" dirty="0">
              <a:solidFill>
                <a:srgbClr val="000000"/>
              </a:solidFill>
              <a:latin typeface="Helvetica Neue"/>
            </a:endParaRPr>
          </a:p>
          <a:p>
            <a:r>
              <a:rPr lang="en-US" b="1" dirty="0">
                <a:solidFill>
                  <a:srgbClr val="000000"/>
                </a:solidFill>
                <a:latin typeface="Helvetica Neue"/>
              </a:rPr>
              <a:t>Drop the whole row:</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"price": 4 missing data, simply delete the whole row</a:t>
            </a:r>
          </a:p>
          <a:p>
            <a:pPr marL="742950" lvl="1" indent="-285750">
              <a:buFont typeface="Arial" panose="020B0604020202020204" pitchFamily="34" charset="0"/>
              <a:buChar char="•"/>
            </a:pPr>
            <a:r>
              <a:rPr lang="en-US" dirty="0">
                <a:solidFill>
                  <a:srgbClr val="000000"/>
                </a:solidFill>
                <a:latin typeface="Helvetica Neue"/>
              </a:rPr>
              <a:t>Reason: price is what we want to predict. Any data entry without price data cannot be used for prediction; therefore any row now without price data is not </a:t>
            </a:r>
            <a:r>
              <a:rPr lang="en-US" dirty="0" smtClean="0">
                <a:solidFill>
                  <a:srgbClr val="000000"/>
                </a:solidFill>
                <a:latin typeface="Helvetica Neue"/>
              </a:rPr>
              <a:t>useful.</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444978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883" y="827705"/>
            <a:ext cx="3048546" cy="461665"/>
          </a:xfrm>
          <a:prstGeom prst="rect">
            <a:avLst/>
          </a:prstGeom>
        </p:spPr>
        <p:txBody>
          <a:bodyPr wrap="square">
            <a:spAutoFit/>
          </a:bodyPr>
          <a:lstStyle/>
          <a:p>
            <a:r>
              <a:rPr lang="en-GB" sz="2400" b="1" dirty="0">
                <a:solidFill>
                  <a:srgbClr val="000000"/>
                </a:solidFill>
                <a:latin typeface="Helvetica Neue"/>
              </a:rPr>
              <a:t>Correct data format</a:t>
            </a:r>
            <a:endParaRPr lang="en-GB" sz="2400" b="1" i="0" dirty="0">
              <a:solidFill>
                <a:srgbClr val="000000"/>
              </a:solidFill>
              <a:effectLst/>
              <a:latin typeface="Helvetica Neue"/>
            </a:endParaRPr>
          </a:p>
        </p:txBody>
      </p:sp>
      <p:pic>
        <p:nvPicPr>
          <p:cNvPr id="6" name="Picture 5"/>
          <p:cNvPicPr>
            <a:picLocks noChangeAspect="1"/>
          </p:cNvPicPr>
          <p:nvPr/>
        </p:nvPicPr>
        <p:blipFill>
          <a:blip r:embed="rId2"/>
          <a:stretch>
            <a:fillRect/>
          </a:stretch>
        </p:blipFill>
        <p:spPr>
          <a:xfrm>
            <a:off x="6738393" y="1613942"/>
            <a:ext cx="3868647" cy="3924709"/>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913018" y="5663166"/>
            <a:ext cx="1031965"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sz="2000" b="1" dirty="0" smtClean="0">
                <a:solidFill>
                  <a:schemeClr val="bg1"/>
                </a:solidFill>
              </a:rPr>
              <a:t>Before</a:t>
            </a:r>
            <a:endParaRPr lang="en-GB" sz="2000" b="1" dirty="0">
              <a:solidFill>
                <a:schemeClr val="bg1"/>
              </a:solidFill>
            </a:endParaRPr>
          </a:p>
        </p:txBody>
      </p:sp>
      <p:sp>
        <p:nvSpPr>
          <p:cNvPr id="9" name="TextBox 8"/>
          <p:cNvSpPr txBox="1"/>
          <p:nvPr/>
        </p:nvSpPr>
        <p:spPr>
          <a:xfrm>
            <a:off x="8373293" y="5663166"/>
            <a:ext cx="862148"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sz="2000" b="1" dirty="0" smtClean="0">
                <a:solidFill>
                  <a:schemeClr val="bg1"/>
                </a:solidFill>
              </a:rPr>
              <a:t>After</a:t>
            </a:r>
            <a:endParaRPr lang="en-GB" b="1" dirty="0">
              <a:solidFill>
                <a:schemeClr val="bg1"/>
              </a:solidFill>
            </a:endParaRPr>
          </a:p>
        </p:txBody>
      </p:sp>
      <p:pic>
        <p:nvPicPr>
          <p:cNvPr id="11" name="Picture 10"/>
          <p:cNvPicPr>
            <a:picLocks noChangeAspect="1"/>
          </p:cNvPicPr>
          <p:nvPr/>
        </p:nvPicPr>
        <p:blipFill>
          <a:blip r:embed="rId3"/>
          <a:stretch>
            <a:fillRect/>
          </a:stretch>
        </p:blipFill>
        <p:spPr>
          <a:xfrm>
            <a:off x="2063931" y="1613942"/>
            <a:ext cx="3735977" cy="3924709"/>
          </a:xfrm>
          <a:prstGeom prst="rect">
            <a:avLst/>
          </a:prstGeom>
          <a:ln>
            <a:noFill/>
          </a:ln>
          <a:effectLst>
            <a:outerShdw blurRad="292100" dist="139700" dir="2700000" algn="tl" rotWithShape="0">
              <a:srgbClr val="333333">
                <a:alpha val="65000"/>
              </a:srgbClr>
            </a:outerShdw>
          </a:effectLst>
        </p:spPr>
      </p:pic>
      <p:sp>
        <p:nvSpPr>
          <p:cNvPr id="12" name="Right Arrow 11"/>
          <p:cNvSpPr/>
          <p:nvPr/>
        </p:nvSpPr>
        <p:spPr>
          <a:xfrm>
            <a:off x="5799908" y="3200400"/>
            <a:ext cx="938485" cy="953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855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0122" y="1023648"/>
            <a:ext cx="3373683" cy="461665"/>
          </a:xfrm>
          <a:prstGeom prst="rect">
            <a:avLst/>
          </a:prstGeom>
        </p:spPr>
        <p:txBody>
          <a:bodyPr wrap="square">
            <a:spAutoFit/>
          </a:bodyPr>
          <a:lstStyle/>
          <a:p>
            <a:r>
              <a:rPr lang="en-GB" sz="2400" b="1" dirty="0">
                <a:solidFill>
                  <a:srgbClr val="000000"/>
                </a:solidFill>
                <a:latin typeface="Helvetica Neue"/>
              </a:rPr>
              <a:t>Data Standardization</a:t>
            </a:r>
            <a:endParaRPr lang="en-GB" sz="2400" b="1" i="0" dirty="0">
              <a:solidFill>
                <a:srgbClr val="000000"/>
              </a:solidFill>
              <a:effectLst/>
              <a:latin typeface="Helvetica Neue"/>
            </a:endParaRPr>
          </a:p>
        </p:txBody>
      </p:sp>
      <p:sp>
        <p:nvSpPr>
          <p:cNvPr id="5" name="Rectangle 4"/>
          <p:cNvSpPr/>
          <p:nvPr/>
        </p:nvSpPr>
        <p:spPr>
          <a:xfrm>
            <a:off x="1894919" y="2432132"/>
            <a:ext cx="3010183" cy="369332"/>
          </a:xfrm>
          <a:prstGeom prst="rect">
            <a:avLst/>
          </a:prstGeom>
        </p:spPr>
        <p:txBody>
          <a:bodyPr wrap="none">
            <a:spAutoFit/>
          </a:bodyPr>
          <a:lstStyle/>
          <a:p>
            <a:r>
              <a:rPr lang="en-GB" dirty="0">
                <a:solidFill>
                  <a:srgbClr val="000000"/>
                </a:solidFill>
                <a:latin typeface="Helvetica Neue"/>
              </a:rPr>
              <a:t>Transform mpg to L/100km:</a:t>
            </a:r>
            <a:endParaRPr lang="en-GB" dirty="0"/>
          </a:p>
        </p:txBody>
      </p:sp>
      <p:pic>
        <p:nvPicPr>
          <p:cNvPr id="6" name="Picture 5"/>
          <p:cNvPicPr>
            <a:picLocks noChangeAspect="1"/>
          </p:cNvPicPr>
          <p:nvPr/>
        </p:nvPicPr>
        <p:blipFill>
          <a:blip r:embed="rId2"/>
          <a:stretch>
            <a:fillRect/>
          </a:stretch>
        </p:blipFill>
        <p:spPr>
          <a:xfrm>
            <a:off x="2155370" y="2982183"/>
            <a:ext cx="2168434" cy="2687097"/>
          </a:xfrm>
          <a:prstGeom prst="rect">
            <a:avLst/>
          </a:prstGeom>
        </p:spPr>
      </p:pic>
      <p:pic>
        <p:nvPicPr>
          <p:cNvPr id="7" name="Picture 6"/>
          <p:cNvPicPr>
            <a:picLocks noChangeAspect="1"/>
          </p:cNvPicPr>
          <p:nvPr/>
        </p:nvPicPr>
        <p:blipFill>
          <a:blip r:embed="rId3"/>
          <a:stretch>
            <a:fillRect/>
          </a:stretch>
        </p:blipFill>
        <p:spPr>
          <a:xfrm>
            <a:off x="5486400" y="2982183"/>
            <a:ext cx="2024743" cy="2556468"/>
          </a:xfrm>
          <a:prstGeom prst="rect">
            <a:avLst/>
          </a:prstGeom>
        </p:spPr>
      </p:pic>
      <p:sp>
        <p:nvSpPr>
          <p:cNvPr id="8" name="Right Arrow 7"/>
          <p:cNvSpPr/>
          <p:nvPr/>
        </p:nvSpPr>
        <p:spPr>
          <a:xfrm>
            <a:off x="4466750" y="4005691"/>
            <a:ext cx="876704"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275804" y="1457660"/>
            <a:ext cx="8442962" cy="369332"/>
          </a:xfrm>
          <a:prstGeom prst="rect">
            <a:avLst/>
          </a:prstGeom>
        </p:spPr>
        <p:txBody>
          <a:bodyPr wrap="square">
            <a:spAutoFit/>
          </a:bodyPr>
          <a:lstStyle/>
          <a:p>
            <a:r>
              <a:rPr lang="en-US" dirty="0">
                <a:solidFill>
                  <a:srgbClr val="000000"/>
                </a:solidFill>
                <a:latin typeface="Helvetica Neue"/>
              </a:rPr>
              <a:t>Standardization is the process of transforming data into a common format </a:t>
            </a:r>
            <a:endParaRPr lang="en-GB" dirty="0"/>
          </a:p>
        </p:txBody>
      </p:sp>
    </p:spTree>
    <p:extLst>
      <p:ext uri="{BB962C8B-B14F-4D97-AF65-F5344CB8AC3E}">
        <p14:creationId xmlns:p14="http://schemas.microsoft.com/office/powerpoint/2010/main" val="2176687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8029" y="1193465"/>
            <a:ext cx="2972289" cy="461665"/>
          </a:xfrm>
          <a:prstGeom prst="rect">
            <a:avLst/>
          </a:prstGeom>
        </p:spPr>
        <p:txBody>
          <a:bodyPr wrap="none">
            <a:spAutoFit/>
          </a:bodyPr>
          <a:lstStyle/>
          <a:p>
            <a:r>
              <a:rPr lang="en-GB" sz="2400" b="1" dirty="0">
                <a:solidFill>
                  <a:srgbClr val="000000"/>
                </a:solidFill>
                <a:latin typeface="Helvetica Neue"/>
              </a:rPr>
              <a:t>Data Normalization</a:t>
            </a:r>
            <a:endParaRPr lang="en-GB" b="1" i="0" dirty="0">
              <a:solidFill>
                <a:srgbClr val="000000"/>
              </a:solidFill>
              <a:effectLst/>
              <a:latin typeface="Helvetica Neue"/>
            </a:endParaRPr>
          </a:p>
        </p:txBody>
      </p:sp>
      <p:pic>
        <p:nvPicPr>
          <p:cNvPr id="6" name="Picture 5"/>
          <p:cNvPicPr>
            <a:picLocks noChangeAspect="1"/>
          </p:cNvPicPr>
          <p:nvPr/>
        </p:nvPicPr>
        <p:blipFill>
          <a:blip r:embed="rId2"/>
          <a:stretch>
            <a:fillRect/>
          </a:stretch>
        </p:blipFill>
        <p:spPr>
          <a:xfrm>
            <a:off x="6498368" y="3737529"/>
            <a:ext cx="2847159" cy="1761989"/>
          </a:xfrm>
          <a:prstGeom prst="rect">
            <a:avLst/>
          </a:prstGeom>
        </p:spPr>
      </p:pic>
      <p:sp>
        <p:nvSpPr>
          <p:cNvPr id="7" name="Rectangle 6"/>
          <p:cNvSpPr/>
          <p:nvPr/>
        </p:nvSpPr>
        <p:spPr>
          <a:xfrm>
            <a:off x="1693128" y="2891316"/>
            <a:ext cx="7350034" cy="369332"/>
          </a:xfrm>
          <a:prstGeom prst="rect">
            <a:avLst/>
          </a:prstGeom>
        </p:spPr>
        <p:txBody>
          <a:bodyPr wrap="square">
            <a:spAutoFit/>
          </a:bodyPr>
          <a:lstStyle/>
          <a:p>
            <a:r>
              <a:rPr lang="en-US" dirty="0">
                <a:solidFill>
                  <a:srgbClr val="000000"/>
                </a:solidFill>
                <a:latin typeface="Helvetica Neue"/>
              </a:rPr>
              <a:t>we've normalized "length", "width" and "height" in the range of [0,1].</a:t>
            </a:r>
            <a:endParaRPr lang="en-GB" dirty="0"/>
          </a:p>
        </p:txBody>
      </p:sp>
      <p:pic>
        <p:nvPicPr>
          <p:cNvPr id="8" name="Picture 7"/>
          <p:cNvPicPr>
            <a:picLocks noChangeAspect="1"/>
          </p:cNvPicPr>
          <p:nvPr/>
        </p:nvPicPr>
        <p:blipFill>
          <a:blip r:embed="rId3"/>
          <a:stretch>
            <a:fillRect/>
          </a:stretch>
        </p:blipFill>
        <p:spPr>
          <a:xfrm>
            <a:off x="2812490" y="3743254"/>
            <a:ext cx="2555655" cy="1761989"/>
          </a:xfrm>
          <a:prstGeom prst="rect">
            <a:avLst/>
          </a:prstGeom>
        </p:spPr>
      </p:pic>
      <p:sp>
        <p:nvSpPr>
          <p:cNvPr id="9" name="Right Arrow 8"/>
          <p:cNvSpPr/>
          <p:nvPr/>
        </p:nvSpPr>
        <p:spPr>
          <a:xfrm>
            <a:off x="5541099" y="4291145"/>
            <a:ext cx="784315" cy="666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493519" y="1768104"/>
            <a:ext cx="9805851" cy="369332"/>
          </a:xfrm>
          <a:prstGeom prst="rect">
            <a:avLst/>
          </a:prstGeom>
        </p:spPr>
        <p:txBody>
          <a:bodyPr wrap="square">
            <a:spAutoFit/>
          </a:bodyPr>
          <a:lstStyle/>
          <a:p>
            <a:r>
              <a:rPr lang="en-US" dirty="0">
                <a:solidFill>
                  <a:srgbClr val="000000"/>
                </a:solidFill>
                <a:latin typeface="Helvetica Neue"/>
              </a:rPr>
              <a:t>Normalization is the process of transforming values of several variables into a similar range. </a:t>
            </a:r>
            <a:endParaRPr lang="en-GB" dirty="0"/>
          </a:p>
        </p:txBody>
      </p:sp>
    </p:spTree>
    <p:extLst>
      <p:ext uri="{BB962C8B-B14F-4D97-AF65-F5344CB8AC3E}">
        <p14:creationId xmlns:p14="http://schemas.microsoft.com/office/powerpoint/2010/main" val="3977857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2508" y="906083"/>
            <a:ext cx="1897892" cy="461665"/>
          </a:xfrm>
          <a:prstGeom prst="rect">
            <a:avLst/>
          </a:prstGeom>
        </p:spPr>
        <p:txBody>
          <a:bodyPr wrap="square">
            <a:spAutoFit/>
          </a:bodyPr>
          <a:lstStyle/>
          <a:p>
            <a:r>
              <a:rPr lang="en-GB" sz="2400" b="1" dirty="0">
                <a:solidFill>
                  <a:srgbClr val="000000"/>
                </a:solidFill>
                <a:latin typeface="Helvetica Neue"/>
              </a:rPr>
              <a:t>Binning</a:t>
            </a:r>
            <a:endParaRPr lang="en-GB" sz="2400" b="1" i="0" dirty="0">
              <a:solidFill>
                <a:srgbClr val="000000"/>
              </a:solidFill>
              <a:effectLst/>
              <a:latin typeface="Helvetica Neue"/>
            </a:endParaRPr>
          </a:p>
        </p:txBody>
      </p:sp>
      <p:sp>
        <p:nvSpPr>
          <p:cNvPr id="5" name="Rectangle 4"/>
          <p:cNvSpPr/>
          <p:nvPr/>
        </p:nvSpPr>
        <p:spPr>
          <a:xfrm>
            <a:off x="2007187" y="5454913"/>
            <a:ext cx="6775269"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smtClean="0">
                <a:solidFill>
                  <a:srgbClr val="000000"/>
                </a:solidFill>
                <a:latin typeface="Helvetica Neue"/>
              </a:rPr>
              <a:t>Fig 1:  In </a:t>
            </a:r>
            <a:r>
              <a:rPr lang="en-US" sz="1400" dirty="0">
                <a:solidFill>
                  <a:srgbClr val="000000"/>
                </a:solidFill>
                <a:latin typeface="Helvetica Neue"/>
              </a:rPr>
              <a:t>our dataset, "horsepower" </a:t>
            </a:r>
            <a:r>
              <a:rPr lang="en-US" sz="1400" dirty="0" smtClean="0">
                <a:solidFill>
                  <a:srgbClr val="000000"/>
                </a:solidFill>
                <a:latin typeface="Helvetica Neue"/>
              </a:rPr>
              <a:t>has </a:t>
            </a:r>
            <a:r>
              <a:rPr lang="en-US" sz="1400" dirty="0">
                <a:solidFill>
                  <a:srgbClr val="000000"/>
                </a:solidFill>
                <a:latin typeface="Helvetica Neue"/>
              </a:rPr>
              <a:t>57 unique values</a:t>
            </a:r>
            <a:r>
              <a:rPr lang="en-US" dirty="0">
                <a:solidFill>
                  <a:srgbClr val="000000"/>
                </a:solidFill>
                <a:latin typeface="Helvetica Neue"/>
              </a:rPr>
              <a:t>.</a:t>
            </a:r>
            <a:endParaRPr lang="en-GB" dirty="0"/>
          </a:p>
        </p:txBody>
      </p:sp>
      <p:pic>
        <p:nvPicPr>
          <p:cNvPr id="7" name="Picture 6"/>
          <p:cNvPicPr>
            <a:picLocks noChangeAspect="1"/>
          </p:cNvPicPr>
          <p:nvPr/>
        </p:nvPicPr>
        <p:blipFill>
          <a:blip r:embed="rId2"/>
          <a:stretch>
            <a:fillRect/>
          </a:stretch>
        </p:blipFill>
        <p:spPr>
          <a:xfrm>
            <a:off x="2007187" y="1897964"/>
            <a:ext cx="3609839" cy="2533922"/>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6560957" y="1897964"/>
            <a:ext cx="3706450" cy="2533922"/>
          </a:xfrm>
          <a:prstGeom prst="rect">
            <a:avLst/>
          </a:prstGeom>
        </p:spPr>
      </p:pic>
      <p:sp>
        <p:nvSpPr>
          <p:cNvPr id="9" name="Rectangle 8"/>
          <p:cNvSpPr/>
          <p:nvPr/>
        </p:nvSpPr>
        <p:spPr>
          <a:xfrm>
            <a:off x="2007188" y="5966601"/>
            <a:ext cx="6775269"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smtClean="0">
                <a:solidFill>
                  <a:srgbClr val="000000"/>
                </a:solidFill>
                <a:latin typeface="Helvetica Neue"/>
              </a:rPr>
              <a:t>Fig 2: </a:t>
            </a:r>
            <a:r>
              <a:rPr lang="en-US" sz="1400" dirty="0">
                <a:solidFill>
                  <a:srgbClr val="000000"/>
                </a:solidFill>
                <a:latin typeface="Helvetica Neue"/>
              </a:rPr>
              <a:t> "horsepower" with 3 categories ("</a:t>
            </a:r>
            <a:r>
              <a:rPr lang="en-US" sz="1400" dirty="0" err="1">
                <a:solidFill>
                  <a:srgbClr val="000000"/>
                </a:solidFill>
                <a:latin typeface="Helvetica Neue"/>
              </a:rPr>
              <a:t>Low","Medium</a:t>
            </a:r>
            <a:r>
              <a:rPr lang="en-US" sz="1400" dirty="0">
                <a:solidFill>
                  <a:srgbClr val="000000"/>
                </a:solidFill>
                <a:latin typeface="Helvetica Neue"/>
              </a:rPr>
              <a:t>" and "High")</a:t>
            </a:r>
            <a:endParaRPr lang="en-GB" sz="1400" dirty="0"/>
          </a:p>
        </p:txBody>
      </p:sp>
      <p:sp>
        <p:nvSpPr>
          <p:cNvPr id="10" name="TextBox 9"/>
          <p:cNvSpPr txBox="1"/>
          <p:nvPr/>
        </p:nvSpPr>
        <p:spPr>
          <a:xfrm>
            <a:off x="3200400" y="4574067"/>
            <a:ext cx="78377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smtClean="0"/>
              <a:t>Fig. 1</a:t>
            </a:r>
            <a:endParaRPr lang="en-GB" dirty="0"/>
          </a:p>
        </p:txBody>
      </p:sp>
      <p:sp>
        <p:nvSpPr>
          <p:cNvPr id="11" name="TextBox 10"/>
          <p:cNvSpPr txBox="1"/>
          <p:nvPr/>
        </p:nvSpPr>
        <p:spPr>
          <a:xfrm>
            <a:off x="7833360" y="4545932"/>
            <a:ext cx="78377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smtClean="0"/>
              <a:t>Fig. 2</a:t>
            </a:r>
            <a:endParaRPr lang="en-GB" dirty="0"/>
          </a:p>
        </p:txBody>
      </p:sp>
      <p:sp>
        <p:nvSpPr>
          <p:cNvPr id="12" name="Rectangle 11"/>
          <p:cNvSpPr/>
          <p:nvPr/>
        </p:nvSpPr>
        <p:spPr>
          <a:xfrm>
            <a:off x="2554907" y="995876"/>
            <a:ext cx="9454997" cy="646331"/>
          </a:xfrm>
          <a:prstGeom prst="rect">
            <a:avLst/>
          </a:prstGeom>
        </p:spPr>
        <p:txBody>
          <a:bodyPr wrap="square">
            <a:spAutoFit/>
          </a:bodyPr>
          <a:lstStyle/>
          <a:p>
            <a:r>
              <a:rPr lang="en-US" dirty="0">
                <a:solidFill>
                  <a:srgbClr val="000000"/>
                </a:solidFill>
                <a:latin typeface="Helvetica Neue"/>
              </a:rPr>
              <a:t>Binning is a process of transforming continuous numerical variables into discrete categorical 'bins', for grouped analysis.</a:t>
            </a:r>
            <a:endParaRPr lang="en-GB" dirty="0"/>
          </a:p>
        </p:txBody>
      </p:sp>
    </p:spTree>
    <p:extLst>
      <p:ext uri="{BB962C8B-B14F-4D97-AF65-F5344CB8AC3E}">
        <p14:creationId xmlns:p14="http://schemas.microsoft.com/office/powerpoint/2010/main" val="3653679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0246" y="840768"/>
            <a:ext cx="4899290" cy="461665"/>
          </a:xfrm>
          <a:prstGeom prst="rect">
            <a:avLst/>
          </a:prstGeom>
        </p:spPr>
        <p:txBody>
          <a:bodyPr wrap="none">
            <a:spAutoFit/>
          </a:bodyPr>
          <a:lstStyle/>
          <a:p>
            <a:r>
              <a:rPr lang="en-US" sz="2400" b="1" dirty="0">
                <a:solidFill>
                  <a:srgbClr val="000000"/>
                </a:solidFill>
                <a:latin typeface="Calibri" panose="020F0502020204030204" pitchFamily="34" charset="0"/>
                <a:cs typeface="Calibri" panose="020F0502020204030204" pitchFamily="34" charset="0"/>
              </a:rPr>
              <a:t>Indicator variable </a:t>
            </a:r>
            <a:r>
              <a:rPr lang="en-US" sz="2400" b="1" dirty="0" smtClean="0">
                <a:solidFill>
                  <a:srgbClr val="000000"/>
                </a:solidFill>
                <a:latin typeface="Calibri" panose="020F0502020204030204" pitchFamily="34" charset="0"/>
                <a:cs typeface="Calibri" panose="020F0502020204030204" pitchFamily="34" charset="0"/>
              </a:rPr>
              <a:t>or </a:t>
            </a:r>
            <a:r>
              <a:rPr lang="en-US" sz="2400" b="1" dirty="0">
                <a:solidFill>
                  <a:srgbClr val="000000"/>
                </a:solidFill>
                <a:latin typeface="Calibri" panose="020F0502020204030204" pitchFamily="34" charset="0"/>
                <a:cs typeface="Calibri" panose="020F0502020204030204" pitchFamily="34" charset="0"/>
              </a:rPr>
              <a:t>dummy variable</a:t>
            </a:r>
            <a:endParaRPr lang="en-US" sz="2400" b="1" i="0" dirty="0">
              <a:solidFill>
                <a:srgbClr val="000000"/>
              </a:solidFill>
              <a:effectLst/>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116975" y="3987233"/>
            <a:ext cx="1970859" cy="208393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6263502" y="3987233"/>
            <a:ext cx="1913845" cy="2083934"/>
          </a:xfrm>
          <a:prstGeom prst="rect">
            <a:avLst/>
          </a:prstGeom>
        </p:spPr>
      </p:pic>
      <p:sp>
        <p:nvSpPr>
          <p:cNvPr id="7" name="Rectangle 6"/>
          <p:cNvSpPr/>
          <p:nvPr/>
        </p:nvSpPr>
        <p:spPr>
          <a:xfrm>
            <a:off x="3026202" y="3163278"/>
            <a:ext cx="7559040" cy="646331"/>
          </a:xfrm>
          <a:prstGeom prst="rect">
            <a:avLst/>
          </a:prstGeom>
        </p:spPr>
        <p:txBody>
          <a:bodyPr wrap="square">
            <a:spAutoFit/>
          </a:bodyPr>
          <a:lstStyle/>
          <a:p>
            <a:r>
              <a:rPr lang="en-US" dirty="0" smtClean="0">
                <a:solidFill>
                  <a:srgbClr val="000000"/>
                </a:solidFill>
                <a:latin typeface="Helvetica Neue"/>
              </a:rPr>
              <a:t>The column </a:t>
            </a:r>
            <a:r>
              <a:rPr lang="en-US" dirty="0">
                <a:solidFill>
                  <a:srgbClr val="000000"/>
                </a:solidFill>
                <a:latin typeface="Helvetica Neue"/>
              </a:rPr>
              <a:t>"</a:t>
            </a:r>
            <a:r>
              <a:rPr lang="en-US" dirty="0" smtClean="0">
                <a:solidFill>
                  <a:srgbClr val="000000"/>
                </a:solidFill>
                <a:latin typeface="Helvetica Neue"/>
              </a:rPr>
              <a:t>fuel-type“ and aspiration </a:t>
            </a:r>
            <a:r>
              <a:rPr lang="en-US" dirty="0">
                <a:solidFill>
                  <a:srgbClr val="000000"/>
                </a:solidFill>
                <a:latin typeface="Helvetica Neue"/>
              </a:rPr>
              <a:t>has two unique </a:t>
            </a:r>
            <a:r>
              <a:rPr lang="en-US" dirty="0" smtClean="0">
                <a:solidFill>
                  <a:srgbClr val="000000"/>
                </a:solidFill>
                <a:latin typeface="Helvetica Neue"/>
              </a:rPr>
              <a:t>values</a:t>
            </a:r>
          </a:p>
          <a:p>
            <a:r>
              <a:rPr lang="en-US" dirty="0" smtClean="0">
                <a:solidFill>
                  <a:srgbClr val="000000"/>
                </a:solidFill>
                <a:latin typeface="Helvetica Neue"/>
              </a:rPr>
              <a:t>Regression </a:t>
            </a:r>
            <a:r>
              <a:rPr lang="en-US" dirty="0">
                <a:solidFill>
                  <a:srgbClr val="000000"/>
                </a:solidFill>
                <a:latin typeface="Helvetica Neue"/>
              </a:rPr>
              <a:t>doesn't understand words, only numbers.</a:t>
            </a:r>
            <a:endParaRPr lang="en-GB" dirty="0"/>
          </a:p>
        </p:txBody>
      </p:sp>
      <p:sp>
        <p:nvSpPr>
          <p:cNvPr id="9" name="Rectangle 8"/>
          <p:cNvSpPr/>
          <p:nvPr/>
        </p:nvSpPr>
        <p:spPr>
          <a:xfrm>
            <a:off x="1392312" y="1480057"/>
            <a:ext cx="8757528" cy="646331"/>
          </a:xfrm>
          <a:prstGeom prst="rect">
            <a:avLst/>
          </a:prstGeom>
        </p:spPr>
        <p:txBody>
          <a:bodyPr wrap="square">
            <a:spAutoFit/>
          </a:bodyPr>
          <a:lstStyle/>
          <a:p>
            <a:r>
              <a:rPr lang="en-US" dirty="0">
                <a:solidFill>
                  <a:srgbClr val="000000"/>
                </a:solidFill>
                <a:latin typeface="Helvetica Neue"/>
              </a:rPr>
              <a:t>An indicator variable </a:t>
            </a:r>
            <a:r>
              <a:rPr lang="en-US" dirty="0" smtClean="0">
                <a:solidFill>
                  <a:srgbClr val="000000"/>
                </a:solidFill>
                <a:latin typeface="Helvetica Neue"/>
              </a:rPr>
              <a:t>is </a:t>
            </a:r>
            <a:r>
              <a:rPr lang="en-US" dirty="0">
                <a:solidFill>
                  <a:srgbClr val="000000"/>
                </a:solidFill>
                <a:latin typeface="Helvetica Neue"/>
              </a:rPr>
              <a:t>a numerical variable used to label categories. They are called 'dummies' because the numbers themselves don't have inherent meaning.</a:t>
            </a:r>
            <a:endParaRPr lang="en-GB" dirty="0"/>
          </a:p>
        </p:txBody>
      </p:sp>
    </p:spTree>
    <p:extLst>
      <p:ext uri="{BB962C8B-B14F-4D97-AF65-F5344CB8AC3E}">
        <p14:creationId xmlns:p14="http://schemas.microsoft.com/office/powerpoint/2010/main" val="2674487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22913" y="1441661"/>
            <a:ext cx="6611233" cy="1077218"/>
          </a:xfrm>
          <a:prstGeom prst="rect">
            <a:avLst/>
          </a:prstGeom>
        </p:spPr>
        <p:txBody>
          <a:bodyPr wrap="none">
            <a:spAutoFit/>
          </a:bodyPr>
          <a:lstStyle/>
          <a:p>
            <a:pPr algn="ctr"/>
            <a:r>
              <a:rPr lang="en-GB" sz="3200" b="1" dirty="0">
                <a:solidFill>
                  <a:srgbClr val="000000"/>
                </a:solidFill>
                <a:latin typeface="Times New Roman" panose="02020603050405020304" pitchFamily="18" charset="0"/>
              </a:rPr>
              <a:t>EXPLORATORY DATA </a:t>
            </a:r>
            <a:r>
              <a:rPr lang="en-GB" sz="3200" b="1" dirty="0" smtClean="0">
                <a:solidFill>
                  <a:srgbClr val="000000"/>
                </a:solidFill>
                <a:latin typeface="Times New Roman" panose="02020603050405020304" pitchFamily="18" charset="0"/>
              </a:rPr>
              <a:t>ANALYSIS</a:t>
            </a:r>
          </a:p>
          <a:p>
            <a:pPr algn="ctr"/>
            <a:r>
              <a:rPr lang="en-GB" sz="3200" b="1" dirty="0" smtClean="0">
                <a:solidFill>
                  <a:srgbClr val="000000"/>
                </a:solidFill>
                <a:latin typeface="Times New Roman" panose="02020603050405020304" pitchFamily="18" charset="0"/>
              </a:rPr>
              <a:t>(EDA)</a:t>
            </a:r>
            <a:endParaRPr lang="en-GB" sz="3200" dirty="0"/>
          </a:p>
        </p:txBody>
      </p:sp>
    </p:spTree>
    <p:extLst>
      <p:ext uri="{BB962C8B-B14F-4D97-AF65-F5344CB8AC3E}">
        <p14:creationId xmlns:p14="http://schemas.microsoft.com/office/powerpoint/2010/main" val="4153387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7131" y="976590"/>
            <a:ext cx="9100458" cy="461665"/>
          </a:xfrm>
          <a:prstGeom prst="rect">
            <a:avLst/>
          </a:prstGeom>
        </p:spPr>
        <p:txBody>
          <a:bodyPr wrap="square">
            <a:spAutoFit/>
          </a:bodyPr>
          <a:lstStyle/>
          <a:p>
            <a:r>
              <a:rPr lang="en-US" sz="2400" b="1" dirty="0">
                <a:solidFill>
                  <a:srgbClr val="000000"/>
                </a:solidFill>
                <a:latin typeface="Helvetica Neue"/>
              </a:rPr>
              <a:t>Analyzing Individual Feature Patterns using Visualization</a:t>
            </a:r>
            <a:endParaRPr lang="en-US" sz="2400" b="1" i="0" dirty="0">
              <a:solidFill>
                <a:srgbClr val="000000"/>
              </a:solidFill>
              <a:effectLst/>
              <a:latin typeface="Helvetica Neue"/>
            </a:endParaRPr>
          </a:p>
        </p:txBody>
      </p:sp>
      <p:pic>
        <p:nvPicPr>
          <p:cNvPr id="5" name="Picture 4"/>
          <p:cNvPicPr>
            <a:picLocks noChangeAspect="1"/>
          </p:cNvPicPr>
          <p:nvPr/>
        </p:nvPicPr>
        <p:blipFill>
          <a:blip r:embed="rId2"/>
          <a:stretch>
            <a:fillRect/>
          </a:stretch>
        </p:blipFill>
        <p:spPr>
          <a:xfrm>
            <a:off x="1159514" y="2554194"/>
            <a:ext cx="3009900" cy="1914525"/>
          </a:xfrm>
          <a:prstGeom prst="rect">
            <a:avLst/>
          </a:prstGeom>
        </p:spPr>
      </p:pic>
      <p:pic>
        <p:nvPicPr>
          <p:cNvPr id="6" name="Picture 5"/>
          <p:cNvPicPr>
            <a:picLocks noChangeAspect="1"/>
          </p:cNvPicPr>
          <p:nvPr/>
        </p:nvPicPr>
        <p:blipFill>
          <a:blip r:embed="rId3"/>
          <a:stretch>
            <a:fillRect/>
          </a:stretch>
        </p:blipFill>
        <p:spPr>
          <a:xfrm>
            <a:off x="4759699" y="2554194"/>
            <a:ext cx="3162300" cy="1914525"/>
          </a:xfrm>
          <a:prstGeom prst="rect">
            <a:avLst/>
          </a:prstGeom>
        </p:spPr>
      </p:pic>
      <p:pic>
        <p:nvPicPr>
          <p:cNvPr id="7" name="Picture 6"/>
          <p:cNvPicPr>
            <a:picLocks noChangeAspect="1"/>
          </p:cNvPicPr>
          <p:nvPr/>
        </p:nvPicPr>
        <p:blipFill>
          <a:blip r:embed="rId4"/>
          <a:stretch>
            <a:fillRect/>
          </a:stretch>
        </p:blipFill>
        <p:spPr>
          <a:xfrm>
            <a:off x="8449764" y="2574194"/>
            <a:ext cx="3295650" cy="1914525"/>
          </a:xfrm>
          <a:prstGeom prst="rect">
            <a:avLst/>
          </a:prstGeom>
        </p:spPr>
      </p:pic>
      <p:pic>
        <p:nvPicPr>
          <p:cNvPr id="8" name="Picture 7"/>
          <p:cNvPicPr>
            <a:picLocks noChangeAspect="1"/>
          </p:cNvPicPr>
          <p:nvPr/>
        </p:nvPicPr>
        <p:blipFill>
          <a:blip r:embed="rId5"/>
          <a:stretch>
            <a:fillRect/>
          </a:stretch>
        </p:blipFill>
        <p:spPr>
          <a:xfrm>
            <a:off x="1147156" y="4799069"/>
            <a:ext cx="3133725" cy="1971675"/>
          </a:xfrm>
          <a:prstGeom prst="rect">
            <a:avLst/>
          </a:prstGeom>
        </p:spPr>
      </p:pic>
      <p:sp>
        <p:nvSpPr>
          <p:cNvPr id="9" name="Rectangle 8"/>
          <p:cNvSpPr/>
          <p:nvPr/>
        </p:nvSpPr>
        <p:spPr>
          <a:xfrm>
            <a:off x="997131" y="1533267"/>
            <a:ext cx="3762568" cy="369332"/>
          </a:xfrm>
          <a:prstGeom prst="rect">
            <a:avLst/>
          </a:prstGeom>
        </p:spPr>
        <p:txBody>
          <a:bodyPr wrap="none">
            <a:spAutoFit/>
          </a:bodyPr>
          <a:lstStyle/>
          <a:p>
            <a:r>
              <a:rPr lang="en-GB" b="1" dirty="0">
                <a:solidFill>
                  <a:srgbClr val="000000"/>
                </a:solidFill>
                <a:latin typeface="Helvetica Neue"/>
              </a:rPr>
              <a:t>Continuous numerical variables:</a:t>
            </a:r>
            <a:endParaRPr lang="en-GB" b="1" i="0" dirty="0">
              <a:solidFill>
                <a:srgbClr val="000000"/>
              </a:solidFill>
              <a:effectLst/>
              <a:latin typeface="Helvetica Neue"/>
            </a:endParaRPr>
          </a:p>
        </p:txBody>
      </p:sp>
      <p:sp>
        <p:nvSpPr>
          <p:cNvPr id="10" name="Rectangle 9"/>
          <p:cNvSpPr/>
          <p:nvPr/>
        </p:nvSpPr>
        <p:spPr>
          <a:xfrm>
            <a:off x="997131" y="1884627"/>
            <a:ext cx="10972799" cy="646331"/>
          </a:xfrm>
          <a:prstGeom prst="rect">
            <a:avLst/>
          </a:prstGeom>
        </p:spPr>
        <p:txBody>
          <a:bodyPr wrap="square">
            <a:spAutoFit/>
          </a:bodyPr>
          <a:lstStyle/>
          <a:p>
            <a:r>
              <a:rPr lang="en-US" dirty="0">
                <a:solidFill>
                  <a:srgbClr val="000000"/>
                </a:solidFill>
                <a:latin typeface="Helvetica Neue"/>
              </a:rPr>
              <a:t>In order to start understanding the (linear) relationship between an individual variable and the price. </a:t>
            </a:r>
            <a:endParaRPr lang="en-US" dirty="0" smtClean="0">
              <a:solidFill>
                <a:srgbClr val="000000"/>
              </a:solidFill>
              <a:latin typeface="Helvetica Neue"/>
            </a:endParaRPr>
          </a:p>
          <a:p>
            <a:r>
              <a:rPr lang="en-US" dirty="0" smtClean="0">
                <a:solidFill>
                  <a:srgbClr val="000000"/>
                </a:solidFill>
                <a:latin typeface="Helvetica Neue"/>
              </a:rPr>
              <a:t>We </a:t>
            </a:r>
            <a:r>
              <a:rPr lang="en-US" dirty="0">
                <a:solidFill>
                  <a:srgbClr val="000000"/>
                </a:solidFill>
                <a:latin typeface="Helvetica Neue"/>
              </a:rPr>
              <a:t>can do this by using "</a:t>
            </a:r>
            <a:r>
              <a:rPr lang="en-US" dirty="0" err="1">
                <a:solidFill>
                  <a:srgbClr val="000000"/>
                </a:solidFill>
                <a:latin typeface="Helvetica Neue"/>
              </a:rPr>
              <a:t>regplot</a:t>
            </a:r>
            <a:r>
              <a:rPr lang="en-US" dirty="0">
                <a:solidFill>
                  <a:srgbClr val="000000"/>
                </a:solidFill>
                <a:latin typeface="Helvetica Neue"/>
              </a:rPr>
              <a:t>", which plots the scatterplot plus the fitted regression line for the data.</a:t>
            </a:r>
            <a:endParaRPr lang="en-GB" dirty="0"/>
          </a:p>
        </p:txBody>
      </p:sp>
      <p:sp>
        <p:nvSpPr>
          <p:cNvPr id="11" name="Rectangle 10"/>
          <p:cNvSpPr/>
          <p:nvPr/>
        </p:nvSpPr>
        <p:spPr>
          <a:xfrm>
            <a:off x="1159514" y="4404581"/>
            <a:ext cx="3121367" cy="369332"/>
          </a:xfrm>
          <a:prstGeom prst="rect">
            <a:avLst/>
          </a:prstGeom>
        </p:spPr>
        <p:txBody>
          <a:bodyPr wrap="none">
            <a:spAutoFit/>
          </a:bodyPr>
          <a:lstStyle/>
          <a:p>
            <a:r>
              <a:rPr lang="en-GB" b="1" dirty="0">
                <a:solidFill>
                  <a:srgbClr val="000000"/>
                </a:solidFill>
                <a:latin typeface="Helvetica Neue"/>
              </a:rPr>
              <a:t>Positive linear relationship</a:t>
            </a:r>
            <a:endParaRPr lang="en-GB" b="1" i="0" dirty="0">
              <a:solidFill>
                <a:srgbClr val="000000"/>
              </a:solidFill>
              <a:effectLst/>
              <a:latin typeface="Helvetica Neue"/>
            </a:endParaRPr>
          </a:p>
        </p:txBody>
      </p:sp>
      <p:sp>
        <p:nvSpPr>
          <p:cNvPr id="12" name="Rectangle 11"/>
          <p:cNvSpPr/>
          <p:nvPr/>
        </p:nvSpPr>
        <p:spPr>
          <a:xfrm>
            <a:off x="4432663" y="5834583"/>
            <a:ext cx="6096000" cy="646331"/>
          </a:xfrm>
          <a:prstGeom prst="rect">
            <a:avLst/>
          </a:prstGeom>
        </p:spPr>
        <p:txBody>
          <a:bodyPr>
            <a:spAutoFit/>
          </a:bodyPr>
          <a:lstStyle/>
          <a:p>
            <a:r>
              <a:rPr lang="en-US" dirty="0">
                <a:solidFill>
                  <a:srgbClr val="000000"/>
                </a:solidFill>
                <a:latin typeface="Helvetica Neue"/>
              </a:rPr>
              <a:t> Engine size seems like a pretty good predictor of price since the regression line is almost a perfect diagonal line.</a:t>
            </a:r>
            <a:endParaRPr lang="en-GB" dirty="0"/>
          </a:p>
        </p:txBody>
      </p:sp>
    </p:spTree>
    <p:extLst>
      <p:ext uri="{BB962C8B-B14F-4D97-AF65-F5344CB8AC3E}">
        <p14:creationId xmlns:p14="http://schemas.microsoft.com/office/powerpoint/2010/main" val="1799631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3579" y="4039554"/>
            <a:ext cx="3019425" cy="1943100"/>
          </a:xfrm>
          <a:prstGeom prst="rect">
            <a:avLst/>
          </a:prstGeom>
        </p:spPr>
      </p:pic>
      <p:sp>
        <p:nvSpPr>
          <p:cNvPr id="5" name="Rectangle 4"/>
          <p:cNvSpPr/>
          <p:nvPr/>
        </p:nvSpPr>
        <p:spPr>
          <a:xfrm>
            <a:off x="1093579" y="830918"/>
            <a:ext cx="2505814" cy="369332"/>
          </a:xfrm>
          <a:prstGeom prst="rect">
            <a:avLst/>
          </a:prstGeom>
        </p:spPr>
        <p:txBody>
          <a:bodyPr wrap="none">
            <a:spAutoFit/>
          </a:bodyPr>
          <a:lstStyle/>
          <a:p>
            <a:r>
              <a:rPr lang="en-GB" b="1" dirty="0">
                <a:solidFill>
                  <a:srgbClr val="000000"/>
                </a:solidFill>
                <a:latin typeface="Helvetica Neue"/>
              </a:rPr>
              <a:t>Categorical variables</a:t>
            </a:r>
            <a:endParaRPr lang="en-GB" b="1" i="0" dirty="0">
              <a:solidFill>
                <a:srgbClr val="000000"/>
              </a:solidFill>
              <a:effectLst/>
              <a:latin typeface="Helvetica Neue"/>
            </a:endParaRPr>
          </a:p>
        </p:txBody>
      </p:sp>
      <p:pic>
        <p:nvPicPr>
          <p:cNvPr id="6" name="Picture 5"/>
          <p:cNvPicPr>
            <a:picLocks noChangeAspect="1"/>
          </p:cNvPicPr>
          <p:nvPr/>
        </p:nvPicPr>
        <p:blipFill>
          <a:blip r:embed="rId3"/>
          <a:stretch>
            <a:fillRect/>
          </a:stretch>
        </p:blipFill>
        <p:spPr>
          <a:xfrm>
            <a:off x="4775276" y="4039554"/>
            <a:ext cx="3076575" cy="1943100"/>
          </a:xfrm>
          <a:prstGeom prst="rect">
            <a:avLst/>
          </a:prstGeom>
        </p:spPr>
      </p:pic>
      <p:pic>
        <p:nvPicPr>
          <p:cNvPr id="7" name="Picture 6"/>
          <p:cNvPicPr>
            <a:picLocks noChangeAspect="1"/>
          </p:cNvPicPr>
          <p:nvPr/>
        </p:nvPicPr>
        <p:blipFill>
          <a:blip r:embed="rId4"/>
          <a:stretch>
            <a:fillRect/>
          </a:stretch>
        </p:blipFill>
        <p:spPr>
          <a:xfrm>
            <a:off x="8265929" y="4039554"/>
            <a:ext cx="3181350" cy="1876425"/>
          </a:xfrm>
          <a:prstGeom prst="rect">
            <a:avLst/>
          </a:prstGeom>
        </p:spPr>
      </p:pic>
      <p:sp>
        <p:nvSpPr>
          <p:cNvPr id="8" name="Rectangle 7"/>
          <p:cNvSpPr/>
          <p:nvPr/>
        </p:nvSpPr>
        <p:spPr>
          <a:xfrm>
            <a:off x="1093579" y="1200250"/>
            <a:ext cx="9570720" cy="369332"/>
          </a:xfrm>
          <a:prstGeom prst="rect">
            <a:avLst/>
          </a:prstGeom>
        </p:spPr>
        <p:txBody>
          <a:bodyPr wrap="square">
            <a:spAutoFit/>
          </a:bodyPr>
          <a:lstStyle/>
          <a:p>
            <a:r>
              <a:rPr lang="en-US" dirty="0">
                <a:solidFill>
                  <a:srgbClr val="000000"/>
                </a:solidFill>
                <a:latin typeface="Helvetica Neue"/>
              </a:rPr>
              <a:t> A good way to visualize categorical variables is by using boxplots.</a:t>
            </a:r>
            <a:endParaRPr lang="en-GB" dirty="0"/>
          </a:p>
        </p:txBody>
      </p:sp>
      <p:sp>
        <p:nvSpPr>
          <p:cNvPr id="9" name="Rectangle 8"/>
          <p:cNvSpPr/>
          <p:nvPr/>
        </p:nvSpPr>
        <p:spPr>
          <a:xfrm>
            <a:off x="1093579" y="1835071"/>
            <a:ext cx="10894422" cy="646331"/>
          </a:xfrm>
          <a:prstGeom prst="rect">
            <a:avLst/>
          </a:prstGeom>
        </p:spPr>
        <p:txBody>
          <a:bodyPr wrap="square">
            <a:spAutoFit/>
          </a:bodyPr>
          <a:lstStyle/>
          <a:p>
            <a:r>
              <a:rPr lang="en-US" dirty="0" smtClean="0">
                <a:solidFill>
                  <a:srgbClr val="000000"/>
                </a:solidFill>
                <a:latin typeface="Helvetica Neue"/>
              </a:rPr>
              <a:t>1 We </a:t>
            </a:r>
            <a:r>
              <a:rPr lang="en-US" dirty="0">
                <a:solidFill>
                  <a:srgbClr val="000000"/>
                </a:solidFill>
                <a:latin typeface="Helvetica Neue"/>
              </a:rPr>
              <a:t>see that the distributions of price between the different body-style categories have a significant overlap, and so body-style would not be a good predictor of price.</a:t>
            </a:r>
            <a:endParaRPr lang="en-GB" dirty="0"/>
          </a:p>
        </p:txBody>
      </p:sp>
      <p:sp>
        <p:nvSpPr>
          <p:cNvPr id="10" name="Rectangle 9"/>
          <p:cNvSpPr/>
          <p:nvPr/>
        </p:nvSpPr>
        <p:spPr>
          <a:xfrm>
            <a:off x="1093579" y="2481403"/>
            <a:ext cx="10218855" cy="646331"/>
          </a:xfrm>
          <a:prstGeom prst="rect">
            <a:avLst/>
          </a:prstGeom>
        </p:spPr>
        <p:txBody>
          <a:bodyPr wrap="square">
            <a:spAutoFit/>
          </a:bodyPr>
          <a:lstStyle/>
          <a:p>
            <a:r>
              <a:rPr lang="en-US" dirty="0" smtClean="0">
                <a:solidFill>
                  <a:srgbClr val="000000"/>
                </a:solidFill>
                <a:latin typeface="Helvetica Neue"/>
              </a:rPr>
              <a:t>2 we </a:t>
            </a:r>
            <a:r>
              <a:rPr lang="en-US" dirty="0">
                <a:solidFill>
                  <a:srgbClr val="000000"/>
                </a:solidFill>
                <a:latin typeface="Helvetica Neue"/>
              </a:rPr>
              <a:t>see that the distribution of price between these two engine-location categories, front and rear, are distinct enough to take engine-location as a potential good predictor of price.</a:t>
            </a:r>
            <a:endParaRPr lang="en-GB" dirty="0"/>
          </a:p>
        </p:txBody>
      </p:sp>
      <p:sp>
        <p:nvSpPr>
          <p:cNvPr id="11" name="Rectangle 10"/>
          <p:cNvSpPr/>
          <p:nvPr/>
        </p:nvSpPr>
        <p:spPr>
          <a:xfrm>
            <a:off x="1093579" y="3260478"/>
            <a:ext cx="10218855" cy="646331"/>
          </a:xfrm>
          <a:prstGeom prst="rect">
            <a:avLst/>
          </a:prstGeom>
        </p:spPr>
        <p:txBody>
          <a:bodyPr wrap="square">
            <a:spAutoFit/>
          </a:bodyPr>
          <a:lstStyle/>
          <a:p>
            <a:r>
              <a:rPr lang="en-US" dirty="0" smtClean="0">
                <a:solidFill>
                  <a:srgbClr val="000000"/>
                </a:solidFill>
                <a:latin typeface="Helvetica Neue"/>
              </a:rPr>
              <a:t>3 we </a:t>
            </a:r>
            <a:r>
              <a:rPr lang="en-US" dirty="0">
                <a:solidFill>
                  <a:srgbClr val="000000"/>
                </a:solidFill>
                <a:latin typeface="Helvetica Neue"/>
              </a:rPr>
              <a:t>see that the distribution of price between the different drive-wheels categories differs; as such drive-wheels could potentially be a predictor of price.</a:t>
            </a:r>
            <a:endParaRPr lang="en-GB" dirty="0"/>
          </a:p>
        </p:txBody>
      </p:sp>
    </p:spTree>
    <p:extLst>
      <p:ext uri="{BB962C8B-B14F-4D97-AF65-F5344CB8AC3E}">
        <p14:creationId xmlns:p14="http://schemas.microsoft.com/office/powerpoint/2010/main" val="2295900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281" y="1063398"/>
            <a:ext cx="4828569" cy="461665"/>
          </a:xfrm>
          <a:prstGeom prst="rect">
            <a:avLst/>
          </a:prstGeom>
        </p:spPr>
        <p:txBody>
          <a:bodyPr wrap="square">
            <a:spAutoFit/>
          </a:bodyPr>
          <a:lstStyle/>
          <a:p>
            <a:r>
              <a:rPr lang="en-GB" sz="2400" b="1" dirty="0">
                <a:solidFill>
                  <a:srgbClr val="000000"/>
                </a:solidFill>
                <a:latin typeface="Helvetica Neue"/>
              </a:rPr>
              <a:t>Descriptive Statistical </a:t>
            </a:r>
            <a:r>
              <a:rPr lang="en-GB" sz="2400" b="1" dirty="0" smtClean="0">
                <a:solidFill>
                  <a:srgbClr val="000000"/>
                </a:solidFill>
                <a:latin typeface="Helvetica Neue"/>
              </a:rPr>
              <a:t>Analysis</a:t>
            </a:r>
          </a:p>
        </p:txBody>
      </p:sp>
      <p:sp>
        <p:nvSpPr>
          <p:cNvPr id="3" name="Rectangle 2"/>
          <p:cNvSpPr/>
          <p:nvPr/>
        </p:nvSpPr>
        <p:spPr>
          <a:xfrm>
            <a:off x="1167281" y="1525063"/>
            <a:ext cx="10014525" cy="2031325"/>
          </a:xfrm>
          <a:prstGeom prst="rect">
            <a:avLst/>
          </a:prstGeom>
        </p:spPr>
        <p:txBody>
          <a:bodyPr wrap="square">
            <a:spAutoFit/>
          </a:bodyPr>
          <a:lstStyle/>
          <a:p>
            <a:r>
              <a:rPr lang="en-US" dirty="0">
                <a:solidFill>
                  <a:srgbClr val="000000"/>
                </a:solidFill>
                <a:latin typeface="Helvetica Neue"/>
              </a:rPr>
              <a:t>This will show:</a:t>
            </a:r>
          </a:p>
          <a:p>
            <a:pPr>
              <a:buFont typeface="Arial" panose="020B0604020202020204" pitchFamily="34" charset="0"/>
              <a:buChar char="•"/>
            </a:pPr>
            <a:r>
              <a:rPr lang="en-US" dirty="0">
                <a:solidFill>
                  <a:srgbClr val="000000"/>
                </a:solidFill>
                <a:latin typeface="Helvetica Neue"/>
              </a:rPr>
              <a:t>the count of that variable</a:t>
            </a:r>
          </a:p>
          <a:p>
            <a:pPr>
              <a:buFont typeface="Arial" panose="020B0604020202020204" pitchFamily="34" charset="0"/>
              <a:buChar char="•"/>
            </a:pPr>
            <a:r>
              <a:rPr lang="en-US" dirty="0">
                <a:solidFill>
                  <a:srgbClr val="000000"/>
                </a:solidFill>
                <a:latin typeface="Helvetica Neue"/>
              </a:rPr>
              <a:t>the mean</a:t>
            </a:r>
          </a:p>
          <a:p>
            <a:pPr>
              <a:buFont typeface="Arial" panose="020B0604020202020204" pitchFamily="34" charset="0"/>
              <a:buChar char="•"/>
            </a:pPr>
            <a:r>
              <a:rPr lang="en-US" dirty="0">
                <a:solidFill>
                  <a:srgbClr val="000000"/>
                </a:solidFill>
                <a:latin typeface="Helvetica Neue"/>
              </a:rPr>
              <a:t>the standard deviation (</a:t>
            </a:r>
            <a:r>
              <a:rPr lang="en-US" dirty="0" err="1">
                <a:solidFill>
                  <a:srgbClr val="000000"/>
                </a:solidFill>
                <a:latin typeface="Helvetica Neue"/>
              </a:rPr>
              <a:t>std</a:t>
            </a:r>
            <a:r>
              <a:rPr lang="en-US" dirty="0" smtClean="0">
                <a:solidFill>
                  <a:srgbClr val="000000"/>
                </a:solidFill>
                <a:latin typeface="Helvetica Neue"/>
              </a:rPr>
              <a:t>) - </a:t>
            </a:r>
            <a:r>
              <a:rPr lang="en-US" b="1" dirty="0">
                <a:solidFill>
                  <a:schemeClr val="bg1"/>
                </a:solidFill>
              </a:rPr>
              <a:t>Standard Deviation</a:t>
            </a:r>
            <a:r>
              <a:rPr lang="en-US" dirty="0">
                <a:solidFill>
                  <a:schemeClr val="bg1"/>
                </a:solidFill>
              </a:rPr>
              <a:t> is a measure of how spread out numbers are</a:t>
            </a:r>
            <a:r>
              <a:rPr lang="en-US" dirty="0"/>
              <a:t>.</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the minimum value</a:t>
            </a:r>
          </a:p>
          <a:p>
            <a:pPr>
              <a:buFont typeface="Arial" panose="020B0604020202020204" pitchFamily="34" charset="0"/>
              <a:buChar char="•"/>
            </a:pPr>
            <a:r>
              <a:rPr lang="en-US" dirty="0">
                <a:solidFill>
                  <a:srgbClr val="000000"/>
                </a:solidFill>
                <a:latin typeface="Helvetica Neue"/>
              </a:rPr>
              <a:t>the IQR (Interquartile Range: 25%, 50% and 75</a:t>
            </a:r>
            <a:r>
              <a:rPr lang="en-US" dirty="0" smtClean="0">
                <a:solidFill>
                  <a:srgbClr val="000000"/>
                </a:solidFill>
                <a:latin typeface="Helvetica Neue"/>
              </a:rPr>
              <a:t>%) - </a:t>
            </a:r>
            <a:r>
              <a:rPr lang="en-US" dirty="0"/>
              <a:t> </a:t>
            </a:r>
            <a:r>
              <a:rPr lang="en-US" sz="1200" dirty="0">
                <a:solidFill>
                  <a:schemeClr val="bg1"/>
                </a:solidFill>
              </a:rPr>
              <a:t>is a measure of variability, based on dividing a data set into quartiles. </a:t>
            </a:r>
            <a:endParaRPr lang="en-US" dirty="0">
              <a:solidFill>
                <a:schemeClr val="bg1"/>
              </a:solidFill>
              <a:latin typeface="Helvetica Neue"/>
            </a:endParaRPr>
          </a:p>
          <a:p>
            <a:pPr>
              <a:buFont typeface="Arial" panose="020B0604020202020204" pitchFamily="34" charset="0"/>
              <a:buChar char="•"/>
            </a:pPr>
            <a:r>
              <a:rPr lang="en-US" dirty="0">
                <a:solidFill>
                  <a:srgbClr val="000000"/>
                </a:solidFill>
                <a:latin typeface="Helvetica Neue"/>
              </a:rPr>
              <a:t>the maximum value</a:t>
            </a:r>
            <a:endParaRPr lang="en-US" b="0" i="0" dirty="0">
              <a:solidFill>
                <a:srgbClr val="000000"/>
              </a:solidFill>
              <a:effectLst/>
              <a:latin typeface="Helvetica Neue"/>
            </a:endParaRPr>
          </a:p>
        </p:txBody>
      </p:sp>
      <p:pic>
        <p:nvPicPr>
          <p:cNvPr id="4" name="Picture 3"/>
          <p:cNvPicPr>
            <a:picLocks noChangeAspect="1"/>
          </p:cNvPicPr>
          <p:nvPr/>
        </p:nvPicPr>
        <p:blipFill>
          <a:blip r:embed="rId2"/>
          <a:stretch>
            <a:fillRect/>
          </a:stretch>
        </p:blipFill>
        <p:spPr>
          <a:xfrm>
            <a:off x="1262568" y="3833387"/>
            <a:ext cx="9823949" cy="2726846"/>
          </a:xfrm>
          <a:prstGeom prst="rect">
            <a:avLst/>
          </a:prstGeom>
        </p:spPr>
      </p:pic>
      <p:sp>
        <p:nvSpPr>
          <p:cNvPr id="5" name="Rectangle 4"/>
          <p:cNvSpPr/>
          <p:nvPr/>
        </p:nvSpPr>
        <p:spPr>
          <a:xfrm>
            <a:off x="5830388" y="1155731"/>
            <a:ext cx="6096000" cy="646331"/>
          </a:xfrm>
          <a:prstGeom prst="rect">
            <a:avLst/>
          </a:prstGeom>
        </p:spPr>
        <p:txBody>
          <a:bodyPr>
            <a:spAutoFit/>
          </a:bodyPr>
          <a:lstStyle/>
          <a:p>
            <a:r>
              <a:rPr lang="en-US" dirty="0">
                <a:solidFill>
                  <a:srgbClr val="000000"/>
                </a:solidFill>
                <a:latin typeface="Helvetica Neue"/>
              </a:rPr>
              <a:t>The </a:t>
            </a:r>
            <a:r>
              <a:rPr lang="en-US" b="1" dirty="0">
                <a:solidFill>
                  <a:srgbClr val="000000"/>
                </a:solidFill>
                <a:latin typeface="Helvetica Neue"/>
              </a:rPr>
              <a:t>describe</a:t>
            </a:r>
            <a:r>
              <a:rPr lang="en-US" dirty="0">
                <a:solidFill>
                  <a:srgbClr val="000000"/>
                </a:solidFill>
                <a:latin typeface="Helvetica Neue"/>
              </a:rPr>
              <a:t> function automatically computes basic statistics for all continuous variables. </a:t>
            </a:r>
            <a:endParaRPr lang="en-GB" dirty="0"/>
          </a:p>
        </p:txBody>
      </p:sp>
    </p:spTree>
    <p:extLst>
      <p:ext uri="{BB962C8B-B14F-4D97-AF65-F5344CB8AC3E}">
        <p14:creationId xmlns:p14="http://schemas.microsoft.com/office/powerpoint/2010/main" val="1136152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5252" y="1938050"/>
            <a:ext cx="7308667" cy="1569660"/>
          </a:xfrm>
          <a:prstGeom prst="rect">
            <a:avLst/>
          </a:prstGeom>
        </p:spPr>
        <p:txBody>
          <a:bodyPr wrap="none">
            <a:spAutoFit/>
          </a:bodyPr>
          <a:lstStyle/>
          <a:p>
            <a:pPr algn="ctr"/>
            <a:r>
              <a:rPr lang="en-US" sz="4800" b="1" dirty="0">
                <a:solidFill>
                  <a:srgbClr val="000000"/>
                </a:solidFill>
                <a:latin typeface="Times New Roman" panose="02020603050405020304" pitchFamily="18" charset="0"/>
              </a:rPr>
              <a:t>Predicting </a:t>
            </a:r>
            <a:r>
              <a:rPr lang="en-US" sz="4800" b="1" dirty="0" smtClean="0">
                <a:solidFill>
                  <a:srgbClr val="000000"/>
                </a:solidFill>
                <a:latin typeface="Times New Roman" panose="02020603050405020304" pitchFamily="18" charset="0"/>
              </a:rPr>
              <a:t>Car </a:t>
            </a:r>
            <a:r>
              <a:rPr lang="en-US" sz="4800" b="1" dirty="0">
                <a:solidFill>
                  <a:srgbClr val="000000"/>
                </a:solidFill>
                <a:latin typeface="Times New Roman" panose="02020603050405020304" pitchFamily="18" charset="0"/>
              </a:rPr>
              <a:t>P</a:t>
            </a:r>
            <a:r>
              <a:rPr lang="en-US" sz="4800" b="1" dirty="0" smtClean="0">
                <a:solidFill>
                  <a:srgbClr val="000000"/>
                </a:solidFill>
                <a:latin typeface="Times New Roman" panose="02020603050405020304" pitchFamily="18" charset="0"/>
              </a:rPr>
              <a:t>rice using </a:t>
            </a:r>
          </a:p>
          <a:p>
            <a:pPr algn="ctr"/>
            <a:r>
              <a:rPr lang="en-US" sz="4800" b="1" dirty="0">
                <a:solidFill>
                  <a:srgbClr val="000000"/>
                </a:solidFill>
                <a:latin typeface="Times New Roman" panose="02020603050405020304" pitchFamily="18" charset="0"/>
              </a:rPr>
              <a:t>R</a:t>
            </a:r>
            <a:r>
              <a:rPr lang="en-US" sz="4800" b="1" dirty="0" smtClean="0">
                <a:solidFill>
                  <a:srgbClr val="000000"/>
                </a:solidFill>
                <a:latin typeface="Times New Roman" panose="02020603050405020304" pitchFamily="18" charset="0"/>
              </a:rPr>
              <a:t>egression Techniques </a:t>
            </a:r>
            <a:endParaRPr lang="en-GB"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419" y="3962233"/>
            <a:ext cx="7968343" cy="3000270"/>
          </a:xfrm>
          <a:prstGeom prst="rect">
            <a:avLst/>
          </a:prstGeom>
          <a:ln>
            <a:noFill/>
          </a:ln>
          <a:effectLst>
            <a:softEdge rad="112500"/>
          </a:effectLst>
        </p:spPr>
      </p:pic>
    </p:spTree>
    <p:extLst>
      <p:ext uri="{BB962C8B-B14F-4D97-AF65-F5344CB8AC3E}">
        <p14:creationId xmlns:p14="http://schemas.microsoft.com/office/powerpoint/2010/main" val="72634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0733" y="1141214"/>
            <a:ext cx="4151792" cy="523220"/>
          </a:xfrm>
          <a:prstGeom prst="rect">
            <a:avLst/>
          </a:prstGeom>
        </p:spPr>
        <p:txBody>
          <a:bodyPr wrap="square">
            <a:spAutoFit/>
          </a:bodyPr>
          <a:lstStyle/>
          <a:p>
            <a:r>
              <a:rPr lang="en-GB" b="1" dirty="0">
                <a:solidFill>
                  <a:srgbClr val="000000"/>
                </a:solidFill>
                <a:latin typeface="Helvetica Neue"/>
              </a:rPr>
              <a:t> </a:t>
            </a:r>
            <a:r>
              <a:rPr lang="en-GB" sz="2800" b="1" dirty="0">
                <a:solidFill>
                  <a:srgbClr val="000000"/>
                </a:solidFill>
                <a:latin typeface="Helvetica Neue"/>
              </a:rPr>
              <a:t>Important Variables</a:t>
            </a:r>
            <a:endParaRPr lang="en-GB" sz="2400" b="1" i="0" dirty="0">
              <a:solidFill>
                <a:srgbClr val="000000"/>
              </a:solidFill>
              <a:effectLst/>
              <a:latin typeface="Helvetica Neue"/>
            </a:endParaRPr>
          </a:p>
        </p:txBody>
      </p:sp>
      <p:sp>
        <p:nvSpPr>
          <p:cNvPr id="3" name="Rectangle 2"/>
          <p:cNvSpPr/>
          <p:nvPr/>
        </p:nvSpPr>
        <p:spPr>
          <a:xfrm>
            <a:off x="2250454" y="3087010"/>
            <a:ext cx="2895600" cy="2585323"/>
          </a:xfrm>
          <a:prstGeom prst="rect">
            <a:avLst/>
          </a:prstGeom>
        </p:spPr>
        <p:txBody>
          <a:bodyPr wrap="square">
            <a:spAutoFit/>
          </a:bodyPr>
          <a:lstStyle/>
          <a:p>
            <a:pPr marL="342900" indent="-342900">
              <a:buFont typeface="+mj-lt"/>
              <a:buAutoNum type="arabicPeriod"/>
            </a:pPr>
            <a:r>
              <a:rPr lang="en-GB" dirty="0" smtClean="0">
                <a:solidFill>
                  <a:schemeClr val="bg1"/>
                </a:solidFill>
                <a:latin typeface="Times New Roman" panose="02020603050405020304" pitchFamily="18" charset="0"/>
              </a:rPr>
              <a:t>Length </a:t>
            </a:r>
            <a:endParaRPr lang="en-GB" dirty="0">
              <a:solidFill>
                <a:schemeClr val="bg1"/>
              </a:solidFill>
              <a:latin typeface="Times New Roman" panose="02020603050405020304" pitchFamily="18" charset="0"/>
            </a:endParaRPr>
          </a:p>
          <a:p>
            <a:pPr marL="342900" indent="-342900">
              <a:buFont typeface="+mj-lt"/>
              <a:buAutoNum type="arabicPeriod"/>
            </a:pPr>
            <a:r>
              <a:rPr lang="en-GB" dirty="0">
                <a:solidFill>
                  <a:schemeClr val="bg1"/>
                </a:solidFill>
                <a:latin typeface="Times New Roman" panose="02020603050405020304" pitchFamily="18" charset="0"/>
              </a:rPr>
              <a:t>Width </a:t>
            </a:r>
          </a:p>
          <a:p>
            <a:pPr marL="342900" indent="-342900">
              <a:buFont typeface="+mj-lt"/>
              <a:buAutoNum type="arabicPeriod"/>
            </a:pPr>
            <a:r>
              <a:rPr lang="en-GB" dirty="0">
                <a:solidFill>
                  <a:schemeClr val="bg1"/>
                </a:solidFill>
                <a:latin typeface="Times New Roman" panose="02020603050405020304" pitchFamily="18" charset="0"/>
              </a:rPr>
              <a:t>Curb-weight </a:t>
            </a:r>
          </a:p>
          <a:p>
            <a:pPr marL="342900" indent="-342900">
              <a:buFont typeface="+mj-lt"/>
              <a:buAutoNum type="arabicPeriod"/>
            </a:pPr>
            <a:r>
              <a:rPr lang="en-GB" dirty="0">
                <a:solidFill>
                  <a:schemeClr val="bg1"/>
                </a:solidFill>
                <a:latin typeface="Times New Roman" panose="02020603050405020304" pitchFamily="18" charset="0"/>
              </a:rPr>
              <a:t>Engine-size </a:t>
            </a:r>
          </a:p>
          <a:p>
            <a:pPr marL="342900" indent="-342900">
              <a:buFont typeface="+mj-lt"/>
              <a:buAutoNum type="arabicPeriod"/>
            </a:pPr>
            <a:r>
              <a:rPr lang="en-GB" dirty="0">
                <a:solidFill>
                  <a:schemeClr val="bg1"/>
                </a:solidFill>
                <a:latin typeface="Times New Roman" panose="02020603050405020304" pitchFamily="18" charset="0"/>
              </a:rPr>
              <a:t>Horsepower </a:t>
            </a:r>
          </a:p>
          <a:p>
            <a:pPr marL="342900" indent="-342900">
              <a:buFont typeface="+mj-lt"/>
              <a:buAutoNum type="arabicPeriod"/>
            </a:pPr>
            <a:r>
              <a:rPr lang="en-US" dirty="0" smtClean="0">
                <a:solidFill>
                  <a:schemeClr val="bg1"/>
                </a:solidFill>
                <a:latin typeface="Times New Roman" panose="02020603050405020304" pitchFamily="18" charset="0"/>
              </a:rPr>
              <a:t>City-mpg</a:t>
            </a:r>
            <a:endParaRPr lang="en-GB" dirty="0">
              <a:solidFill>
                <a:schemeClr val="bg1"/>
              </a:solidFill>
              <a:latin typeface="Times New Roman" panose="02020603050405020304" pitchFamily="18" charset="0"/>
            </a:endParaRPr>
          </a:p>
          <a:p>
            <a:pPr marL="342900" indent="-342900">
              <a:buFont typeface="+mj-lt"/>
              <a:buAutoNum type="arabicPeriod"/>
            </a:pPr>
            <a:r>
              <a:rPr lang="en-GB" dirty="0">
                <a:solidFill>
                  <a:schemeClr val="bg1"/>
                </a:solidFill>
                <a:latin typeface="Times New Roman" panose="02020603050405020304" pitchFamily="18" charset="0"/>
              </a:rPr>
              <a:t>Highway-mpg </a:t>
            </a:r>
          </a:p>
          <a:p>
            <a:pPr marL="342900" indent="-342900">
              <a:buFont typeface="+mj-lt"/>
              <a:buAutoNum type="arabicPeriod"/>
            </a:pPr>
            <a:r>
              <a:rPr lang="en-GB" dirty="0">
                <a:solidFill>
                  <a:schemeClr val="bg1"/>
                </a:solidFill>
                <a:latin typeface="Times New Roman" panose="02020603050405020304" pitchFamily="18" charset="0"/>
              </a:rPr>
              <a:t>Wheel-base </a:t>
            </a:r>
          </a:p>
          <a:p>
            <a:pPr marL="342900" indent="-342900">
              <a:buFont typeface="+mj-lt"/>
              <a:buAutoNum type="arabicPeriod"/>
            </a:pPr>
            <a:r>
              <a:rPr lang="en-GB" dirty="0">
                <a:solidFill>
                  <a:schemeClr val="bg1"/>
                </a:solidFill>
                <a:latin typeface="Times New Roman" panose="02020603050405020304" pitchFamily="18" charset="0"/>
              </a:rPr>
              <a:t>Bore </a:t>
            </a:r>
            <a:endParaRPr lang="en-GB" dirty="0">
              <a:solidFill>
                <a:schemeClr val="bg1"/>
              </a:solidFill>
            </a:endParaRPr>
          </a:p>
        </p:txBody>
      </p:sp>
      <p:sp>
        <p:nvSpPr>
          <p:cNvPr id="4" name="Rectangle 3"/>
          <p:cNvSpPr/>
          <p:nvPr/>
        </p:nvSpPr>
        <p:spPr>
          <a:xfrm>
            <a:off x="1677821" y="2508205"/>
            <a:ext cx="3834704" cy="400110"/>
          </a:xfrm>
          <a:prstGeom prst="rect">
            <a:avLst/>
          </a:prstGeom>
        </p:spPr>
        <p:txBody>
          <a:bodyPr wrap="none">
            <a:spAutoFit/>
          </a:bodyPr>
          <a:lstStyle/>
          <a:p>
            <a:r>
              <a:rPr lang="en-GB" sz="2000" b="1" dirty="0">
                <a:solidFill>
                  <a:schemeClr val="bg1"/>
                </a:solidFill>
                <a:latin typeface="Times New Roman" panose="02020603050405020304" pitchFamily="18" charset="0"/>
              </a:rPr>
              <a:t>Continuous numerical variables: </a:t>
            </a:r>
          </a:p>
        </p:txBody>
      </p:sp>
      <p:sp>
        <p:nvSpPr>
          <p:cNvPr id="5" name="Rectangle 4"/>
          <p:cNvSpPr/>
          <p:nvPr/>
        </p:nvSpPr>
        <p:spPr>
          <a:xfrm>
            <a:off x="7131091" y="2508205"/>
            <a:ext cx="2587311" cy="400110"/>
          </a:xfrm>
          <a:prstGeom prst="rect">
            <a:avLst/>
          </a:prstGeom>
        </p:spPr>
        <p:txBody>
          <a:bodyPr wrap="none">
            <a:spAutoFit/>
          </a:bodyPr>
          <a:lstStyle/>
          <a:p>
            <a:r>
              <a:rPr lang="en-GB" sz="2000" b="1" dirty="0">
                <a:solidFill>
                  <a:srgbClr val="000000"/>
                </a:solidFill>
              </a:rPr>
              <a:t>Categorical variables: </a:t>
            </a:r>
            <a:endParaRPr lang="en-GB" sz="2000" b="1" dirty="0"/>
          </a:p>
        </p:txBody>
      </p:sp>
      <p:sp>
        <p:nvSpPr>
          <p:cNvPr id="6" name="Rectangle 5"/>
          <p:cNvSpPr/>
          <p:nvPr/>
        </p:nvSpPr>
        <p:spPr>
          <a:xfrm>
            <a:off x="7508471" y="3087010"/>
            <a:ext cx="1832553" cy="369332"/>
          </a:xfrm>
          <a:prstGeom prst="rect">
            <a:avLst/>
          </a:prstGeom>
        </p:spPr>
        <p:txBody>
          <a:bodyPr wrap="none">
            <a:spAutoFit/>
          </a:bodyPr>
          <a:lstStyle/>
          <a:p>
            <a:pPr marL="342900" indent="-342900">
              <a:buFont typeface="+mj-lt"/>
              <a:buAutoNum type="arabicPeriod"/>
            </a:pPr>
            <a:r>
              <a:rPr lang="en-GB" dirty="0">
                <a:solidFill>
                  <a:srgbClr val="000000"/>
                </a:solidFill>
                <a:latin typeface="Times New Roman" panose="02020603050405020304" pitchFamily="18" charset="0"/>
              </a:rPr>
              <a:t>Drive-wheels </a:t>
            </a:r>
            <a:endParaRPr lang="en-GB" dirty="0"/>
          </a:p>
        </p:txBody>
      </p:sp>
      <p:sp>
        <p:nvSpPr>
          <p:cNvPr id="7" name="Rectangle 6"/>
          <p:cNvSpPr/>
          <p:nvPr/>
        </p:nvSpPr>
        <p:spPr>
          <a:xfrm>
            <a:off x="2071927" y="1683179"/>
            <a:ext cx="9253569" cy="646331"/>
          </a:xfrm>
          <a:prstGeom prst="rect">
            <a:avLst/>
          </a:prstGeom>
        </p:spPr>
        <p:txBody>
          <a:bodyPr wrap="square">
            <a:spAutoFit/>
          </a:bodyPr>
          <a:lstStyle/>
          <a:p>
            <a:r>
              <a:rPr lang="en-US" dirty="0" smtClean="0">
                <a:solidFill>
                  <a:srgbClr val="000000"/>
                </a:solidFill>
                <a:latin typeface="Helvetica Neue"/>
              </a:rPr>
              <a:t>now we have </a:t>
            </a:r>
            <a:r>
              <a:rPr lang="en-US" dirty="0">
                <a:solidFill>
                  <a:srgbClr val="000000"/>
                </a:solidFill>
                <a:latin typeface="Helvetica Neue"/>
              </a:rPr>
              <a:t>a better idea of what our data looks like and which variables are important to take into account when predicting the car price.</a:t>
            </a:r>
            <a:endParaRPr lang="en-GB" dirty="0"/>
          </a:p>
        </p:txBody>
      </p:sp>
    </p:spTree>
    <p:extLst>
      <p:ext uri="{BB962C8B-B14F-4D97-AF65-F5344CB8AC3E}">
        <p14:creationId xmlns:p14="http://schemas.microsoft.com/office/powerpoint/2010/main" val="1120248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6870" y="1010585"/>
            <a:ext cx="3778663" cy="584775"/>
          </a:xfrm>
          <a:prstGeom prst="rect">
            <a:avLst/>
          </a:prstGeom>
        </p:spPr>
        <p:txBody>
          <a:bodyPr wrap="none">
            <a:spAutoFit/>
          </a:bodyPr>
          <a:lstStyle/>
          <a:p>
            <a:r>
              <a:rPr lang="en-GB" sz="3200" b="1" dirty="0">
                <a:solidFill>
                  <a:srgbClr val="000000"/>
                </a:solidFill>
                <a:latin typeface="Calibri" panose="020F0502020204030204" pitchFamily="34" charset="0"/>
                <a:cs typeface="Calibri" panose="020F0502020204030204" pitchFamily="34" charset="0"/>
              </a:rPr>
              <a:t>Model Development </a:t>
            </a:r>
            <a:endParaRPr lang="en-GB" sz="3200" b="1" dirty="0">
              <a:latin typeface="Calibri" panose="020F0502020204030204" pitchFamily="34" charset="0"/>
              <a:cs typeface="Calibri" panose="020F0502020204030204" pitchFamily="34" charset="0"/>
            </a:endParaRPr>
          </a:p>
        </p:txBody>
      </p:sp>
      <p:sp>
        <p:nvSpPr>
          <p:cNvPr id="3" name="Rectangle 2"/>
          <p:cNvSpPr/>
          <p:nvPr/>
        </p:nvSpPr>
        <p:spPr>
          <a:xfrm>
            <a:off x="1937348" y="1781294"/>
            <a:ext cx="3061736" cy="369332"/>
          </a:xfrm>
          <a:prstGeom prst="rect">
            <a:avLst/>
          </a:prstGeom>
        </p:spPr>
        <p:txBody>
          <a:bodyPr wrap="none">
            <a:spAutoFit/>
          </a:bodyPr>
          <a:lstStyle/>
          <a:p>
            <a:r>
              <a:rPr lang="en-GB" b="1" dirty="0" smtClean="0">
                <a:solidFill>
                  <a:srgbClr val="000000"/>
                </a:solidFill>
                <a:latin typeface="Times New Roman" panose="02020603050405020304" pitchFamily="18" charset="0"/>
              </a:rPr>
              <a:t>1. Simple Linear Regression. </a:t>
            </a:r>
            <a:endParaRPr lang="en-GB" dirty="0"/>
          </a:p>
        </p:txBody>
      </p:sp>
      <p:sp>
        <p:nvSpPr>
          <p:cNvPr id="4" name="Rectangle 3"/>
          <p:cNvSpPr/>
          <p:nvPr/>
        </p:nvSpPr>
        <p:spPr>
          <a:xfrm>
            <a:off x="2172788" y="3029057"/>
            <a:ext cx="6096000" cy="646331"/>
          </a:xfrm>
          <a:prstGeom prst="rect">
            <a:avLst/>
          </a:prstGeom>
        </p:spPr>
        <p:txBody>
          <a:bodyPr>
            <a:spAutoFit/>
          </a:bodyPr>
          <a:lstStyle/>
          <a:p>
            <a:r>
              <a:rPr lang="en-GB" b="1" dirty="0">
                <a:solidFill>
                  <a:srgbClr val="000000"/>
                </a:solidFill>
                <a:latin typeface="Times New Roman" panose="02020603050405020304" pitchFamily="18" charset="0"/>
              </a:rPr>
              <a:t>Linear function: </a:t>
            </a:r>
            <a:endParaRPr lang="en-GB" dirty="0">
              <a:solidFill>
                <a:srgbClr val="000000"/>
              </a:solidFill>
              <a:latin typeface="Times New Roman" panose="02020603050405020304" pitchFamily="18" charset="0"/>
            </a:endParaRPr>
          </a:p>
          <a:p>
            <a:r>
              <a:rPr lang="en-GB" dirty="0">
                <a:solidFill>
                  <a:srgbClr val="000000"/>
                </a:solidFill>
                <a:latin typeface="Cambria Math" panose="02040503050406030204" pitchFamily="18" charset="0"/>
              </a:rPr>
              <a:t>𝑌</a:t>
            </a:r>
            <a:r>
              <a:rPr lang="en-GB" b="1" dirty="0">
                <a:solidFill>
                  <a:srgbClr val="000000"/>
                </a:solidFill>
                <a:latin typeface="Times New Roman" panose="02020603050405020304" pitchFamily="18" charset="0"/>
              </a:rPr>
              <a:t>ℎ</a:t>
            </a:r>
            <a:r>
              <a:rPr lang="en-GB" dirty="0" smtClean="0">
                <a:solidFill>
                  <a:srgbClr val="000000"/>
                </a:solidFill>
                <a:latin typeface="Cambria Math" panose="02040503050406030204" pitchFamily="18" charset="0"/>
              </a:rPr>
              <a:t>𝑎𝑡 </a:t>
            </a:r>
            <a:r>
              <a:rPr lang="en-GB" b="1" dirty="0" smtClean="0">
                <a:solidFill>
                  <a:srgbClr val="000000"/>
                </a:solidFill>
                <a:latin typeface="Times New Roman" panose="02020603050405020304" pitchFamily="18" charset="0"/>
              </a:rPr>
              <a:t>= </a:t>
            </a:r>
            <a:r>
              <a:rPr lang="en-GB" dirty="0" smtClean="0">
                <a:solidFill>
                  <a:srgbClr val="000000"/>
                </a:solidFill>
                <a:latin typeface="Cambria Math" panose="02040503050406030204" pitchFamily="18" charset="0"/>
              </a:rPr>
              <a:t>𝑎</a:t>
            </a:r>
            <a:r>
              <a:rPr lang="en-GB" b="1" dirty="0">
                <a:solidFill>
                  <a:srgbClr val="000000"/>
                </a:solidFill>
                <a:latin typeface="Times New Roman" panose="02020603050405020304" pitchFamily="18" charset="0"/>
              </a:rPr>
              <a:t>+</a:t>
            </a:r>
            <a:r>
              <a:rPr lang="en-GB" dirty="0" smtClean="0">
                <a:solidFill>
                  <a:srgbClr val="000000"/>
                </a:solidFill>
                <a:latin typeface="Cambria Math" panose="02040503050406030204" pitchFamily="18" charset="0"/>
              </a:rPr>
              <a:t>𝑏𝑋</a:t>
            </a:r>
            <a:endParaRPr lang="en-GB" dirty="0"/>
          </a:p>
        </p:txBody>
      </p:sp>
      <p:sp>
        <p:nvSpPr>
          <p:cNvPr id="5" name="Rectangle 4"/>
          <p:cNvSpPr/>
          <p:nvPr/>
        </p:nvSpPr>
        <p:spPr>
          <a:xfrm>
            <a:off x="2172788" y="2150626"/>
            <a:ext cx="7833360" cy="646331"/>
          </a:xfrm>
          <a:prstGeom prst="rect">
            <a:avLst/>
          </a:prstGeom>
        </p:spPr>
        <p:txBody>
          <a:bodyPr wrap="square">
            <a:spAutoFit/>
          </a:bodyPr>
          <a:lstStyle/>
          <a:p>
            <a:r>
              <a:rPr lang="en-US" dirty="0">
                <a:solidFill>
                  <a:srgbClr val="000000"/>
                </a:solidFill>
                <a:latin typeface="Helvetica Neue"/>
              </a:rPr>
              <a:t>Simple Linear Regression is a method to help us understand the relationship between two variables:</a:t>
            </a:r>
            <a:endParaRPr lang="en-GB" dirty="0"/>
          </a:p>
        </p:txBody>
      </p:sp>
      <p:sp>
        <p:nvSpPr>
          <p:cNvPr id="6" name="Rectangle 5"/>
          <p:cNvSpPr/>
          <p:nvPr/>
        </p:nvSpPr>
        <p:spPr>
          <a:xfrm>
            <a:off x="1951083" y="4040773"/>
            <a:ext cx="9073967" cy="1754326"/>
          </a:xfrm>
          <a:prstGeom prst="rect">
            <a:avLst/>
          </a:prstGeom>
        </p:spPr>
        <p:txBody>
          <a:bodyPr wrap="square">
            <a:spAutoFit/>
          </a:bodyPr>
          <a:lstStyle/>
          <a:p>
            <a:r>
              <a:rPr lang="en-GB" dirty="0">
                <a:solidFill>
                  <a:schemeClr val="bg1"/>
                </a:solidFill>
                <a:latin typeface="Calibri" panose="020F0502020204030204" pitchFamily="34" charset="0"/>
                <a:cs typeface="Calibri" panose="020F0502020204030204" pitchFamily="34" charset="0"/>
              </a:rPr>
              <a:t>𝑌</a:t>
            </a:r>
            <a:r>
              <a:rPr lang="en-GB" dirty="0" smtClean="0">
                <a:solidFill>
                  <a:schemeClr val="bg1"/>
                </a:solidFill>
                <a:latin typeface="Calibri" panose="020F0502020204030204" pitchFamily="34" charset="0"/>
                <a:cs typeface="Calibri" panose="020F0502020204030204" pitchFamily="34" charset="0"/>
              </a:rPr>
              <a:t>:</a:t>
            </a:r>
            <a:r>
              <a:rPr lang="en-GB" dirty="0">
                <a:solidFill>
                  <a:schemeClr val="bg1"/>
                </a:solidFill>
                <a:latin typeface="Calibri" panose="020F0502020204030204" pitchFamily="34" charset="0"/>
                <a:cs typeface="Calibri" panose="020F0502020204030204" pitchFamily="34" charset="0"/>
              </a:rPr>
              <a:t> </a:t>
            </a:r>
            <a:r>
              <a:rPr lang="en-GB" dirty="0" smtClean="0">
                <a:solidFill>
                  <a:schemeClr val="bg1"/>
                </a:solidFill>
                <a:latin typeface="Calibri" panose="020F0502020204030204" pitchFamily="34" charset="0"/>
                <a:cs typeface="Calibri" panose="020F0502020204030204" pitchFamily="34" charset="0"/>
              </a:rPr>
              <a:t> response/dependent </a:t>
            </a:r>
            <a:r>
              <a:rPr lang="en-GB" dirty="0">
                <a:solidFill>
                  <a:schemeClr val="bg1"/>
                </a:solidFill>
                <a:latin typeface="Calibri" panose="020F0502020204030204" pitchFamily="34" charset="0"/>
                <a:cs typeface="Calibri" panose="020F0502020204030204" pitchFamily="34" charset="0"/>
              </a:rPr>
              <a:t>variable </a:t>
            </a:r>
          </a:p>
          <a:p>
            <a:r>
              <a:rPr lang="en-GB" dirty="0">
                <a:solidFill>
                  <a:schemeClr val="bg1"/>
                </a:solidFill>
                <a:latin typeface="Calibri" panose="020F0502020204030204" pitchFamily="34" charset="0"/>
                <a:cs typeface="Calibri" panose="020F0502020204030204" pitchFamily="34" charset="0"/>
              </a:rPr>
              <a:t>𝑋</a:t>
            </a:r>
            <a:r>
              <a:rPr lang="en-GB" dirty="0" smtClean="0">
                <a:solidFill>
                  <a:schemeClr val="bg1"/>
                </a:solidFill>
                <a:latin typeface="Calibri" panose="020F0502020204030204" pitchFamily="34" charset="0"/>
                <a:cs typeface="Calibri" panose="020F0502020204030204" pitchFamily="34" charset="0"/>
              </a:rPr>
              <a:t>:  predictor/independent </a:t>
            </a:r>
            <a:r>
              <a:rPr lang="en-GB" dirty="0">
                <a:solidFill>
                  <a:schemeClr val="bg1"/>
                </a:solidFill>
                <a:latin typeface="Calibri" panose="020F0502020204030204" pitchFamily="34" charset="0"/>
                <a:cs typeface="Calibri" panose="020F0502020204030204" pitchFamily="34" charset="0"/>
              </a:rPr>
              <a:t>variable </a:t>
            </a:r>
            <a:endParaRPr lang="en-GB" dirty="0" smtClean="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a</a:t>
            </a:r>
            <a:r>
              <a:rPr lang="en-US" dirty="0" smtClean="0">
                <a:solidFill>
                  <a:schemeClr val="bg1"/>
                </a:solidFill>
                <a:latin typeface="Calibri" panose="020F0502020204030204" pitchFamily="34" charset="0"/>
                <a:cs typeface="Calibri" panose="020F0502020204030204" pitchFamily="34" charset="0"/>
              </a:rPr>
              <a:t>:   </a:t>
            </a:r>
            <a:r>
              <a:rPr lang="en-US" dirty="0">
                <a:solidFill>
                  <a:schemeClr val="bg1"/>
                </a:solidFill>
              </a:rPr>
              <a:t>a refers to the </a:t>
            </a:r>
            <a:r>
              <a:rPr lang="en-US" b="1" dirty="0">
                <a:solidFill>
                  <a:schemeClr val="bg1"/>
                </a:solidFill>
              </a:rPr>
              <a:t>intercept</a:t>
            </a:r>
            <a:r>
              <a:rPr lang="en-US" dirty="0">
                <a:solidFill>
                  <a:schemeClr val="bg1"/>
                </a:solidFill>
              </a:rPr>
              <a:t> of the regression line0, in other words: the value of Y when X is 0</a:t>
            </a:r>
          </a:p>
          <a:p>
            <a:r>
              <a:rPr lang="en-US" dirty="0" smtClean="0">
                <a:solidFill>
                  <a:schemeClr val="bg1"/>
                </a:solidFill>
                <a:latin typeface="Calibri" panose="020F0502020204030204" pitchFamily="34" charset="0"/>
                <a:cs typeface="Calibri" panose="020F0502020204030204" pitchFamily="34" charset="0"/>
              </a:rPr>
              <a:t>b:   </a:t>
            </a:r>
            <a:r>
              <a:rPr lang="en-US" dirty="0">
                <a:solidFill>
                  <a:schemeClr val="bg1"/>
                </a:solidFill>
              </a:rPr>
              <a:t>b refers to the </a:t>
            </a:r>
            <a:r>
              <a:rPr lang="en-US" b="1" dirty="0">
                <a:solidFill>
                  <a:schemeClr val="bg1"/>
                </a:solidFill>
              </a:rPr>
              <a:t>slope</a:t>
            </a:r>
            <a:r>
              <a:rPr lang="en-US" dirty="0">
                <a:solidFill>
                  <a:schemeClr val="bg1"/>
                </a:solidFill>
              </a:rPr>
              <a:t> of the regression line, in other words: the value with which Y changes when X increases by 1 unit</a:t>
            </a:r>
          </a:p>
          <a:p>
            <a:endParaRPr lang="en-GB"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9166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8789" y="1062837"/>
            <a:ext cx="4758675" cy="369332"/>
          </a:xfrm>
          <a:prstGeom prst="rect">
            <a:avLst/>
          </a:prstGeom>
        </p:spPr>
        <p:txBody>
          <a:bodyPr wrap="none">
            <a:spAutoFit/>
          </a:bodyPr>
          <a:lstStyle/>
          <a:p>
            <a:r>
              <a:rPr lang="en-GB" b="1" dirty="0" smtClean="0">
                <a:solidFill>
                  <a:srgbClr val="000000"/>
                </a:solidFill>
                <a:latin typeface="Helvetica Neue"/>
              </a:rPr>
              <a:t>SLR Model </a:t>
            </a:r>
            <a:r>
              <a:rPr lang="en-GB" b="1" dirty="0">
                <a:solidFill>
                  <a:srgbClr val="000000"/>
                </a:solidFill>
                <a:latin typeface="Helvetica Neue"/>
              </a:rPr>
              <a:t>Evaluation using Visualization</a:t>
            </a:r>
            <a:endParaRPr lang="en-GB" b="1" i="0"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1238972" y="1972491"/>
            <a:ext cx="4518308" cy="3154271"/>
          </a:xfrm>
          <a:prstGeom prst="rect">
            <a:avLst/>
          </a:prstGeom>
        </p:spPr>
      </p:pic>
      <p:pic>
        <p:nvPicPr>
          <p:cNvPr id="4" name="Picture 3"/>
          <p:cNvPicPr>
            <a:picLocks noChangeAspect="1"/>
          </p:cNvPicPr>
          <p:nvPr/>
        </p:nvPicPr>
        <p:blipFill>
          <a:blip r:embed="rId3"/>
          <a:stretch>
            <a:fillRect/>
          </a:stretch>
        </p:blipFill>
        <p:spPr>
          <a:xfrm>
            <a:off x="6393239" y="1972490"/>
            <a:ext cx="4428308" cy="3154271"/>
          </a:xfrm>
          <a:prstGeom prst="rect">
            <a:avLst/>
          </a:prstGeom>
        </p:spPr>
      </p:pic>
      <p:sp>
        <p:nvSpPr>
          <p:cNvPr id="5" name="Rectangle 4"/>
          <p:cNvSpPr/>
          <p:nvPr/>
        </p:nvSpPr>
        <p:spPr>
          <a:xfrm>
            <a:off x="1248293" y="5283710"/>
            <a:ext cx="4550175"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000000"/>
                </a:solidFill>
                <a:latin typeface="Helvetica Neue"/>
              </a:rPr>
              <a:t> </a:t>
            </a:r>
            <a:r>
              <a:rPr lang="en-US" sz="1400" b="1" dirty="0" smtClean="0">
                <a:solidFill>
                  <a:srgbClr val="000000"/>
                </a:solidFill>
                <a:latin typeface="Helvetica Neue"/>
              </a:rPr>
              <a:t>price </a:t>
            </a:r>
            <a:r>
              <a:rPr lang="en-US" sz="1400" b="1" dirty="0">
                <a:solidFill>
                  <a:srgbClr val="000000"/>
                </a:solidFill>
                <a:latin typeface="Helvetica Neue"/>
              </a:rPr>
              <a:t>is negatively correlated to </a:t>
            </a:r>
            <a:r>
              <a:rPr lang="en-US" sz="1400" b="1" dirty="0" smtClean="0">
                <a:solidFill>
                  <a:srgbClr val="000000"/>
                </a:solidFill>
                <a:latin typeface="Helvetica Neue"/>
              </a:rPr>
              <a:t>“highway-mpg”</a:t>
            </a:r>
            <a:endParaRPr lang="en-GB" sz="1400" b="1" dirty="0"/>
          </a:p>
        </p:txBody>
      </p:sp>
      <p:sp>
        <p:nvSpPr>
          <p:cNvPr id="6" name="Rectangle 5"/>
          <p:cNvSpPr/>
          <p:nvPr/>
        </p:nvSpPr>
        <p:spPr>
          <a:xfrm>
            <a:off x="6393239" y="5283710"/>
            <a:ext cx="499207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a:solidFill>
                  <a:srgbClr val="000000"/>
                </a:solidFill>
                <a:latin typeface="Helvetica Neue"/>
              </a:rPr>
              <a:t> </a:t>
            </a:r>
            <a:r>
              <a:rPr lang="en-US" sz="1400" b="1" dirty="0">
                <a:solidFill>
                  <a:srgbClr val="000000"/>
                </a:solidFill>
                <a:latin typeface="Helvetica Neue"/>
              </a:rPr>
              <a:t>"peak-rpm" have more spread around the predicted line</a:t>
            </a:r>
            <a:endParaRPr lang="en-GB" sz="1400" b="1" dirty="0"/>
          </a:p>
        </p:txBody>
      </p:sp>
      <p:sp>
        <p:nvSpPr>
          <p:cNvPr id="7" name="Rectangle 6"/>
          <p:cNvSpPr/>
          <p:nvPr/>
        </p:nvSpPr>
        <p:spPr>
          <a:xfrm>
            <a:off x="1220727" y="1404451"/>
            <a:ext cx="9763696" cy="369332"/>
          </a:xfrm>
          <a:prstGeom prst="rect">
            <a:avLst/>
          </a:prstGeom>
        </p:spPr>
        <p:txBody>
          <a:bodyPr wrap="square">
            <a:spAutoFit/>
          </a:bodyPr>
          <a:lstStyle/>
          <a:p>
            <a:r>
              <a:rPr lang="en-US" dirty="0">
                <a:solidFill>
                  <a:srgbClr val="000000"/>
                </a:solidFill>
                <a:latin typeface="Helvetica Neue"/>
              </a:rPr>
              <a:t>an excellent way to visualize the fit of our model is by using </a:t>
            </a:r>
            <a:r>
              <a:rPr lang="en-US" b="1" dirty="0">
                <a:solidFill>
                  <a:srgbClr val="000000"/>
                </a:solidFill>
                <a:latin typeface="Helvetica Neue"/>
              </a:rPr>
              <a:t>regression plots</a:t>
            </a:r>
            <a:r>
              <a:rPr lang="en-US" dirty="0">
                <a:solidFill>
                  <a:srgbClr val="000000"/>
                </a:solidFill>
                <a:latin typeface="Helvetica Neue"/>
              </a:rPr>
              <a:t>.</a:t>
            </a:r>
            <a:endParaRPr lang="en-GB" dirty="0"/>
          </a:p>
        </p:txBody>
      </p:sp>
      <p:sp>
        <p:nvSpPr>
          <p:cNvPr id="8" name="Rectangle 7"/>
          <p:cNvSpPr/>
          <p:nvPr/>
        </p:nvSpPr>
        <p:spPr>
          <a:xfrm>
            <a:off x="1109843" y="5653042"/>
            <a:ext cx="9294873" cy="369332"/>
          </a:xfrm>
          <a:prstGeom prst="rect">
            <a:avLst/>
          </a:prstGeom>
        </p:spPr>
        <p:txBody>
          <a:bodyPr wrap="square">
            <a:spAutoFit/>
          </a:bodyPr>
          <a:lstStyle/>
          <a:p>
            <a:r>
              <a:rPr lang="en-US" dirty="0" smtClean="0">
                <a:solidFill>
                  <a:srgbClr val="000000"/>
                </a:solidFill>
                <a:latin typeface="Helvetica Neue"/>
              </a:rPr>
              <a:t>1 We </a:t>
            </a:r>
            <a:r>
              <a:rPr lang="en-US" dirty="0">
                <a:solidFill>
                  <a:srgbClr val="000000"/>
                </a:solidFill>
                <a:latin typeface="Helvetica Neue"/>
              </a:rPr>
              <a:t>can see from this plot that price is negatively correlated to highway-mpg</a:t>
            </a:r>
            <a:endParaRPr lang="en-GB" dirty="0"/>
          </a:p>
        </p:txBody>
      </p:sp>
      <p:sp>
        <p:nvSpPr>
          <p:cNvPr id="9" name="Rectangle 8"/>
          <p:cNvSpPr/>
          <p:nvPr/>
        </p:nvSpPr>
        <p:spPr>
          <a:xfrm>
            <a:off x="1118789" y="6068540"/>
            <a:ext cx="11116492" cy="646331"/>
          </a:xfrm>
          <a:prstGeom prst="rect">
            <a:avLst/>
          </a:prstGeom>
        </p:spPr>
        <p:txBody>
          <a:bodyPr wrap="square">
            <a:spAutoFit/>
          </a:bodyPr>
          <a:lstStyle/>
          <a:p>
            <a:r>
              <a:rPr lang="en-US" dirty="0" smtClean="0">
                <a:solidFill>
                  <a:srgbClr val="000000"/>
                </a:solidFill>
                <a:latin typeface="Helvetica Neue"/>
              </a:rPr>
              <a:t>2 The </a:t>
            </a:r>
            <a:r>
              <a:rPr lang="en-US" dirty="0">
                <a:solidFill>
                  <a:srgbClr val="000000"/>
                </a:solidFill>
                <a:latin typeface="Helvetica Neue"/>
              </a:rPr>
              <a:t>points for "peak-rpm" have more spread around the predicted line, and it is much harder to determine if the points are decreasing or increasing as the "highway-mpg" increases.</a:t>
            </a:r>
            <a:endParaRPr lang="en-GB" dirty="0"/>
          </a:p>
        </p:txBody>
      </p:sp>
    </p:spTree>
    <p:extLst>
      <p:ext uri="{BB962C8B-B14F-4D97-AF65-F5344CB8AC3E}">
        <p14:creationId xmlns:p14="http://schemas.microsoft.com/office/powerpoint/2010/main" val="3952271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4184" y="840769"/>
            <a:ext cx="4559261" cy="461665"/>
          </a:xfrm>
          <a:prstGeom prst="rect">
            <a:avLst/>
          </a:prstGeom>
        </p:spPr>
        <p:txBody>
          <a:bodyPr wrap="none">
            <a:spAutoFit/>
          </a:bodyPr>
          <a:lstStyle/>
          <a:p>
            <a:r>
              <a:rPr lang="en-GB" sz="2400" b="1" dirty="0" smtClean="0">
                <a:solidFill>
                  <a:srgbClr val="000000"/>
                </a:solidFill>
                <a:latin typeface="Helvetica Neue"/>
              </a:rPr>
              <a:t>2 : Multiple </a:t>
            </a:r>
            <a:r>
              <a:rPr lang="en-GB" sz="2400" b="1" dirty="0">
                <a:solidFill>
                  <a:srgbClr val="000000"/>
                </a:solidFill>
                <a:latin typeface="Helvetica Neue"/>
              </a:rPr>
              <a:t>Linear Regression</a:t>
            </a:r>
            <a:endParaRPr lang="en-GB" sz="2400" b="1" i="0" dirty="0">
              <a:solidFill>
                <a:srgbClr val="000000"/>
              </a:solidFill>
              <a:effectLst/>
              <a:latin typeface="Helvetica Neue"/>
            </a:endParaRPr>
          </a:p>
        </p:txBody>
      </p:sp>
      <p:sp>
        <p:nvSpPr>
          <p:cNvPr id="3" name="Rectangle 2"/>
          <p:cNvSpPr/>
          <p:nvPr/>
        </p:nvSpPr>
        <p:spPr>
          <a:xfrm>
            <a:off x="1532707" y="1433789"/>
            <a:ext cx="9858103" cy="646331"/>
          </a:xfrm>
          <a:prstGeom prst="rect">
            <a:avLst/>
          </a:prstGeom>
        </p:spPr>
        <p:txBody>
          <a:bodyPr wrap="square">
            <a:spAutoFit/>
          </a:bodyPr>
          <a:lstStyle/>
          <a:p>
            <a:r>
              <a:rPr lang="en-US" dirty="0" smtClean="0">
                <a:solidFill>
                  <a:schemeClr val="bg1"/>
                </a:solidFill>
                <a:latin typeface="Calibri" panose="020F0502020204030204" pitchFamily="34" charset="0"/>
                <a:cs typeface="Calibri" panose="020F0502020204030204" pitchFamily="34" charset="0"/>
              </a:rPr>
              <a:t>MLR is </a:t>
            </a:r>
            <a:r>
              <a:rPr lang="en-US" dirty="0">
                <a:solidFill>
                  <a:schemeClr val="bg1"/>
                </a:solidFill>
                <a:latin typeface="Calibri" panose="020F0502020204030204" pitchFamily="34" charset="0"/>
                <a:cs typeface="Calibri" panose="020F0502020204030204" pitchFamily="34" charset="0"/>
              </a:rPr>
              <a:t>very similar to Simple Linear Regression, but this method is used to explain the relationship between one continuous </a:t>
            </a:r>
            <a:r>
              <a:rPr lang="en-US" dirty="0" smtClean="0">
                <a:solidFill>
                  <a:schemeClr val="bg1"/>
                </a:solidFill>
                <a:latin typeface="Calibri" panose="020F0502020204030204" pitchFamily="34" charset="0"/>
                <a:cs typeface="Calibri" panose="020F0502020204030204" pitchFamily="34" charset="0"/>
              </a:rPr>
              <a:t>dependent </a:t>
            </a:r>
            <a:r>
              <a:rPr lang="en-US" dirty="0">
                <a:solidFill>
                  <a:schemeClr val="bg1"/>
                </a:solidFill>
                <a:latin typeface="Calibri" panose="020F0502020204030204" pitchFamily="34" charset="0"/>
                <a:cs typeface="Calibri" panose="020F0502020204030204" pitchFamily="34" charset="0"/>
              </a:rPr>
              <a:t>variable and </a:t>
            </a:r>
            <a:r>
              <a:rPr lang="en-US" b="1" dirty="0">
                <a:solidFill>
                  <a:schemeClr val="bg1"/>
                </a:solidFill>
                <a:latin typeface="Calibri" panose="020F0502020204030204" pitchFamily="34" charset="0"/>
                <a:cs typeface="Calibri" panose="020F0502020204030204" pitchFamily="34" charset="0"/>
              </a:rPr>
              <a:t>two or more</a:t>
            </a:r>
            <a:r>
              <a:rPr lang="en-US" dirty="0">
                <a:solidFill>
                  <a:schemeClr val="bg1"/>
                </a:solidFill>
                <a:latin typeface="Calibri" panose="020F0502020204030204" pitchFamily="34" charset="0"/>
                <a:cs typeface="Calibri" panose="020F0502020204030204" pitchFamily="34" charset="0"/>
              </a:rPr>
              <a:t> predictor (independent) variables.</a:t>
            </a:r>
            <a:r>
              <a:rPr lang="en-US" dirty="0" smtClean="0">
                <a:solidFill>
                  <a:schemeClr val="bg1"/>
                </a:solidFill>
                <a:latin typeface="Calibri" panose="020F0502020204030204" pitchFamily="34" charset="0"/>
                <a:cs typeface="Calibri" panose="020F0502020204030204" pitchFamily="34" charset="0"/>
              </a:rPr>
              <a:t>.</a:t>
            </a:r>
            <a:endParaRPr lang="en-GB" dirty="0">
              <a:solidFill>
                <a:schemeClr val="bg1"/>
              </a:solidFill>
              <a:latin typeface="Calibri" panose="020F0502020204030204" pitchFamily="34" charset="0"/>
              <a:cs typeface="Calibri" panose="020F0502020204030204" pitchFamily="34" charset="0"/>
            </a:endParaRPr>
          </a:p>
        </p:txBody>
      </p:sp>
      <p:sp>
        <p:nvSpPr>
          <p:cNvPr id="4" name="Rectangle 3"/>
          <p:cNvSpPr/>
          <p:nvPr/>
        </p:nvSpPr>
        <p:spPr>
          <a:xfrm>
            <a:off x="2969623" y="2211475"/>
            <a:ext cx="6096000" cy="923330"/>
          </a:xfrm>
          <a:prstGeom prst="rect">
            <a:avLst/>
          </a:prstGeom>
        </p:spPr>
        <p:txBody>
          <a:bodyPr>
            <a:spAutoFit/>
          </a:bodyPr>
          <a:lstStyle/>
          <a:p>
            <a:r>
              <a:rPr lang="en-GB" b="1" dirty="0">
                <a:solidFill>
                  <a:srgbClr val="000000"/>
                </a:solidFill>
                <a:latin typeface="Times New Roman" panose="02020603050405020304" pitchFamily="18" charset="0"/>
              </a:rPr>
              <a:t>Linear function: </a:t>
            </a:r>
            <a:endParaRPr lang="en-GB" dirty="0">
              <a:solidFill>
                <a:srgbClr val="000000"/>
              </a:solidFill>
              <a:latin typeface="Times New Roman" panose="02020603050405020304" pitchFamily="18" charset="0"/>
            </a:endParaRPr>
          </a:p>
          <a:p>
            <a:r>
              <a:rPr lang="en-GB" b="1" dirty="0" smtClean="0">
                <a:solidFill>
                  <a:srgbClr val="000000"/>
                </a:solidFill>
                <a:latin typeface="STIXMathJax_Normal-italic"/>
              </a:rPr>
              <a:t>𝑌</a:t>
            </a:r>
            <a:r>
              <a:rPr lang="en-GB" b="1" dirty="0">
                <a:solidFill>
                  <a:srgbClr val="000000"/>
                </a:solidFill>
                <a:latin typeface="STIXMathJax_Normal-italic"/>
              </a:rPr>
              <a:t>ℎ</a:t>
            </a:r>
            <a:r>
              <a:rPr lang="en-GB" b="1" dirty="0" smtClean="0">
                <a:solidFill>
                  <a:srgbClr val="000000"/>
                </a:solidFill>
                <a:latin typeface="STIXMathJax_Normal-italic"/>
              </a:rPr>
              <a:t>𝑎𝑡 </a:t>
            </a:r>
            <a:r>
              <a:rPr lang="en-GB" b="1" dirty="0" smtClean="0">
                <a:solidFill>
                  <a:srgbClr val="000000"/>
                </a:solidFill>
                <a:latin typeface="STIXMathJax_Main"/>
              </a:rPr>
              <a:t>= </a:t>
            </a:r>
            <a:r>
              <a:rPr lang="en-GB" b="1" dirty="0" smtClean="0">
                <a:solidFill>
                  <a:srgbClr val="000000"/>
                </a:solidFill>
                <a:latin typeface="STIXMathJax_Normal-italic"/>
              </a:rPr>
              <a:t>𝑎 </a:t>
            </a:r>
            <a:r>
              <a:rPr lang="en-GB" b="1" dirty="0" smtClean="0">
                <a:solidFill>
                  <a:srgbClr val="000000"/>
                </a:solidFill>
                <a:latin typeface="STIXMathJax_Main"/>
              </a:rPr>
              <a:t>+ </a:t>
            </a:r>
            <a:r>
              <a:rPr lang="en-GB" b="1" dirty="0" smtClean="0">
                <a:solidFill>
                  <a:srgbClr val="000000"/>
                </a:solidFill>
                <a:latin typeface="STIXMathJax_Normal-italic"/>
              </a:rPr>
              <a:t>𝑏</a:t>
            </a:r>
            <a:r>
              <a:rPr lang="en-GB" b="1" dirty="0">
                <a:solidFill>
                  <a:srgbClr val="000000"/>
                </a:solidFill>
                <a:latin typeface="STIXMathJax_Main"/>
              </a:rPr>
              <a:t>1</a:t>
            </a:r>
            <a:r>
              <a:rPr lang="en-GB" b="1" dirty="0">
                <a:solidFill>
                  <a:srgbClr val="000000"/>
                </a:solidFill>
                <a:latin typeface="STIXMathJax_Normal-italic"/>
              </a:rPr>
              <a:t>𝑋</a:t>
            </a:r>
            <a:r>
              <a:rPr lang="en-GB" b="1" dirty="0" smtClean="0">
                <a:solidFill>
                  <a:srgbClr val="000000"/>
                </a:solidFill>
                <a:latin typeface="STIXMathJax_Main"/>
              </a:rPr>
              <a:t>1 + </a:t>
            </a:r>
            <a:r>
              <a:rPr lang="en-GB" b="1" dirty="0" smtClean="0">
                <a:solidFill>
                  <a:srgbClr val="000000"/>
                </a:solidFill>
                <a:latin typeface="STIXMathJax_Normal-italic"/>
              </a:rPr>
              <a:t>𝑏</a:t>
            </a:r>
            <a:r>
              <a:rPr lang="en-GB" b="1" dirty="0">
                <a:solidFill>
                  <a:srgbClr val="000000"/>
                </a:solidFill>
                <a:latin typeface="STIXMathJax_Main"/>
              </a:rPr>
              <a:t>2</a:t>
            </a:r>
            <a:r>
              <a:rPr lang="en-GB" b="1" dirty="0">
                <a:solidFill>
                  <a:srgbClr val="000000"/>
                </a:solidFill>
                <a:latin typeface="STIXMathJax_Normal-italic"/>
              </a:rPr>
              <a:t>𝑋</a:t>
            </a:r>
            <a:r>
              <a:rPr lang="en-GB" b="1" dirty="0" smtClean="0">
                <a:solidFill>
                  <a:srgbClr val="000000"/>
                </a:solidFill>
                <a:latin typeface="STIXMathJax_Main"/>
              </a:rPr>
              <a:t>2 + </a:t>
            </a:r>
            <a:r>
              <a:rPr lang="en-GB" b="1" dirty="0" smtClean="0">
                <a:solidFill>
                  <a:srgbClr val="000000"/>
                </a:solidFill>
                <a:latin typeface="STIXMathJax_Normal-italic"/>
              </a:rPr>
              <a:t>𝑏</a:t>
            </a:r>
            <a:r>
              <a:rPr lang="en-GB" b="1" dirty="0">
                <a:solidFill>
                  <a:srgbClr val="000000"/>
                </a:solidFill>
                <a:latin typeface="STIXMathJax_Main"/>
              </a:rPr>
              <a:t>3</a:t>
            </a:r>
            <a:r>
              <a:rPr lang="en-GB" b="1" dirty="0">
                <a:solidFill>
                  <a:srgbClr val="000000"/>
                </a:solidFill>
                <a:latin typeface="STIXMathJax_Normal-italic"/>
              </a:rPr>
              <a:t>𝑋</a:t>
            </a:r>
            <a:r>
              <a:rPr lang="en-GB" b="1" dirty="0" smtClean="0">
                <a:solidFill>
                  <a:srgbClr val="000000"/>
                </a:solidFill>
                <a:latin typeface="STIXMathJax_Main"/>
              </a:rPr>
              <a:t>3 + </a:t>
            </a:r>
            <a:r>
              <a:rPr lang="en-GB" b="1" dirty="0" smtClean="0">
                <a:solidFill>
                  <a:srgbClr val="000000"/>
                </a:solidFill>
                <a:latin typeface="STIXMathJax_Normal-italic"/>
              </a:rPr>
              <a:t>𝑏</a:t>
            </a:r>
            <a:r>
              <a:rPr lang="en-GB" b="1" dirty="0">
                <a:solidFill>
                  <a:srgbClr val="000000"/>
                </a:solidFill>
                <a:latin typeface="STIXMathJax_Main"/>
              </a:rPr>
              <a:t>4</a:t>
            </a:r>
            <a:r>
              <a:rPr lang="en-GB" b="1" dirty="0">
                <a:solidFill>
                  <a:srgbClr val="000000"/>
                </a:solidFill>
                <a:latin typeface="STIXMathJax_Normal-italic"/>
              </a:rPr>
              <a:t>𝑋</a:t>
            </a:r>
            <a:r>
              <a:rPr lang="en-GB" b="1" dirty="0">
                <a:solidFill>
                  <a:srgbClr val="000000"/>
                </a:solidFill>
                <a:latin typeface="STIXMathJax_Main"/>
              </a:rPr>
              <a:t>4</a:t>
            </a:r>
            <a:r>
              <a:rPr lang="en-GB" dirty="0"/>
              <a:t/>
            </a:r>
            <a:br>
              <a:rPr lang="en-GB" dirty="0"/>
            </a:br>
            <a:endParaRPr lang="en-GB" dirty="0"/>
          </a:p>
        </p:txBody>
      </p:sp>
      <p:sp>
        <p:nvSpPr>
          <p:cNvPr id="5" name="Rectangle 4"/>
          <p:cNvSpPr/>
          <p:nvPr/>
        </p:nvSpPr>
        <p:spPr>
          <a:xfrm>
            <a:off x="2969623" y="3266160"/>
            <a:ext cx="2908663" cy="1754326"/>
          </a:xfrm>
          <a:prstGeom prst="rect">
            <a:avLst/>
          </a:prstGeom>
        </p:spPr>
        <p:txBody>
          <a:bodyPr wrap="square">
            <a:spAutoFit/>
          </a:bodyPr>
          <a:lstStyle/>
          <a:p>
            <a:r>
              <a:rPr lang="en-GB" dirty="0">
                <a:solidFill>
                  <a:srgbClr val="000000"/>
                </a:solidFill>
                <a:latin typeface="STIXMathJax_Normal-italic"/>
              </a:rPr>
              <a:t>𝑌</a:t>
            </a:r>
            <a:r>
              <a:rPr lang="en-GB" dirty="0">
                <a:solidFill>
                  <a:srgbClr val="000000"/>
                </a:solidFill>
                <a:latin typeface="STIXMathJax_Main"/>
              </a:rPr>
              <a:t>:</a:t>
            </a:r>
            <a:r>
              <a:rPr lang="en-GB" dirty="0">
                <a:solidFill>
                  <a:srgbClr val="000000"/>
                </a:solidFill>
                <a:latin typeface="STIXMathJax_Normal-italic"/>
              </a:rPr>
              <a:t>𝑅𝑒𝑠𝑝𝑜𝑛𝑠𝑒</a:t>
            </a:r>
            <a:r>
              <a:rPr lang="en-GB" dirty="0">
                <a:solidFill>
                  <a:srgbClr val="000000"/>
                </a:solidFill>
                <a:latin typeface="STIXMathJax_Main"/>
              </a:rPr>
              <a:t> </a:t>
            </a:r>
            <a:r>
              <a:rPr lang="en-GB" dirty="0" smtClean="0">
                <a:solidFill>
                  <a:srgbClr val="000000"/>
                </a:solidFill>
                <a:latin typeface="STIXMathJax_Normal-italic"/>
              </a:rPr>
              <a:t>𝑉𝑎𝑟𝑖𝑎𝑏𝑙𝑒</a:t>
            </a:r>
          </a:p>
          <a:p>
            <a:r>
              <a:rPr lang="en-GB" dirty="0" smtClean="0">
                <a:solidFill>
                  <a:srgbClr val="000000"/>
                </a:solidFill>
                <a:latin typeface="STIXMathJax_Normal-italic"/>
              </a:rPr>
              <a:t>𝑋</a:t>
            </a:r>
            <a:r>
              <a:rPr lang="en-GB" dirty="0">
                <a:solidFill>
                  <a:srgbClr val="000000"/>
                </a:solidFill>
                <a:latin typeface="STIXMathJax_Main"/>
              </a:rPr>
              <a:t>1:</a:t>
            </a:r>
            <a:r>
              <a:rPr lang="en-GB" dirty="0">
                <a:solidFill>
                  <a:srgbClr val="000000"/>
                </a:solidFill>
                <a:latin typeface="STIXMathJax_Normal-italic"/>
              </a:rPr>
              <a:t>𝑃𝑟𝑒𝑑𝑖𝑐𝑡𝑜𝑟</a:t>
            </a:r>
            <a:r>
              <a:rPr lang="en-GB" dirty="0">
                <a:solidFill>
                  <a:srgbClr val="000000"/>
                </a:solidFill>
                <a:latin typeface="STIXMathJax_Main"/>
              </a:rPr>
              <a:t> </a:t>
            </a:r>
            <a:r>
              <a:rPr lang="en-GB" dirty="0">
                <a:solidFill>
                  <a:srgbClr val="000000"/>
                </a:solidFill>
                <a:latin typeface="STIXMathJax_Normal-italic"/>
              </a:rPr>
              <a:t>𝑉𝑎𝑟𝑖𝑎𝑏𝑙𝑒</a:t>
            </a:r>
            <a:r>
              <a:rPr lang="en-GB" dirty="0">
                <a:solidFill>
                  <a:srgbClr val="000000"/>
                </a:solidFill>
                <a:latin typeface="STIXMathJax_Main"/>
              </a:rPr>
              <a:t> </a:t>
            </a:r>
            <a:r>
              <a:rPr lang="en-GB" dirty="0" smtClean="0">
                <a:solidFill>
                  <a:srgbClr val="000000"/>
                </a:solidFill>
                <a:latin typeface="STIXMathJax_Main"/>
              </a:rPr>
              <a:t>1</a:t>
            </a:r>
          </a:p>
          <a:p>
            <a:r>
              <a:rPr lang="en-GB" dirty="0" smtClean="0">
                <a:solidFill>
                  <a:srgbClr val="000000"/>
                </a:solidFill>
                <a:latin typeface="STIXMathJax_Normal-italic"/>
              </a:rPr>
              <a:t>𝑋</a:t>
            </a:r>
            <a:r>
              <a:rPr lang="en-GB" dirty="0">
                <a:solidFill>
                  <a:srgbClr val="000000"/>
                </a:solidFill>
                <a:latin typeface="STIXMathJax_Main"/>
              </a:rPr>
              <a:t>2:</a:t>
            </a:r>
            <a:r>
              <a:rPr lang="en-GB" dirty="0">
                <a:solidFill>
                  <a:srgbClr val="000000"/>
                </a:solidFill>
                <a:latin typeface="STIXMathJax_Normal-italic"/>
              </a:rPr>
              <a:t>𝑃𝑟𝑒𝑑𝑖𝑐𝑡𝑜𝑟</a:t>
            </a:r>
            <a:r>
              <a:rPr lang="en-GB" dirty="0">
                <a:solidFill>
                  <a:srgbClr val="000000"/>
                </a:solidFill>
                <a:latin typeface="STIXMathJax_Main"/>
              </a:rPr>
              <a:t> </a:t>
            </a:r>
            <a:r>
              <a:rPr lang="en-GB" dirty="0">
                <a:solidFill>
                  <a:srgbClr val="000000"/>
                </a:solidFill>
                <a:latin typeface="STIXMathJax_Normal-italic"/>
              </a:rPr>
              <a:t>𝑉𝑎𝑟𝑖𝑎𝑏𝑙𝑒</a:t>
            </a:r>
            <a:r>
              <a:rPr lang="en-GB" dirty="0">
                <a:solidFill>
                  <a:srgbClr val="000000"/>
                </a:solidFill>
                <a:latin typeface="STIXMathJax_Main"/>
              </a:rPr>
              <a:t> </a:t>
            </a:r>
            <a:r>
              <a:rPr lang="en-GB" dirty="0" smtClean="0">
                <a:solidFill>
                  <a:srgbClr val="000000"/>
                </a:solidFill>
                <a:latin typeface="STIXMathJax_Main"/>
              </a:rPr>
              <a:t>2</a:t>
            </a:r>
          </a:p>
          <a:p>
            <a:r>
              <a:rPr lang="en-GB" dirty="0" smtClean="0">
                <a:solidFill>
                  <a:srgbClr val="000000"/>
                </a:solidFill>
                <a:latin typeface="STIXMathJax_Normal-italic"/>
              </a:rPr>
              <a:t>𝑋</a:t>
            </a:r>
            <a:r>
              <a:rPr lang="en-GB" dirty="0">
                <a:solidFill>
                  <a:srgbClr val="000000"/>
                </a:solidFill>
                <a:latin typeface="STIXMathJax_Main"/>
              </a:rPr>
              <a:t>3:</a:t>
            </a:r>
            <a:r>
              <a:rPr lang="en-GB" dirty="0">
                <a:solidFill>
                  <a:srgbClr val="000000"/>
                </a:solidFill>
                <a:latin typeface="STIXMathJax_Normal-italic"/>
              </a:rPr>
              <a:t>𝑃𝑟𝑒𝑑𝑖𝑐𝑡𝑜𝑟</a:t>
            </a:r>
            <a:r>
              <a:rPr lang="en-GB" dirty="0">
                <a:solidFill>
                  <a:srgbClr val="000000"/>
                </a:solidFill>
                <a:latin typeface="STIXMathJax_Main"/>
              </a:rPr>
              <a:t> </a:t>
            </a:r>
            <a:r>
              <a:rPr lang="en-GB" dirty="0">
                <a:solidFill>
                  <a:srgbClr val="000000"/>
                </a:solidFill>
                <a:latin typeface="STIXMathJax_Normal-italic"/>
              </a:rPr>
              <a:t>𝑉𝑎𝑟𝑖𝑎𝑏𝑙𝑒</a:t>
            </a:r>
            <a:r>
              <a:rPr lang="en-GB" dirty="0">
                <a:solidFill>
                  <a:srgbClr val="000000"/>
                </a:solidFill>
                <a:latin typeface="STIXMathJax_Main"/>
              </a:rPr>
              <a:t> </a:t>
            </a:r>
            <a:r>
              <a:rPr lang="en-GB" dirty="0" smtClean="0">
                <a:solidFill>
                  <a:srgbClr val="000000"/>
                </a:solidFill>
                <a:latin typeface="STIXMathJax_Main"/>
              </a:rPr>
              <a:t>3</a:t>
            </a:r>
          </a:p>
          <a:p>
            <a:r>
              <a:rPr lang="en-GB" dirty="0" smtClean="0">
                <a:solidFill>
                  <a:srgbClr val="000000"/>
                </a:solidFill>
                <a:latin typeface="STIXMathJax_Normal-italic"/>
              </a:rPr>
              <a:t>𝑋</a:t>
            </a:r>
            <a:r>
              <a:rPr lang="en-GB" dirty="0">
                <a:solidFill>
                  <a:srgbClr val="000000"/>
                </a:solidFill>
                <a:latin typeface="STIXMathJax_Main"/>
              </a:rPr>
              <a:t>4:</a:t>
            </a:r>
            <a:r>
              <a:rPr lang="en-GB" dirty="0">
                <a:solidFill>
                  <a:srgbClr val="000000"/>
                </a:solidFill>
                <a:latin typeface="STIXMathJax_Normal-italic"/>
              </a:rPr>
              <a:t>𝑃𝑟𝑒𝑑𝑖𝑐𝑡𝑜𝑟</a:t>
            </a:r>
            <a:r>
              <a:rPr lang="en-GB" dirty="0">
                <a:solidFill>
                  <a:srgbClr val="000000"/>
                </a:solidFill>
                <a:latin typeface="STIXMathJax_Main"/>
              </a:rPr>
              <a:t> </a:t>
            </a:r>
            <a:r>
              <a:rPr lang="en-GB" dirty="0">
                <a:solidFill>
                  <a:srgbClr val="000000"/>
                </a:solidFill>
                <a:latin typeface="STIXMathJax_Normal-italic"/>
              </a:rPr>
              <a:t>𝑉𝑎𝑟𝑖𝑎𝑏𝑙𝑒</a:t>
            </a:r>
            <a:r>
              <a:rPr lang="en-GB" dirty="0">
                <a:solidFill>
                  <a:srgbClr val="000000"/>
                </a:solidFill>
                <a:latin typeface="STIXMathJax_Main"/>
              </a:rPr>
              <a:t> 4</a:t>
            </a:r>
            <a:r>
              <a:rPr lang="en-GB" dirty="0"/>
              <a:t/>
            </a:r>
            <a:br>
              <a:rPr lang="en-GB" dirty="0"/>
            </a:br>
            <a:endParaRPr lang="en-GB" dirty="0"/>
          </a:p>
        </p:txBody>
      </p:sp>
      <p:sp>
        <p:nvSpPr>
          <p:cNvPr id="6" name="Rectangle 5"/>
          <p:cNvSpPr/>
          <p:nvPr/>
        </p:nvSpPr>
        <p:spPr>
          <a:xfrm>
            <a:off x="6226628" y="3266160"/>
            <a:ext cx="3431177" cy="1477328"/>
          </a:xfrm>
          <a:prstGeom prst="rect">
            <a:avLst/>
          </a:prstGeom>
        </p:spPr>
        <p:txBody>
          <a:bodyPr wrap="square">
            <a:spAutoFit/>
          </a:bodyPr>
          <a:lstStyle/>
          <a:p>
            <a:r>
              <a:rPr lang="en-GB" dirty="0">
                <a:solidFill>
                  <a:srgbClr val="000000"/>
                </a:solidFill>
                <a:latin typeface="Cambria Math" panose="02040503050406030204" pitchFamily="18" charset="0"/>
              </a:rPr>
              <a:t>𝑎:𝑖𝑛𝑡𝑒𝑟𝑐𝑒𝑝𝑡 </a:t>
            </a:r>
          </a:p>
          <a:p>
            <a:r>
              <a:rPr lang="en-GB" dirty="0">
                <a:solidFill>
                  <a:srgbClr val="000000"/>
                </a:solidFill>
                <a:latin typeface="Cambria Math" panose="02040503050406030204" pitchFamily="18" charset="0"/>
              </a:rPr>
              <a:t>𝑏</a:t>
            </a:r>
            <a:r>
              <a:rPr lang="en-GB" dirty="0">
                <a:solidFill>
                  <a:srgbClr val="000000"/>
                </a:solidFill>
                <a:latin typeface="Times New Roman" panose="02020603050405020304" pitchFamily="18" charset="0"/>
              </a:rPr>
              <a:t>1:</a:t>
            </a:r>
            <a:r>
              <a:rPr lang="en-GB" dirty="0">
                <a:solidFill>
                  <a:srgbClr val="000000"/>
                </a:solidFill>
                <a:latin typeface="Cambria Math" panose="02040503050406030204" pitchFamily="18" charset="0"/>
              </a:rPr>
              <a:t>𝑐𝑜𝑒𝑓𝑓𝑖𝑐𝑖𝑒𝑛𝑡𝑠 𝑜𝑓 𝑉𝑎𝑟𝑖𝑎𝑏𝑙𝑒 </a:t>
            </a:r>
            <a:r>
              <a:rPr lang="en-GB" dirty="0">
                <a:solidFill>
                  <a:srgbClr val="000000"/>
                </a:solidFill>
                <a:latin typeface="Times New Roman" panose="02020603050405020304" pitchFamily="18" charset="0"/>
              </a:rPr>
              <a:t>1 </a:t>
            </a:r>
            <a:endParaRPr lang="en-GB" dirty="0">
              <a:solidFill>
                <a:srgbClr val="000000"/>
              </a:solidFill>
              <a:latin typeface="Cambria Math" panose="02040503050406030204" pitchFamily="18" charset="0"/>
            </a:endParaRPr>
          </a:p>
          <a:p>
            <a:r>
              <a:rPr lang="en-GB" dirty="0">
                <a:solidFill>
                  <a:srgbClr val="000000"/>
                </a:solidFill>
                <a:latin typeface="Cambria Math" panose="02040503050406030204" pitchFamily="18" charset="0"/>
              </a:rPr>
              <a:t>𝑏</a:t>
            </a:r>
            <a:r>
              <a:rPr lang="en-GB" dirty="0">
                <a:solidFill>
                  <a:srgbClr val="000000"/>
                </a:solidFill>
                <a:latin typeface="Times New Roman" panose="02020603050405020304" pitchFamily="18" charset="0"/>
              </a:rPr>
              <a:t>2:</a:t>
            </a:r>
            <a:r>
              <a:rPr lang="en-GB" dirty="0">
                <a:solidFill>
                  <a:srgbClr val="000000"/>
                </a:solidFill>
                <a:latin typeface="Cambria Math" panose="02040503050406030204" pitchFamily="18" charset="0"/>
              </a:rPr>
              <a:t>𝑐𝑜𝑒𝑓𝑓𝑖𝑐𝑖𝑒𝑛𝑡𝑠 𝑜𝑓 𝑉𝑎𝑟𝑖𝑎𝑏𝑙𝑒 </a:t>
            </a:r>
            <a:r>
              <a:rPr lang="en-GB" dirty="0">
                <a:solidFill>
                  <a:srgbClr val="000000"/>
                </a:solidFill>
                <a:latin typeface="Times New Roman" panose="02020603050405020304" pitchFamily="18" charset="0"/>
              </a:rPr>
              <a:t>2 </a:t>
            </a:r>
            <a:endParaRPr lang="en-GB" dirty="0">
              <a:solidFill>
                <a:srgbClr val="000000"/>
              </a:solidFill>
              <a:latin typeface="Cambria Math" panose="02040503050406030204" pitchFamily="18" charset="0"/>
            </a:endParaRPr>
          </a:p>
          <a:p>
            <a:r>
              <a:rPr lang="en-GB" dirty="0">
                <a:solidFill>
                  <a:srgbClr val="000000"/>
                </a:solidFill>
                <a:latin typeface="Cambria Math" panose="02040503050406030204" pitchFamily="18" charset="0"/>
              </a:rPr>
              <a:t>𝑏</a:t>
            </a:r>
            <a:r>
              <a:rPr lang="en-GB" dirty="0">
                <a:solidFill>
                  <a:srgbClr val="000000"/>
                </a:solidFill>
                <a:latin typeface="Times New Roman" panose="02020603050405020304" pitchFamily="18" charset="0"/>
              </a:rPr>
              <a:t>3:</a:t>
            </a:r>
            <a:r>
              <a:rPr lang="en-GB" dirty="0">
                <a:solidFill>
                  <a:srgbClr val="000000"/>
                </a:solidFill>
                <a:latin typeface="Cambria Math" panose="02040503050406030204" pitchFamily="18" charset="0"/>
              </a:rPr>
              <a:t>𝑐𝑜𝑒𝑓𝑓𝑖𝑐𝑖𝑒𝑛𝑡𝑠 𝑜𝑓 𝑉𝑎𝑟𝑖𝑎𝑏𝑙𝑒 </a:t>
            </a:r>
            <a:r>
              <a:rPr lang="en-GB" dirty="0">
                <a:solidFill>
                  <a:srgbClr val="000000"/>
                </a:solidFill>
                <a:latin typeface="Times New Roman" panose="02020603050405020304" pitchFamily="18" charset="0"/>
              </a:rPr>
              <a:t>3 </a:t>
            </a:r>
            <a:endParaRPr lang="en-GB" dirty="0">
              <a:solidFill>
                <a:srgbClr val="000000"/>
              </a:solidFill>
              <a:latin typeface="Cambria Math" panose="02040503050406030204" pitchFamily="18" charset="0"/>
            </a:endParaRPr>
          </a:p>
          <a:p>
            <a:r>
              <a:rPr lang="en-GB" dirty="0">
                <a:solidFill>
                  <a:srgbClr val="000000"/>
                </a:solidFill>
                <a:latin typeface="Cambria Math" panose="02040503050406030204" pitchFamily="18" charset="0"/>
              </a:rPr>
              <a:t>𝑏</a:t>
            </a:r>
            <a:r>
              <a:rPr lang="en-GB" dirty="0">
                <a:solidFill>
                  <a:srgbClr val="000000"/>
                </a:solidFill>
                <a:latin typeface="Times New Roman" panose="02020603050405020304" pitchFamily="18" charset="0"/>
              </a:rPr>
              <a:t>4:</a:t>
            </a:r>
            <a:r>
              <a:rPr lang="en-GB" dirty="0">
                <a:solidFill>
                  <a:srgbClr val="000000"/>
                </a:solidFill>
                <a:latin typeface="Cambria Math" panose="02040503050406030204" pitchFamily="18" charset="0"/>
              </a:rPr>
              <a:t>𝑐𝑜𝑒𝑓𝑓𝑖𝑐𝑖𝑒𝑛𝑡𝑠 𝑜𝑓 𝑉𝑎𝑟𝑖𝑎𝑏𝑙𝑒 </a:t>
            </a:r>
            <a:r>
              <a:rPr lang="en-GB" dirty="0">
                <a:solidFill>
                  <a:srgbClr val="000000"/>
                </a:solidFill>
                <a:latin typeface="Times New Roman" panose="02020603050405020304" pitchFamily="18" charset="0"/>
              </a:rPr>
              <a:t>4 </a:t>
            </a:r>
            <a:endParaRPr lang="en-GB" dirty="0"/>
          </a:p>
        </p:txBody>
      </p:sp>
    </p:spTree>
    <p:extLst>
      <p:ext uri="{BB962C8B-B14F-4D97-AF65-F5344CB8AC3E}">
        <p14:creationId xmlns:p14="http://schemas.microsoft.com/office/powerpoint/2010/main" val="2205821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2511" y="1225056"/>
            <a:ext cx="5743575" cy="4362450"/>
          </a:xfrm>
          <a:prstGeom prst="rect">
            <a:avLst/>
          </a:prstGeom>
        </p:spPr>
      </p:pic>
      <p:sp>
        <p:nvSpPr>
          <p:cNvPr id="3" name="Rectangle 2"/>
          <p:cNvSpPr/>
          <p:nvPr/>
        </p:nvSpPr>
        <p:spPr>
          <a:xfrm>
            <a:off x="2662511" y="5692281"/>
            <a:ext cx="6096000" cy="523220"/>
          </a:xfrm>
          <a:prstGeom prst="rect">
            <a:avLst/>
          </a:prstGeom>
        </p:spPr>
        <p:txBody>
          <a:bodyPr>
            <a:spAutoFit/>
          </a:bodyPr>
          <a:lstStyle/>
          <a:p>
            <a:r>
              <a:rPr lang="en-US" sz="1400" b="1" dirty="0">
                <a:solidFill>
                  <a:srgbClr val="000000"/>
                </a:solidFill>
                <a:latin typeface="Helvetica Neue"/>
              </a:rPr>
              <a:t>We can see that the fitted values are reasonably close to the actual values, since the two distributions overlap a bit</a:t>
            </a:r>
            <a:endParaRPr lang="en-GB" sz="1400" b="1" dirty="0"/>
          </a:p>
        </p:txBody>
      </p:sp>
      <p:sp>
        <p:nvSpPr>
          <p:cNvPr id="4" name="Rectangle 3"/>
          <p:cNvSpPr/>
          <p:nvPr/>
        </p:nvSpPr>
        <p:spPr>
          <a:xfrm>
            <a:off x="1301408" y="618671"/>
            <a:ext cx="4797147" cy="369332"/>
          </a:xfrm>
          <a:prstGeom prst="rect">
            <a:avLst/>
          </a:prstGeom>
        </p:spPr>
        <p:txBody>
          <a:bodyPr wrap="none">
            <a:spAutoFit/>
          </a:bodyPr>
          <a:lstStyle/>
          <a:p>
            <a:r>
              <a:rPr lang="en-GB" b="1" dirty="0" smtClean="0">
                <a:solidFill>
                  <a:srgbClr val="000000"/>
                </a:solidFill>
                <a:latin typeface="Helvetica Neue"/>
              </a:rPr>
              <a:t>MLR Model </a:t>
            </a:r>
            <a:r>
              <a:rPr lang="en-GB" b="1" dirty="0">
                <a:solidFill>
                  <a:srgbClr val="000000"/>
                </a:solidFill>
                <a:latin typeface="Helvetica Neue"/>
              </a:rPr>
              <a:t>Evaluation using Visualization</a:t>
            </a:r>
          </a:p>
        </p:txBody>
      </p:sp>
    </p:spTree>
    <p:extLst>
      <p:ext uri="{BB962C8B-B14F-4D97-AF65-F5344CB8AC3E}">
        <p14:creationId xmlns:p14="http://schemas.microsoft.com/office/powerpoint/2010/main" val="2061714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3177" y="997523"/>
            <a:ext cx="3978903" cy="461665"/>
          </a:xfrm>
          <a:prstGeom prst="rect">
            <a:avLst/>
          </a:prstGeom>
        </p:spPr>
        <p:txBody>
          <a:bodyPr wrap="square">
            <a:spAutoFit/>
          </a:bodyPr>
          <a:lstStyle/>
          <a:p>
            <a:r>
              <a:rPr lang="en-GB" sz="2400" b="1" dirty="0" smtClean="0">
                <a:solidFill>
                  <a:srgbClr val="000000"/>
                </a:solidFill>
                <a:latin typeface="Times New Roman" panose="02020603050405020304" pitchFamily="18" charset="0"/>
              </a:rPr>
              <a:t>3: Polynomial </a:t>
            </a:r>
            <a:r>
              <a:rPr lang="en-GB" sz="2400" b="1" dirty="0">
                <a:solidFill>
                  <a:srgbClr val="000000"/>
                </a:solidFill>
                <a:latin typeface="Times New Roman" panose="02020603050405020304" pitchFamily="18" charset="0"/>
              </a:rPr>
              <a:t>Regression </a:t>
            </a:r>
            <a:endParaRPr lang="en-GB" sz="2400" dirty="0"/>
          </a:p>
        </p:txBody>
      </p:sp>
      <p:sp>
        <p:nvSpPr>
          <p:cNvPr id="3" name="Rectangle 2"/>
          <p:cNvSpPr/>
          <p:nvPr/>
        </p:nvSpPr>
        <p:spPr>
          <a:xfrm>
            <a:off x="1598022" y="1457962"/>
            <a:ext cx="8577943" cy="1200329"/>
          </a:xfrm>
          <a:prstGeom prst="rect">
            <a:avLst/>
          </a:prstGeom>
        </p:spPr>
        <p:txBody>
          <a:bodyPr wrap="square">
            <a:spAutoFit/>
          </a:bodyPr>
          <a:lstStyle/>
          <a:p>
            <a:r>
              <a:rPr lang="en-US" dirty="0">
                <a:solidFill>
                  <a:schemeClr val="bg1"/>
                </a:solidFill>
                <a:latin typeface="Calibri" panose="020F0502020204030204" pitchFamily="34" charset="0"/>
                <a:cs typeface="Calibri" panose="020F0502020204030204" pitchFamily="34" charset="0"/>
              </a:rPr>
              <a:t>Polynomial regression is a particular case of the general linear regression model or multiple linear regression models. </a:t>
            </a:r>
            <a:endParaRPr lang="en-US" dirty="0" smtClean="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We get non-linear relationships by squaring or setting higher-order terms of the predictor variables.</a:t>
            </a:r>
            <a:endParaRPr lang="en-GB" dirty="0">
              <a:solidFill>
                <a:schemeClr val="bg1"/>
              </a:solidFill>
              <a:latin typeface="Calibri" panose="020F0502020204030204" pitchFamily="34" charset="0"/>
              <a:cs typeface="Calibri" panose="020F0502020204030204" pitchFamily="34" charset="0"/>
            </a:endParaRPr>
          </a:p>
        </p:txBody>
      </p:sp>
      <p:sp>
        <p:nvSpPr>
          <p:cNvPr id="4" name="Rectangle 3"/>
          <p:cNvSpPr/>
          <p:nvPr/>
        </p:nvSpPr>
        <p:spPr>
          <a:xfrm>
            <a:off x="1598022" y="2749398"/>
            <a:ext cx="4346383" cy="369332"/>
          </a:xfrm>
          <a:prstGeom prst="rect">
            <a:avLst/>
          </a:prstGeom>
        </p:spPr>
        <p:txBody>
          <a:bodyPr wrap="none">
            <a:spAutoFit/>
          </a:bodyPr>
          <a:lstStyle/>
          <a:p>
            <a:r>
              <a:rPr lang="en-US" b="1" dirty="0">
                <a:solidFill>
                  <a:srgbClr val="000000"/>
                </a:solidFill>
                <a:latin typeface="Times New Roman" panose="02020603050405020304" pitchFamily="18" charset="0"/>
              </a:rPr>
              <a:t>different orders of polynomial </a:t>
            </a:r>
            <a:r>
              <a:rPr lang="en-US" b="1" dirty="0" smtClean="0">
                <a:solidFill>
                  <a:srgbClr val="000000"/>
                </a:solidFill>
                <a:latin typeface="Times New Roman" panose="02020603050405020304" pitchFamily="18" charset="0"/>
              </a:rPr>
              <a:t>regression: </a:t>
            </a:r>
            <a:endParaRPr lang="en-GB" b="1" dirty="0"/>
          </a:p>
        </p:txBody>
      </p:sp>
      <p:sp>
        <p:nvSpPr>
          <p:cNvPr id="5" name="Rectangle 4"/>
          <p:cNvSpPr/>
          <p:nvPr/>
        </p:nvSpPr>
        <p:spPr>
          <a:xfrm>
            <a:off x="2164080" y="3236298"/>
            <a:ext cx="6096000" cy="2308324"/>
          </a:xfrm>
          <a:prstGeom prst="rect">
            <a:avLst/>
          </a:prstGeom>
        </p:spPr>
        <p:txBody>
          <a:bodyPr>
            <a:spAutoFit/>
          </a:bodyPr>
          <a:lstStyle/>
          <a:p>
            <a:r>
              <a:rPr lang="en-GB" b="1" dirty="0">
                <a:solidFill>
                  <a:schemeClr val="bg1"/>
                </a:solidFill>
                <a:latin typeface="Times New Roman" panose="02020603050405020304" pitchFamily="18" charset="0"/>
              </a:rPr>
              <a:t>Quadratic - 2nd order </a:t>
            </a:r>
          </a:p>
          <a:p>
            <a:r>
              <a:rPr lang="en-GB" b="1" dirty="0">
                <a:solidFill>
                  <a:schemeClr val="bg1"/>
                </a:solidFill>
                <a:latin typeface="Cambria Math" panose="02040503050406030204" pitchFamily="18" charset="0"/>
              </a:rPr>
              <a:t>𝑌</a:t>
            </a:r>
            <a:r>
              <a:rPr lang="en-GB" b="1" dirty="0">
                <a:solidFill>
                  <a:schemeClr val="bg1"/>
                </a:solidFill>
                <a:latin typeface="Times New Roman" panose="02020603050405020304" pitchFamily="18" charset="0"/>
              </a:rPr>
              <a:t>ℎ</a:t>
            </a:r>
            <a:r>
              <a:rPr lang="en-GB" b="1" dirty="0">
                <a:solidFill>
                  <a:schemeClr val="bg1"/>
                </a:solidFill>
                <a:latin typeface="Cambria Math" panose="02040503050406030204" pitchFamily="18" charset="0"/>
              </a:rPr>
              <a:t>𝑎𝑡</a:t>
            </a:r>
            <a:r>
              <a:rPr lang="en-GB" b="1" dirty="0">
                <a:solidFill>
                  <a:schemeClr val="bg1"/>
                </a:solidFill>
                <a:latin typeface="Times New Roman" panose="02020603050405020304" pitchFamily="18" charset="0"/>
              </a:rPr>
              <a:t>=</a:t>
            </a:r>
            <a:r>
              <a:rPr lang="en-GB" b="1" dirty="0">
                <a:solidFill>
                  <a:schemeClr val="bg1"/>
                </a:solidFill>
                <a:latin typeface="Cambria Math" panose="02040503050406030204" pitchFamily="18" charset="0"/>
              </a:rPr>
              <a:t>𝑎</a:t>
            </a:r>
            <a:r>
              <a:rPr lang="en-GB" b="1" dirty="0">
                <a:solidFill>
                  <a:schemeClr val="bg1"/>
                </a:solidFill>
                <a:latin typeface="Times New Roman" panose="02020603050405020304" pitchFamily="18" charset="0"/>
              </a:rPr>
              <a:t>+</a:t>
            </a:r>
            <a:r>
              <a:rPr lang="en-GB" b="1" dirty="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1</a:t>
            </a:r>
            <a:r>
              <a:rPr lang="en-GB" b="1" dirty="0">
                <a:solidFill>
                  <a:schemeClr val="bg1"/>
                </a:solidFill>
                <a:latin typeface="Cambria Math" panose="02040503050406030204" pitchFamily="18" charset="0"/>
              </a:rPr>
              <a:t>𝑋</a:t>
            </a:r>
            <a:r>
              <a:rPr lang="en-GB" b="1" dirty="0">
                <a:solidFill>
                  <a:schemeClr val="bg1"/>
                </a:solidFill>
                <a:latin typeface="Times New Roman" panose="02020603050405020304" pitchFamily="18" charset="0"/>
              </a:rPr>
              <a:t>2+</a:t>
            </a:r>
            <a:r>
              <a:rPr lang="en-GB" b="1" dirty="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2</a:t>
            </a:r>
            <a:r>
              <a:rPr lang="en-GB" b="1" dirty="0">
                <a:solidFill>
                  <a:schemeClr val="bg1"/>
                </a:solidFill>
                <a:latin typeface="Cambria Math" panose="02040503050406030204" pitchFamily="18" charset="0"/>
              </a:rPr>
              <a:t>𝑋</a:t>
            </a:r>
            <a:r>
              <a:rPr lang="en-GB" b="1" dirty="0" smtClean="0">
                <a:solidFill>
                  <a:schemeClr val="bg1"/>
                </a:solidFill>
                <a:latin typeface="Times New Roman" panose="02020603050405020304" pitchFamily="18" charset="0"/>
              </a:rPr>
              <a:t>2Yhat=a+b1X2+b2X2</a:t>
            </a:r>
            <a:endParaRPr lang="en-GB" b="1" dirty="0">
              <a:solidFill>
                <a:schemeClr val="bg1"/>
              </a:solidFill>
              <a:latin typeface="Times New Roman" panose="02020603050405020304" pitchFamily="18" charset="0"/>
            </a:endParaRPr>
          </a:p>
          <a:p>
            <a:endParaRPr lang="en-GB" b="1" dirty="0">
              <a:solidFill>
                <a:schemeClr val="bg1"/>
              </a:solidFill>
              <a:latin typeface="Times New Roman" panose="02020603050405020304" pitchFamily="18" charset="0"/>
            </a:endParaRPr>
          </a:p>
          <a:p>
            <a:r>
              <a:rPr lang="en-GB" b="1" dirty="0">
                <a:solidFill>
                  <a:schemeClr val="bg1"/>
                </a:solidFill>
                <a:latin typeface="Times New Roman" panose="02020603050405020304" pitchFamily="18" charset="0"/>
              </a:rPr>
              <a:t>Cubic - 3rd order </a:t>
            </a:r>
          </a:p>
          <a:p>
            <a:r>
              <a:rPr lang="en-GB" b="1" dirty="0">
                <a:solidFill>
                  <a:schemeClr val="bg1"/>
                </a:solidFill>
                <a:latin typeface="Cambria Math" panose="02040503050406030204" pitchFamily="18" charset="0"/>
              </a:rPr>
              <a:t>𝑌</a:t>
            </a:r>
            <a:r>
              <a:rPr lang="en-GB" b="1" dirty="0">
                <a:solidFill>
                  <a:schemeClr val="bg1"/>
                </a:solidFill>
                <a:latin typeface="Times New Roman" panose="02020603050405020304" pitchFamily="18" charset="0"/>
              </a:rPr>
              <a:t>ℎ</a:t>
            </a:r>
            <a:r>
              <a:rPr lang="en-GB" b="1" dirty="0">
                <a:solidFill>
                  <a:schemeClr val="bg1"/>
                </a:solidFill>
                <a:latin typeface="Cambria Math" panose="02040503050406030204" pitchFamily="18" charset="0"/>
              </a:rPr>
              <a:t>𝑎𝑡</a:t>
            </a:r>
            <a:r>
              <a:rPr lang="en-GB" b="1" dirty="0">
                <a:solidFill>
                  <a:schemeClr val="bg1"/>
                </a:solidFill>
                <a:latin typeface="Times New Roman" panose="02020603050405020304" pitchFamily="18" charset="0"/>
              </a:rPr>
              <a:t>=</a:t>
            </a:r>
            <a:r>
              <a:rPr lang="en-GB" b="1" dirty="0">
                <a:solidFill>
                  <a:schemeClr val="bg1"/>
                </a:solidFill>
                <a:latin typeface="Cambria Math" panose="02040503050406030204" pitchFamily="18" charset="0"/>
              </a:rPr>
              <a:t>𝑎</a:t>
            </a:r>
            <a:r>
              <a:rPr lang="en-GB" b="1" dirty="0">
                <a:solidFill>
                  <a:schemeClr val="bg1"/>
                </a:solidFill>
                <a:latin typeface="Times New Roman" panose="02020603050405020304" pitchFamily="18" charset="0"/>
              </a:rPr>
              <a:t>+</a:t>
            </a:r>
            <a:r>
              <a:rPr lang="en-GB" b="1" dirty="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1</a:t>
            </a:r>
            <a:r>
              <a:rPr lang="en-GB" b="1" dirty="0">
                <a:solidFill>
                  <a:schemeClr val="bg1"/>
                </a:solidFill>
                <a:latin typeface="Cambria Math" panose="02040503050406030204" pitchFamily="18" charset="0"/>
              </a:rPr>
              <a:t>𝑋</a:t>
            </a:r>
            <a:r>
              <a:rPr lang="en-GB" b="1" dirty="0">
                <a:solidFill>
                  <a:schemeClr val="bg1"/>
                </a:solidFill>
                <a:latin typeface="Times New Roman" panose="02020603050405020304" pitchFamily="18" charset="0"/>
              </a:rPr>
              <a:t>2+</a:t>
            </a:r>
            <a:r>
              <a:rPr lang="en-GB" b="1" dirty="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2</a:t>
            </a:r>
            <a:r>
              <a:rPr lang="en-GB" b="1" dirty="0">
                <a:solidFill>
                  <a:schemeClr val="bg1"/>
                </a:solidFill>
                <a:latin typeface="Cambria Math" panose="02040503050406030204" pitchFamily="18" charset="0"/>
              </a:rPr>
              <a:t>𝑋</a:t>
            </a:r>
            <a:r>
              <a:rPr lang="en-GB" b="1" dirty="0">
                <a:solidFill>
                  <a:schemeClr val="bg1"/>
                </a:solidFill>
                <a:latin typeface="Times New Roman" panose="02020603050405020304" pitchFamily="18" charset="0"/>
              </a:rPr>
              <a:t>2+</a:t>
            </a:r>
            <a:r>
              <a:rPr lang="en-GB" b="1" dirty="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3</a:t>
            </a:r>
            <a:r>
              <a:rPr lang="en-GB" b="1" dirty="0">
                <a:solidFill>
                  <a:schemeClr val="bg1"/>
                </a:solidFill>
                <a:latin typeface="Cambria Math" panose="02040503050406030204" pitchFamily="18" charset="0"/>
              </a:rPr>
              <a:t>𝑋</a:t>
            </a:r>
            <a:r>
              <a:rPr lang="en-GB" b="1" dirty="0" smtClean="0">
                <a:solidFill>
                  <a:schemeClr val="bg1"/>
                </a:solidFill>
                <a:latin typeface="Times New Roman" panose="02020603050405020304" pitchFamily="18" charset="0"/>
              </a:rPr>
              <a:t>3Yhat=a+b1X2+b2X2+b3X3</a:t>
            </a:r>
          </a:p>
          <a:p>
            <a:r>
              <a:rPr lang="en-GB" b="1" dirty="0" smtClean="0">
                <a:solidFill>
                  <a:schemeClr val="bg1"/>
                </a:solidFill>
                <a:latin typeface="Times New Roman" panose="02020603050405020304" pitchFamily="18" charset="0"/>
              </a:rPr>
              <a:t> </a:t>
            </a:r>
            <a:endParaRPr lang="en-GB" b="1" dirty="0">
              <a:solidFill>
                <a:schemeClr val="bg1"/>
              </a:solidFill>
              <a:latin typeface="Times New Roman" panose="02020603050405020304" pitchFamily="18" charset="0"/>
            </a:endParaRPr>
          </a:p>
          <a:p>
            <a:r>
              <a:rPr lang="en-GB" b="1" dirty="0">
                <a:solidFill>
                  <a:schemeClr val="bg1"/>
                </a:solidFill>
                <a:latin typeface="Times New Roman" panose="02020603050405020304" pitchFamily="18" charset="0"/>
              </a:rPr>
              <a:t>Higher order: </a:t>
            </a:r>
          </a:p>
          <a:p>
            <a:r>
              <a:rPr lang="en-GB" b="1" dirty="0">
                <a:solidFill>
                  <a:schemeClr val="bg1"/>
                </a:solidFill>
                <a:latin typeface="Cambria Math" panose="02040503050406030204" pitchFamily="18" charset="0"/>
              </a:rPr>
              <a:t>𝑌=𝑎+𝑏1𝑋2+𝑏2𝑋2+𝑏3𝑋3.... </a:t>
            </a:r>
            <a:endParaRPr lang="en-GB" b="1" dirty="0">
              <a:solidFill>
                <a:schemeClr val="bg1"/>
              </a:solidFill>
            </a:endParaRPr>
          </a:p>
        </p:txBody>
      </p:sp>
    </p:spTree>
    <p:extLst>
      <p:ext uri="{BB962C8B-B14F-4D97-AF65-F5344CB8AC3E}">
        <p14:creationId xmlns:p14="http://schemas.microsoft.com/office/powerpoint/2010/main" val="705979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7451" y="1197292"/>
            <a:ext cx="3352800" cy="2085975"/>
          </a:xfrm>
          <a:prstGeom prst="rect">
            <a:avLst/>
          </a:prstGeom>
        </p:spPr>
      </p:pic>
      <p:pic>
        <p:nvPicPr>
          <p:cNvPr id="3" name="Picture 2"/>
          <p:cNvPicPr>
            <a:picLocks noChangeAspect="1"/>
          </p:cNvPicPr>
          <p:nvPr/>
        </p:nvPicPr>
        <p:blipFill>
          <a:blip r:embed="rId3"/>
          <a:stretch>
            <a:fillRect/>
          </a:stretch>
        </p:blipFill>
        <p:spPr>
          <a:xfrm>
            <a:off x="1377451" y="3771900"/>
            <a:ext cx="3352800" cy="2057400"/>
          </a:xfrm>
          <a:prstGeom prst="rect">
            <a:avLst/>
          </a:prstGeom>
        </p:spPr>
      </p:pic>
      <p:sp>
        <p:nvSpPr>
          <p:cNvPr id="4" name="Rectangle 3"/>
          <p:cNvSpPr/>
          <p:nvPr/>
        </p:nvSpPr>
        <p:spPr>
          <a:xfrm>
            <a:off x="4994366" y="1314858"/>
            <a:ext cx="6096000" cy="1200329"/>
          </a:xfrm>
          <a:prstGeom prst="rect">
            <a:avLst/>
          </a:prstGeom>
        </p:spPr>
        <p:txBody>
          <a:bodyPr>
            <a:spAutoFit/>
          </a:bodyPr>
          <a:lstStyle/>
          <a:p>
            <a:r>
              <a:rPr lang="en-US" dirty="0">
                <a:solidFill>
                  <a:srgbClr val="000000"/>
                </a:solidFill>
                <a:latin typeface="Helvetica Neue"/>
              </a:rPr>
              <a:t>We can already see from plotting that this polynomial model performs better than the linear model. This is because the generated polynomial function "hits" more of the data points.</a:t>
            </a:r>
            <a:endParaRPr lang="en-GB" dirty="0"/>
          </a:p>
        </p:txBody>
      </p:sp>
      <p:sp>
        <p:nvSpPr>
          <p:cNvPr id="5" name="Rectangle 4"/>
          <p:cNvSpPr/>
          <p:nvPr/>
        </p:nvSpPr>
        <p:spPr>
          <a:xfrm>
            <a:off x="4994366" y="3771900"/>
            <a:ext cx="6096000" cy="646331"/>
          </a:xfrm>
          <a:prstGeom prst="rect">
            <a:avLst/>
          </a:prstGeom>
        </p:spPr>
        <p:txBody>
          <a:bodyPr>
            <a:spAutoFit/>
          </a:bodyPr>
          <a:lstStyle/>
          <a:p>
            <a:r>
              <a:rPr lang="en-US" dirty="0">
                <a:solidFill>
                  <a:srgbClr val="000000"/>
                </a:solidFill>
                <a:latin typeface="Helvetica Neue"/>
              </a:rPr>
              <a:t>The analytical expression for Multivariate Polynomial function gets complicated.</a:t>
            </a:r>
            <a:endParaRPr lang="en-GB" dirty="0"/>
          </a:p>
        </p:txBody>
      </p:sp>
      <p:sp>
        <p:nvSpPr>
          <p:cNvPr id="6" name="Rectangle 5"/>
          <p:cNvSpPr/>
          <p:nvPr/>
        </p:nvSpPr>
        <p:spPr>
          <a:xfrm>
            <a:off x="998628" y="552866"/>
            <a:ext cx="6543394" cy="400110"/>
          </a:xfrm>
          <a:prstGeom prst="rect">
            <a:avLst/>
          </a:prstGeom>
        </p:spPr>
        <p:txBody>
          <a:bodyPr wrap="none">
            <a:spAutoFit/>
          </a:bodyPr>
          <a:lstStyle/>
          <a:p>
            <a:r>
              <a:rPr lang="en-GB" sz="2000" b="1" dirty="0">
                <a:solidFill>
                  <a:srgbClr val="000000"/>
                </a:solidFill>
                <a:latin typeface="Calibri" panose="020F0502020204030204" pitchFamily="34" charset="0"/>
                <a:cs typeface="Calibri" panose="020F0502020204030204" pitchFamily="34" charset="0"/>
              </a:rPr>
              <a:t>Polynomial Regression </a:t>
            </a:r>
            <a:r>
              <a:rPr lang="en-GB" sz="2000" b="1" dirty="0" smtClean="0">
                <a:solidFill>
                  <a:srgbClr val="000000"/>
                </a:solidFill>
                <a:latin typeface="Calibri" panose="020F0502020204030204" pitchFamily="34" charset="0"/>
                <a:cs typeface="Calibri" panose="020F0502020204030204" pitchFamily="34" charset="0"/>
              </a:rPr>
              <a:t>Model </a:t>
            </a:r>
            <a:r>
              <a:rPr lang="en-GB" sz="2000" b="1" dirty="0">
                <a:solidFill>
                  <a:srgbClr val="000000"/>
                </a:solidFill>
                <a:latin typeface="Calibri" panose="020F0502020204030204" pitchFamily="34" charset="0"/>
                <a:cs typeface="Calibri" panose="020F0502020204030204" pitchFamily="34" charset="0"/>
              </a:rPr>
              <a:t>Evaluation using Visualization</a:t>
            </a:r>
          </a:p>
        </p:txBody>
      </p:sp>
    </p:spTree>
    <p:extLst>
      <p:ext uri="{BB962C8B-B14F-4D97-AF65-F5344CB8AC3E}">
        <p14:creationId xmlns:p14="http://schemas.microsoft.com/office/powerpoint/2010/main" val="3862582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651" y="525143"/>
            <a:ext cx="7147582" cy="461665"/>
          </a:xfrm>
          <a:prstGeom prst="rect">
            <a:avLst/>
          </a:prstGeom>
        </p:spPr>
        <p:txBody>
          <a:bodyPr wrap="square">
            <a:spAutoFit/>
          </a:bodyPr>
          <a:lstStyle/>
          <a:p>
            <a:r>
              <a:rPr lang="en-GB" sz="2400" b="1" dirty="0">
                <a:solidFill>
                  <a:srgbClr val="000000"/>
                </a:solidFill>
                <a:latin typeface="Helvetica Neue"/>
              </a:rPr>
              <a:t>Measures for In-Sample Evaluation</a:t>
            </a:r>
            <a:endParaRPr lang="en-GB" sz="2400" b="1" i="0" dirty="0">
              <a:solidFill>
                <a:srgbClr val="000000"/>
              </a:solidFill>
              <a:effectLst/>
              <a:latin typeface="Helvetica Neue"/>
            </a:endParaRPr>
          </a:p>
        </p:txBody>
      </p:sp>
      <p:sp>
        <p:nvSpPr>
          <p:cNvPr id="3" name="Rectangle 2"/>
          <p:cNvSpPr/>
          <p:nvPr/>
        </p:nvSpPr>
        <p:spPr>
          <a:xfrm>
            <a:off x="966651" y="986808"/>
            <a:ext cx="10698480" cy="923330"/>
          </a:xfrm>
          <a:prstGeom prst="rect">
            <a:avLst/>
          </a:prstGeom>
        </p:spPr>
        <p:txBody>
          <a:bodyPr wrap="square">
            <a:spAutoFit/>
          </a:bodyPr>
          <a:lstStyle/>
          <a:p>
            <a:r>
              <a:rPr lang="en-US" dirty="0">
                <a:solidFill>
                  <a:srgbClr val="000000"/>
                </a:solidFill>
                <a:latin typeface="Helvetica Neue"/>
              </a:rPr>
              <a:t>Two very important measures that are often used in Statistics to determine the accuracy of a model are</a:t>
            </a:r>
            <a:r>
              <a:rPr lang="en-US" dirty="0" smtClean="0">
                <a:solidFill>
                  <a:srgbClr val="000000"/>
                </a:solidFill>
                <a:latin typeface="Helvetica Neue"/>
              </a:rPr>
              <a:t>:</a:t>
            </a:r>
            <a:endParaRPr lang="en-US" dirty="0">
              <a:solidFill>
                <a:srgbClr val="000000"/>
              </a:solidFill>
              <a:latin typeface="Helvetica Neue"/>
            </a:endParaRPr>
          </a:p>
          <a:p>
            <a:pPr>
              <a:buFont typeface="Arial" panose="020B0604020202020204" pitchFamily="34" charset="0"/>
              <a:buChar char="•"/>
            </a:pPr>
            <a:r>
              <a:rPr lang="en-US" b="1" dirty="0">
                <a:solidFill>
                  <a:srgbClr val="000000"/>
                </a:solidFill>
                <a:latin typeface="Helvetica Neue"/>
              </a:rPr>
              <a:t>R^2 / R-squared</a:t>
            </a:r>
            <a:endParaRPr lang="en-US" dirty="0">
              <a:solidFill>
                <a:srgbClr val="000000"/>
              </a:solidFill>
              <a:latin typeface="Helvetica Neue"/>
            </a:endParaRPr>
          </a:p>
          <a:p>
            <a:pPr>
              <a:buFont typeface="Arial" panose="020B0604020202020204" pitchFamily="34" charset="0"/>
              <a:buChar char="•"/>
            </a:pPr>
            <a:r>
              <a:rPr lang="en-US" b="1" dirty="0">
                <a:solidFill>
                  <a:srgbClr val="000000"/>
                </a:solidFill>
                <a:latin typeface="Helvetica Neue"/>
              </a:rPr>
              <a:t>Mean Squared Error (MSE)</a:t>
            </a:r>
            <a:endParaRPr lang="en-US" b="0" i="0" dirty="0">
              <a:solidFill>
                <a:srgbClr val="000000"/>
              </a:solidFill>
              <a:effectLst/>
              <a:latin typeface="Helvetica Neue"/>
            </a:endParaRPr>
          </a:p>
        </p:txBody>
      </p:sp>
      <p:pic>
        <p:nvPicPr>
          <p:cNvPr id="4" name="Picture 3"/>
          <p:cNvPicPr>
            <a:picLocks noChangeAspect="1"/>
          </p:cNvPicPr>
          <p:nvPr/>
        </p:nvPicPr>
        <p:blipFill>
          <a:blip r:embed="rId2"/>
          <a:stretch>
            <a:fillRect/>
          </a:stretch>
        </p:blipFill>
        <p:spPr>
          <a:xfrm>
            <a:off x="1436915" y="4043453"/>
            <a:ext cx="7680959" cy="2280149"/>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966651" y="2040932"/>
            <a:ext cx="10698480" cy="1754326"/>
          </a:xfrm>
          <a:prstGeom prst="rect">
            <a:avLst/>
          </a:prstGeom>
        </p:spPr>
        <p:txBody>
          <a:bodyPr wrap="square">
            <a:spAutoFit/>
          </a:bodyPr>
          <a:lstStyle/>
          <a:p>
            <a:r>
              <a:rPr lang="en-US" b="1" dirty="0">
                <a:solidFill>
                  <a:srgbClr val="000000"/>
                </a:solidFill>
                <a:latin typeface="Helvetica Neue"/>
              </a:rPr>
              <a:t>R-squared</a:t>
            </a:r>
            <a:endParaRPr lang="en-US" dirty="0">
              <a:solidFill>
                <a:srgbClr val="000000"/>
              </a:solidFill>
              <a:latin typeface="Helvetica Neue"/>
            </a:endParaRPr>
          </a:p>
          <a:p>
            <a:r>
              <a:rPr lang="en-US" dirty="0">
                <a:solidFill>
                  <a:srgbClr val="000000"/>
                </a:solidFill>
                <a:latin typeface="Helvetica Neue"/>
              </a:rPr>
              <a:t>R </a:t>
            </a:r>
            <a:r>
              <a:rPr lang="en-US" dirty="0" smtClean="0">
                <a:solidFill>
                  <a:srgbClr val="000000"/>
                </a:solidFill>
                <a:latin typeface="Helvetica Neue"/>
              </a:rPr>
              <a:t>squared (coefficient </a:t>
            </a:r>
            <a:r>
              <a:rPr lang="en-US" dirty="0">
                <a:solidFill>
                  <a:srgbClr val="000000"/>
                </a:solidFill>
                <a:latin typeface="Helvetica Neue"/>
              </a:rPr>
              <a:t>of </a:t>
            </a:r>
            <a:r>
              <a:rPr lang="en-US" dirty="0" smtClean="0">
                <a:solidFill>
                  <a:srgbClr val="000000"/>
                </a:solidFill>
                <a:latin typeface="Helvetica Neue"/>
              </a:rPr>
              <a:t>determination) is </a:t>
            </a:r>
            <a:r>
              <a:rPr lang="en-US" dirty="0">
                <a:solidFill>
                  <a:srgbClr val="000000"/>
                </a:solidFill>
                <a:latin typeface="Helvetica Neue"/>
              </a:rPr>
              <a:t>a measure to indicate how close the data is to the fitted regression line.</a:t>
            </a:r>
          </a:p>
          <a:p>
            <a:r>
              <a:rPr lang="en-US" b="1" dirty="0" smtClean="0">
                <a:solidFill>
                  <a:srgbClr val="000000"/>
                </a:solidFill>
                <a:latin typeface="Helvetica Neue"/>
              </a:rPr>
              <a:t>Mean </a:t>
            </a:r>
            <a:r>
              <a:rPr lang="en-US" b="1" dirty="0">
                <a:solidFill>
                  <a:srgbClr val="000000"/>
                </a:solidFill>
                <a:latin typeface="Helvetica Neue"/>
              </a:rPr>
              <a:t>Squared Error (MSE)</a:t>
            </a:r>
            <a:endParaRPr lang="en-US" dirty="0">
              <a:solidFill>
                <a:srgbClr val="000000"/>
              </a:solidFill>
              <a:latin typeface="Helvetica Neue"/>
            </a:endParaRPr>
          </a:p>
          <a:p>
            <a:r>
              <a:rPr lang="en-US" dirty="0">
                <a:solidFill>
                  <a:srgbClr val="000000"/>
                </a:solidFill>
                <a:latin typeface="Helvetica Neue"/>
              </a:rPr>
              <a:t>The Mean Squared Error measures the average of the squares of errors, that is, the difference between actual value (y) and the estimated value (ŷ).</a:t>
            </a:r>
            <a:endParaRPr lang="en-US" b="0" i="0" dirty="0">
              <a:solidFill>
                <a:srgbClr val="000000"/>
              </a:solidFill>
              <a:effectLst/>
              <a:latin typeface="Helvetica Neue"/>
            </a:endParaRPr>
          </a:p>
        </p:txBody>
      </p:sp>
    </p:spTree>
    <p:extLst>
      <p:ext uri="{BB962C8B-B14F-4D97-AF65-F5344CB8AC3E}">
        <p14:creationId xmlns:p14="http://schemas.microsoft.com/office/powerpoint/2010/main" val="7206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7610" y="814643"/>
            <a:ext cx="7454505" cy="461665"/>
          </a:xfrm>
          <a:prstGeom prst="rect">
            <a:avLst/>
          </a:prstGeom>
        </p:spPr>
        <p:txBody>
          <a:bodyPr wrap="square">
            <a:spAutoFit/>
          </a:bodyPr>
          <a:lstStyle/>
          <a:p>
            <a:r>
              <a:rPr lang="en-US" sz="2400" b="1" dirty="0">
                <a:solidFill>
                  <a:srgbClr val="000000"/>
                </a:solidFill>
                <a:latin typeface="Times New Roman" panose="02020603050405020304" pitchFamily="18" charset="0"/>
              </a:rPr>
              <a:t>Decision Making: Determining a Good Model Fit </a:t>
            </a:r>
            <a:endParaRPr lang="en-GB" sz="2400" dirty="0"/>
          </a:p>
        </p:txBody>
      </p:sp>
      <p:pic>
        <p:nvPicPr>
          <p:cNvPr id="3" name="Picture 2"/>
          <p:cNvPicPr>
            <a:picLocks noChangeAspect="1"/>
          </p:cNvPicPr>
          <p:nvPr/>
        </p:nvPicPr>
        <p:blipFill>
          <a:blip r:embed="rId2"/>
          <a:stretch>
            <a:fillRect/>
          </a:stretch>
        </p:blipFill>
        <p:spPr>
          <a:xfrm>
            <a:off x="1402113" y="1487252"/>
            <a:ext cx="7955279" cy="173150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297610" y="3785103"/>
            <a:ext cx="735003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000000"/>
                </a:solidFill>
                <a:latin typeface="Times New Roman" panose="02020603050405020304" pitchFamily="18" charset="0"/>
              </a:rPr>
              <a:t>the model with the higher R-squared value is a better fit for the data. </a:t>
            </a:r>
            <a:endParaRPr lang="en-GB" b="1" dirty="0"/>
          </a:p>
        </p:txBody>
      </p:sp>
      <p:sp>
        <p:nvSpPr>
          <p:cNvPr id="5" name="Rectangle 4"/>
          <p:cNvSpPr/>
          <p:nvPr/>
        </p:nvSpPr>
        <p:spPr>
          <a:xfrm>
            <a:off x="1297610" y="4278366"/>
            <a:ext cx="735003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000000"/>
                </a:solidFill>
                <a:latin typeface="Times New Roman" panose="02020603050405020304" pitchFamily="18" charset="0"/>
              </a:rPr>
              <a:t>the model with the smallest MSE value is a better fit for the data. </a:t>
            </a:r>
            <a:endParaRPr lang="en-GB" b="1" dirty="0"/>
          </a:p>
        </p:txBody>
      </p:sp>
      <p:sp>
        <p:nvSpPr>
          <p:cNvPr id="6" name="Rectangle 5"/>
          <p:cNvSpPr/>
          <p:nvPr/>
        </p:nvSpPr>
        <p:spPr>
          <a:xfrm>
            <a:off x="1297610" y="4869541"/>
            <a:ext cx="9596846" cy="646331"/>
          </a:xfrm>
          <a:prstGeom prst="rect">
            <a:avLst/>
          </a:prstGeom>
        </p:spPr>
        <p:txBody>
          <a:bodyPr wrap="square">
            <a:spAutoFit/>
          </a:bodyPr>
          <a:lstStyle/>
          <a:p>
            <a:r>
              <a:rPr lang="en-US" dirty="0">
                <a:solidFill>
                  <a:srgbClr val="000000"/>
                </a:solidFill>
                <a:latin typeface="Helvetica Neue"/>
              </a:rPr>
              <a:t>This R-squared in combination with the MSE show that MLR seems like the better model fit in this case, compared to SLR.</a:t>
            </a:r>
            <a:endParaRPr lang="en-GB" dirty="0"/>
          </a:p>
        </p:txBody>
      </p:sp>
    </p:spTree>
    <p:extLst>
      <p:ext uri="{BB962C8B-B14F-4D97-AF65-F5344CB8AC3E}">
        <p14:creationId xmlns:p14="http://schemas.microsoft.com/office/powerpoint/2010/main" val="4066675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8477" y="958334"/>
            <a:ext cx="2877946" cy="523220"/>
          </a:xfrm>
          <a:prstGeom prst="rect">
            <a:avLst/>
          </a:prstGeom>
        </p:spPr>
        <p:txBody>
          <a:bodyPr wrap="square">
            <a:spAutoFit/>
          </a:bodyPr>
          <a:lstStyle/>
          <a:p>
            <a:r>
              <a:rPr lang="en-GB" sz="2800" b="1" dirty="0">
                <a:solidFill>
                  <a:srgbClr val="000000"/>
                </a:solidFill>
                <a:latin typeface="Times New Roman" panose="02020603050405020304" pitchFamily="18" charset="0"/>
              </a:rPr>
              <a:t>Conclusion: </a:t>
            </a:r>
            <a:endParaRPr lang="en-GB" sz="2800" b="1" dirty="0"/>
          </a:p>
        </p:txBody>
      </p:sp>
      <p:sp>
        <p:nvSpPr>
          <p:cNvPr id="3" name="Rectangle 2"/>
          <p:cNvSpPr/>
          <p:nvPr/>
        </p:nvSpPr>
        <p:spPr>
          <a:xfrm>
            <a:off x="1480456" y="1898694"/>
            <a:ext cx="8512629" cy="1200329"/>
          </a:xfrm>
          <a:prstGeom prst="rect">
            <a:avLst/>
          </a:prstGeom>
        </p:spPr>
        <p:txBody>
          <a:bodyPr wrap="square">
            <a:spAutoFit/>
          </a:bodyPr>
          <a:lstStyle/>
          <a:p>
            <a:r>
              <a:rPr lang="en-US" dirty="0">
                <a:solidFill>
                  <a:srgbClr val="000000"/>
                </a:solidFill>
                <a:latin typeface="Helvetica Neue"/>
              </a:rPr>
              <a:t>Comparing these three models, we conclude that </a:t>
            </a:r>
            <a:r>
              <a:rPr lang="en-US" b="1" dirty="0">
                <a:solidFill>
                  <a:srgbClr val="000000"/>
                </a:solidFill>
                <a:latin typeface="Helvetica Neue"/>
              </a:rPr>
              <a:t>the MLR model is the best model</a:t>
            </a:r>
            <a:r>
              <a:rPr lang="en-US" dirty="0">
                <a:solidFill>
                  <a:srgbClr val="000000"/>
                </a:solidFill>
                <a:latin typeface="Helvetica Neue"/>
              </a:rPr>
              <a:t> to be able to predict price from our dataset. This result makes sense, since we have 27 variables in total, and we know that more than one of those variables are potential predictors of the final car price.</a:t>
            </a:r>
            <a:endParaRPr lang="en-GB" dirty="0"/>
          </a:p>
        </p:txBody>
      </p:sp>
    </p:spTree>
    <p:extLst>
      <p:ext uri="{BB962C8B-B14F-4D97-AF65-F5344CB8AC3E}">
        <p14:creationId xmlns:p14="http://schemas.microsoft.com/office/powerpoint/2010/main" val="214595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67097" y="888274"/>
            <a:ext cx="6217920" cy="1015663"/>
          </a:xfrm>
          <a:prstGeom prst="rect">
            <a:avLst/>
          </a:prstGeom>
          <a:noFill/>
        </p:spPr>
        <p:txBody>
          <a:bodyPr wrap="square" rtlCol="0">
            <a:spAutoFit/>
          </a:bodyPr>
          <a:lstStyle/>
          <a:p>
            <a:r>
              <a:rPr lang="en-IN" sz="4000" b="1" dirty="0" smtClean="0">
                <a:solidFill>
                  <a:schemeClr val="bg1"/>
                </a:solidFill>
                <a:latin typeface="Calibri" panose="020F0502020204030204" pitchFamily="34" charset="0"/>
                <a:cs typeface="Calibri" panose="020F0502020204030204" pitchFamily="34" charset="0"/>
              </a:rPr>
              <a:t>Why this Topic/Project</a:t>
            </a:r>
            <a:r>
              <a:rPr lang="en-IN" sz="6000" b="1" dirty="0" smtClean="0">
                <a:solidFill>
                  <a:schemeClr val="accent3">
                    <a:lumMod val="75000"/>
                  </a:schemeClr>
                </a:solidFill>
                <a:latin typeface="Calibri" panose="020F0502020204030204" pitchFamily="34" charset="0"/>
                <a:cs typeface="Calibri" panose="020F0502020204030204" pitchFamily="34" charset="0"/>
              </a:rPr>
              <a:t>?</a:t>
            </a:r>
            <a:endParaRPr lang="en-GB" sz="6000" b="1" dirty="0">
              <a:solidFill>
                <a:schemeClr val="accent3">
                  <a:lumMod val="75000"/>
                </a:schemeClr>
              </a:solidFill>
              <a:latin typeface="Calibri" panose="020F0502020204030204" pitchFamily="34" charset="0"/>
              <a:cs typeface="Calibri" panose="020F0502020204030204" pitchFamily="34" charset="0"/>
            </a:endParaRPr>
          </a:p>
        </p:txBody>
      </p:sp>
      <p:sp>
        <p:nvSpPr>
          <p:cNvPr id="8" name="TextBox 7"/>
          <p:cNvSpPr txBox="1"/>
          <p:nvPr/>
        </p:nvSpPr>
        <p:spPr>
          <a:xfrm>
            <a:off x="1267098" y="2145382"/>
            <a:ext cx="9409868" cy="1015663"/>
          </a:xfrm>
          <a:prstGeom prst="rect">
            <a:avLst/>
          </a:prstGeom>
          <a:noFill/>
        </p:spPr>
        <p:txBody>
          <a:bodyPr wrap="square" rtlCol="0">
            <a:spAutoFit/>
          </a:bodyPr>
          <a:lstStyle/>
          <a:p>
            <a:r>
              <a:rPr lang="en-IN" sz="2000" dirty="0" smtClean="0">
                <a:solidFill>
                  <a:schemeClr val="bg1"/>
                </a:solidFill>
                <a:latin typeface="Calibri" panose="020F0502020204030204" pitchFamily="34" charset="0"/>
                <a:cs typeface="Calibri" panose="020F0502020204030204" pitchFamily="34" charset="0"/>
              </a:rPr>
              <a:t>As a beginner in data science field its quite interesting to work with numeric variables</a:t>
            </a:r>
          </a:p>
          <a:p>
            <a:r>
              <a:rPr lang="en-IN" sz="2000" dirty="0" smtClean="0">
                <a:solidFill>
                  <a:schemeClr val="bg1"/>
                </a:solidFill>
                <a:latin typeface="Calibri" panose="020F0502020204030204" pitchFamily="34" charset="0"/>
                <a:cs typeface="Calibri" panose="020F0502020204030204" pitchFamily="34" charset="0"/>
              </a:rPr>
              <a:t>And the  another reason is – a data science project requires </a:t>
            </a:r>
            <a:r>
              <a:rPr lang="en-IN" sz="2000" dirty="0" err="1" smtClean="0">
                <a:solidFill>
                  <a:schemeClr val="bg1"/>
                </a:solidFill>
                <a:latin typeface="Calibri" panose="020F0502020204030204" pitchFamily="34" charset="0"/>
                <a:cs typeface="Calibri" panose="020F0502020204030204" pitchFamily="34" charset="0"/>
              </a:rPr>
              <a:t>atleast</a:t>
            </a:r>
            <a:r>
              <a:rPr lang="en-IN" sz="2000" dirty="0" smtClean="0">
                <a:solidFill>
                  <a:schemeClr val="bg1"/>
                </a:solidFill>
                <a:latin typeface="Calibri" panose="020F0502020204030204" pitchFamily="34" charset="0"/>
                <a:cs typeface="Calibri" panose="020F0502020204030204" pitchFamily="34" charset="0"/>
              </a:rPr>
              <a:t> some basic domain knowledge and as a user we all know about it.</a:t>
            </a:r>
            <a:endParaRPr lang="en-GB"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2314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901" y="971397"/>
            <a:ext cx="4193121" cy="523220"/>
          </a:xfrm>
          <a:prstGeom prst="rect">
            <a:avLst/>
          </a:prstGeom>
        </p:spPr>
        <p:txBody>
          <a:bodyPr wrap="square">
            <a:spAutoFit/>
          </a:bodyPr>
          <a:lstStyle/>
          <a:p>
            <a:r>
              <a:rPr lang="en-GB" sz="2800" b="1" dirty="0">
                <a:solidFill>
                  <a:srgbClr val="000000"/>
                </a:solidFill>
                <a:latin typeface="Times New Roman" panose="02020603050405020304" pitchFamily="18" charset="0"/>
              </a:rPr>
              <a:t>Training and Testing </a:t>
            </a:r>
            <a:endParaRPr lang="en-GB" sz="2800" dirty="0"/>
          </a:p>
        </p:txBody>
      </p:sp>
      <p:sp>
        <p:nvSpPr>
          <p:cNvPr id="3" name="Rectangle 2"/>
          <p:cNvSpPr/>
          <p:nvPr/>
        </p:nvSpPr>
        <p:spPr>
          <a:xfrm>
            <a:off x="1341118" y="1679304"/>
            <a:ext cx="9827625" cy="923330"/>
          </a:xfrm>
          <a:prstGeom prst="rect">
            <a:avLst/>
          </a:prstGeom>
        </p:spPr>
        <p:txBody>
          <a:bodyPr wrap="square">
            <a:spAutoFit/>
          </a:bodyPr>
          <a:lstStyle/>
          <a:p>
            <a:r>
              <a:rPr lang="en-US" dirty="0">
                <a:solidFill>
                  <a:srgbClr val="000000"/>
                </a:solidFill>
                <a:latin typeface="Times New Roman" panose="02020603050405020304" pitchFamily="18" charset="0"/>
              </a:rPr>
              <a:t>Now we randomly split our data into training and testing data using the function </a:t>
            </a:r>
            <a:r>
              <a:rPr lang="en-US" dirty="0" err="1">
                <a:solidFill>
                  <a:srgbClr val="000000"/>
                </a:solidFill>
                <a:latin typeface="Times New Roman" panose="02020603050405020304" pitchFamily="18" charset="0"/>
              </a:rPr>
              <a:t>train_test_split</a:t>
            </a:r>
            <a:r>
              <a:rPr lang="en-US" dirty="0">
                <a:solidFill>
                  <a:srgbClr val="000000"/>
                </a:solidFill>
                <a:latin typeface="Times New Roman" panose="02020603050405020304" pitchFamily="18" charset="0"/>
              </a:rPr>
              <a:t>. </a:t>
            </a:r>
          </a:p>
          <a:p>
            <a:r>
              <a:rPr lang="en-US" dirty="0">
                <a:solidFill>
                  <a:srgbClr val="000000"/>
                </a:solidFill>
                <a:latin typeface="Times New Roman" panose="02020603050405020304" pitchFamily="18" charset="0"/>
              </a:rPr>
              <a:t>number of test samples : 81 </a:t>
            </a:r>
          </a:p>
          <a:p>
            <a:r>
              <a:rPr lang="en-US" dirty="0">
                <a:solidFill>
                  <a:srgbClr val="000000"/>
                </a:solidFill>
                <a:latin typeface="Times New Roman" panose="02020603050405020304" pitchFamily="18" charset="0"/>
              </a:rPr>
              <a:t>number of training samples: 120 </a:t>
            </a:r>
            <a:endParaRPr lang="en-GB" dirty="0"/>
          </a:p>
        </p:txBody>
      </p:sp>
      <p:sp>
        <p:nvSpPr>
          <p:cNvPr id="4" name="Rectangle 3"/>
          <p:cNvSpPr/>
          <p:nvPr/>
        </p:nvSpPr>
        <p:spPr>
          <a:xfrm>
            <a:off x="1341118" y="3064320"/>
            <a:ext cx="4624023" cy="369332"/>
          </a:xfrm>
          <a:prstGeom prst="rect">
            <a:avLst/>
          </a:prstGeom>
        </p:spPr>
        <p:txBody>
          <a:bodyPr wrap="none">
            <a:spAutoFit/>
          </a:bodyPr>
          <a:lstStyle/>
          <a:p>
            <a:r>
              <a:rPr lang="en-US" b="1" dirty="0">
                <a:solidFill>
                  <a:srgbClr val="000000"/>
                </a:solidFill>
                <a:latin typeface="Times New Roman" panose="02020603050405020304" pitchFamily="18" charset="0"/>
              </a:rPr>
              <a:t>Accuracy results of </a:t>
            </a:r>
            <a:r>
              <a:rPr lang="en-US" b="1" dirty="0" smtClean="0">
                <a:solidFill>
                  <a:srgbClr val="000000"/>
                </a:solidFill>
                <a:latin typeface="Times New Roman" panose="02020603050405020304" pitchFamily="18" charset="0"/>
              </a:rPr>
              <a:t>training </a:t>
            </a:r>
            <a:r>
              <a:rPr lang="en-US" b="1" dirty="0">
                <a:solidFill>
                  <a:srgbClr val="000000"/>
                </a:solidFill>
                <a:latin typeface="Times New Roman" panose="02020603050405020304" pitchFamily="18" charset="0"/>
              </a:rPr>
              <a:t>and testing data </a:t>
            </a:r>
            <a:endParaRPr lang="en-GB" dirty="0"/>
          </a:p>
        </p:txBody>
      </p:sp>
      <p:pic>
        <p:nvPicPr>
          <p:cNvPr id="5" name="Picture 4"/>
          <p:cNvPicPr>
            <a:picLocks noChangeAspect="1"/>
          </p:cNvPicPr>
          <p:nvPr/>
        </p:nvPicPr>
        <p:blipFill>
          <a:blip r:embed="rId2"/>
          <a:stretch>
            <a:fillRect/>
          </a:stretch>
        </p:blipFill>
        <p:spPr>
          <a:xfrm>
            <a:off x="1991404" y="3618339"/>
            <a:ext cx="6434138" cy="1436987"/>
          </a:xfrm>
          <a:prstGeom prst="rect">
            <a:avLst/>
          </a:prstGeom>
        </p:spPr>
      </p:pic>
    </p:spTree>
    <p:extLst>
      <p:ext uri="{BB962C8B-B14F-4D97-AF65-F5344CB8AC3E}">
        <p14:creationId xmlns:p14="http://schemas.microsoft.com/office/powerpoint/2010/main" val="2247698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4107" y="762391"/>
            <a:ext cx="4035722" cy="523220"/>
          </a:xfrm>
          <a:prstGeom prst="rect">
            <a:avLst/>
          </a:prstGeom>
        </p:spPr>
        <p:txBody>
          <a:bodyPr wrap="square">
            <a:spAutoFit/>
          </a:bodyPr>
          <a:lstStyle/>
          <a:p>
            <a:r>
              <a:rPr lang="en-GB" sz="2800" b="1" dirty="0">
                <a:solidFill>
                  <a:srgbClr val="000000"/>
                </a:solidFill>
                <a:latin typeface="Times New Roman" panose="02020603050405020304" pitchFamily="18" charset="0"/>
              </a:rPr>
              <a:t>Cross-validation Score </a:t>
            </a:r>
            <a:endParaRPr lang="en-GB" sz="2800" dirty="0"/>
          </a:p>
        </p:txBody>
      </p:sp>
      <p:pic>
        <p:nvPicPr>
          <p:cNvPr id="3" name="Picture 2"/>
          <p:cNvPicPr>
            <a:picLocks noChangeAspect="1"/>
          </p:cNvPicPr>
          <p:nvPr/>
        </p:nvPicPr>
        <p:blipFill>
          <a:blip r:embed="rId2"/>
          <a:stretch>
            <a:fillRect/>
          </a:stretch>
        </p:blipFill>
        <p:spPr>
          <a:xfrm>
            <a:off x="1491479" y="2854505"/>
            <a:ext cx="6450739" cy="1142728"/>
          </a:xfrm>
          <a:prstGeom prst="rect">
            <a:avLst/>
          </a:prstGeom>
        </p:spPr>
      </p:pic>
      <p:sp>
        <p:nvSpPr>
          <p:cNvPr id="4" name="Rectangle 3"/>
          <p:cNvSpPr/>
          <p:nvPr/>
        </p:nvSpPr>
        <p:spPr>
          <a:xfrm>
            <a:off x="1245324" y="1398048"/>
            <a:ext cx="8421189" cy="646331"/>
          </a:xfrm>
          <a:prstGeom prst="rect">
            <a:avLst/>
          </a:prstGeom>
        </p:spPr>
        <p:txBody>
          <a:bodyPr wrap="square">
            <a:spAutoFit/>
          </a:bodyPr>
          <a:lstStyle/>
          <a:p>
            <a:r>
              <a:rPr lang="en-US" dirty="0">
                <a:solidFill>
                  <a:srgbClr val="000000"/>
                </a:solidFill>
                <a:latin typeface="Helvetica Neue"/>
              </a:rPr>
              <a:t>Sometimes </a:t>
            </a:r>
            <a:r>
              <a:rPr lang="en-US" dirty="0" smtClean="0">
                <a:solidFill>
                  <a:srgbClr val="000000"/>
                </a:solidFill>
                <a:latin typeface="Helvetica Neue"/>
              </a:rPr>
              <a:t>we don’t </a:t>
            </a:r>
            <a:r>
              <a:rPr lang="en-US" dirty="0">
                <a:solidFill>
                  <a:srgbClr val="000000"/>
                </a:solidFill>
                <a:latin typeface="Helvetica Neue"/>
              </a:rPr>
              <a:t>have sufficient testing data; as a result, </a:t>
            </a:r>
            <a:r>
              <a:rPr lang="en-US" dirty="0" smtClean="0">
                <a:solidFill>
                  <a:srgbClr val="000000"/>
                </a:solidFill>
                <a:latin typeface="Helvetica Neue"/>
              </a:rPr>
              <a:t>we require </a:t>
            </a:r>
            <a:r>
              <a:rPr lang="en-US" dirty="0">
                <a:solidFill>
                  <a:srgbClr val="000000"/>
                </a:solidFill>
                <a:latin typeface="Helvetica Neue"/>
              </a:rPr>
              <a:t>to perform Cross-validation</a:t>
            </a:r>
            <a:r>
              <a:rPr lang="en-US" dirty="0" smtClean="0">
                <a:solidFill>
                  <a:srgbClr val="000000"/>
                </a:solidFill>
                <a:latin typeface="Helvetica Neue"/>
              </a:rPr>
              <a:t>..</a:t>
            </a:r>
            <a:endParaRPr lang="en-GB" dirty="0"/>
          </a:p>
        </p:txBody>
      </p:sp>
      <p:sp>
        <p:nvSpPr>
          <p:cNvPr id="5" name="Rectangle 4"/>
          <p:cNvSpPr/>
          <p:nvPr/>
        </p:nvSpPr>
        <p:spPr>
          <a:xfrm>
            <a:off x="1245324" y="2264776"/>
            <a:ext cx="2056973" cy="369332"/>
          </a:xfrm>
          <a:prstGeom prst="rect">
            <a:avLst/>
          </a:prstGeom>
        </p:spPr>
        <p:txBody>
          <a:bodyPr wrap="none">
            <a:spAutoFit/>
          </a:bodyPr>
          <a:lstStyle/>
          <a:p>
            <a:r>
              <a:rPr lang="en-GB" b="1" dirty="0" err="1">
                <a:solidFill>
                  <a:srgbClr val="000000"/>
                </a:solidFill>
                <a:latin typeface="Helvetica Neue"/>
              </a:rPr>
              <a:t>cross_val_score</a:t>
            </a:r>
            <a:r>
              <a:rPr lang="en-GB" dirty="0">
                <a:solidFill>
                  <a:srgbClr val="000000"/>
                </a:solidFill>
                <a:latin typeface="Helvetica Neue"/>
              </a:rPr>
              <a:t>.</a:t>
            </a:r>
            <a:endParaRPr lang="en-GB" dirty="0"/>
          </a:p>
        </p:txBody>
      </p:sp>
    </p:spTree>
    <p:extLst>
      <p:ext uri="{BB962C8B-B14F-4D97-AF65-F5344CB8AC3E}">
        <p14:creationId xmlns:p14="http://schemas.microsoft.com/office/powerpoint/2010/main" val="952374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75" y="851879"/>
            <a:ext cx="10358846" cy="2800767"/>
          </a:xfrm>
          <a:prstGeom prst="rect">
            <a:avLst/>
          </a:prstGeom>
        </p:spPr>
        <p:txBody>
          <a:bodyPr wrap="square">
            <a:spAutoFit/>
          </a:bodyPr>
          <a:lstStyle/>
          <a:p>
            <a:r>
              <a:rPr lang="en-GB" sz="3200" b="1" dirty="0">
                <a:solidFill>
                  <a:srgbClr val="000000"/>
                </a:solidFill>
                <a:latin typeface="Times New Roman" panose="02020603050405020304" pitchFamily="18" charset="0"/>
              </a:rPr>
              <a:t>Conclusion </a:t>
            </a:r>
            <a:endParaRPr lang="en-GB" sz="3200" dirty="0">
              <a:solidFill>
                <a:srgbClr val="000000"/>
              </a:solidFill>
              <a:latin typeface="Times New Roman" panose="02020603050405020304" pitchFamily="18" charset="0"/>
            </a:endParaRPr>
          </a:p>
          <a:p>
            <a:pPr algn="just"/>
            <a:r>
              <a:rPr lang="en-US" sz="2400" dirty="0">
                <a:solidFill>
                  <a:srgbClr val="000000"/>
                </a:solidFill>
                <a:latin typeface="Times New Roman" panose="02020603050405020304" pitchFamily="18" charset="0"/>
              </a:rPr>
              <a:t>Car price prediction can be a challenging task due to the high number of attributes that should be considered for the accurate prediction. The major step in the prediction process is collection and pre-processing of the data. In this project we were built to normalize, standardize and clean data to avoid unnecessary noise for machine learning </a:t>
            </a:r>
            <a:r>
              <a:rPr lang="en-US" sz="2400" dirty="0" smtClean="0">
                <a:solidFill>
                  <a:srgbClr val="000000"/>
                </a:solidFill>
                <a:latin typeface="Times New Roman" panose="02020603050405020304" pitchFamily="18" charset="0"/>
              </a:rPr>
              <a:t>algorithms</a:t>
            </a:r>
            <a:r>
              <a:rPr lang="en-US" sz="2400" dirty="0">
                <a:solidFill>
                  <a:srgbClr val="000000"/>
                </a:solidFill>
                <a:latin typeface="Times New Roman" panose="02020603050405020304" pitchFamily="18" charset="0"/>
              </a:rPr>
              <a:t> </a:t>
            </a:r>
            <a:r>
              <a:rPr lang="en-US" sz="2400" dirty="0" smtClean="0">
                <a:solidFill>
                  <a:srgbClr val="000000"/>
                </a:solidFill>
                <a:latin typeface="Times New Roman" panose="02020603050405020304" pitchFamily="18" charset="0"/>
              </a:rPr>
              <a:t>and finally we have developed a MLR model to predict the car price.</a:t>
            </a:r>
            <a:endParaRPr lang="en-GB" sz="2400" dirty="0"/>
          </a:p>
        </p:txBody>
      </p:sp>
    </p:spTree>
    <p:extLst>
      <p:ext uri="{BB962C8B-B14F-4D97-AF65-F5344CB8AC3E}">
        <p14:creationId xmlns:p14="http://schemas.microsoft.com/office/powerpoint/2010/main" val="3436198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631" y="866894"/>
            <a:ext cx="3345312" cy="646331"/>
          </a:xfrm>
          <a:prstGeom prst="rect">
            <a:avLst/>
          </a:prstGeom>
        </p:spPr>
        <p:txBody>
          <a:bodyPr wrap="square">
            <a:spAutoFit/>
          </a:bodyPr>
          <a:lstStyle/>
          <a:p>
            <a:r>
              <a:rPr lang="en-GB" sz="3600" b="1" dirty="0" smtClean="0">
                <a:solidFill>
                  <a:schemeClr val="bg1"/>
                </a:solidFill>
                <a:latin typeface="Calibri" panose="020F0502020204030204" pitchFamily="34" charset="0"/>
                <a:cs typeface="Calibri" panose="020F0502020204030204" pitchFamily="34" charset="0"/>
              </a:rPr>
              <a:t>References:</a:t>
            </a:r>
            <a:endParaRPr lang="en-GB" sz="3600" b="1" dirty="0">
              <a:solidFill>
                <a:schemeClr val="bg1"/>
              </a:solidFill>
              <a:latin typeface="Calibri" panose="020F0502020204030204" pitchFamily="34" charset="0"/>
              <a:cs typeface="Calibri" panose="020F0502020204030204" pitchFamily="34" charset="0"/>
            </a:endParaRPr>
          </a:p>
        </p:txBody>
      </p:sp>
      <p:sp>
        <p:nvSpPr>
          <p:cNvPr id="3" name="TextBox 2"/>
          <p:cNvSpPr txBox="1"/>
          <p:nvPr/>
        </p:nvSpPr>
        <p:spPr>
          <a:xfrm>
            <a:off x="1422630" y="1606731"/>
            <a:ext cx="9484855" cy="538609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GB" dirty="0"/>
              <a:t/>
            </a:r>
            <a:br>
              <a:rPr lang="en-GB" dirty="0"/>
            </a:br>
            <a:r>
              <a:rPr lang="en-GB" b="1" dirty="0" smtClean="0">
                <a:solidFill>
                  <a:schemeClr val="bg1"/>
                </a:solidFill>
                <a:latin typeface="Calibri" panose="020F0502020204030204" pitchFamily="34" charset="0"/>
                <a:cs typeface="Calibri" panose="020F0502020204030204" pitchFamily="34" charset="0"/>
              </a:rPr>
              <a:t>GitHub (Project Source Code) </a:t>
            </a:r>
            <a:r>
              <a:rPr lang="en-GB" b="1" smtClean="0">
                <a:solidFill>
                  <a:schemeClr val="bg1"/>
                </a:solidFill>
                <a:latin typeface="Calibri" panose="020F0502020204030204" pitchFamily="34" charset="0"/>
                <a:cs typeface="Calibri" panose="020F0502020204030204" pitchFamily="34" charset="0"/>
              </a:rPr>
              <a:t>Reference </a:t>
            </a:r>
            <a:r>
              <a:rPr lang="en-GB" b="1">
                <a:solidFill>
                  <a:schemeClr val="bg1"/>
                </a:solidFill>
                <a:latin typeface="Calibri" panose="020F0502020204030204" pitchFamily="34" charset="0"/>
                <a:cs typeface="Calibri" panose="020F0502020204030204" pitchFamily="34" charset="0"/>
              </a:rPr>
              <a:t>: </a:t>
            </a:r>
            <a:r>
              <a:rPr lang="en-GB" b="1">
                <a:solidFill>
                  <a:schemeClr val="bg1"/>
                </a:solidFill>
                <a:latin typeface="Calibri" panose="020F0502020204030204" pitchFamily="34" charset="0"/>
                <a:cs typeface="Calibri" panose="020F0502020204030204" pitchFamily="34" charset="0"/>
                <a:hlinkClick r:id="rId2"/>
              </a:rPr>
              <a:t>https</a:t>
            </a:r>
            <a:r>
              <a:rPr lang="en-GB" b="1">
                <a:solidFill>
                  <a:schemeClr val="bg1"/>
                </a:solidFill>
                <a:latin typeface="Calibri" panose="020F0502020204030204" pitchFamily="34" charset="0"/>
                <a:cs typeface="Calibri" panose="020F0502020204030204" pitchFamily="34" charset="0"/>
                <a:hlinkClick r:id="rId2"/>
              </a:rPr>
              <a:t>://</a:t>
            </a:r>
            <a:r>
              <a:rPr lang="en-GB" b="1" smtClean="0">
                <a:solidFill>
                  <a:schemeClr val="bg1"/>
                </a:solidFill>
                <a:latin typeface="Calibri" panose="020F0502020204030204" pitchFamily="34" charset="0"/>
                <a:cs typeface="Calibri" panose="020F0502020204030204" pitchFamily="34" charset="0"/>
                <a:hlinkClick r:id="rId2"/>
              </a:rPr>
              <a:t>github.com/mdeepak6411/M.Sc-IT_Project</a:t>
            </a:r>
            <a:endParaRPr lang="en-GB" b="1" smtClean="0">
              <a:solidFill>
                <a:schemeClr val="bg1"/>
              </a:solidFill>
              <a:latin typeface="Calibri" panose="020F0502020204030204" pitchFamily="34" charset="0"/>
              <a:cs typeface="Calibri" panose="020F0502020204030204" pitchFamily="34" charset="0"/>
            </a:endParaRPr>
          </a:p>
          <a:p>
            <a:endParaRPr lang="en-GB" b="1" dirty="0" smtClean="0">
              <a:solidFill>
                <a:schemeClr val="bg1"/>
              </a:solidFill>
              <a:latin typeface="Calibri" panose="020F0502020204030204" pitchFamily="34" charset="0"/>
              <a:cs typeface="Calibri" panose="020F0502020204030204" pitchFamily="34" charset="0"/>
            </a:endParaRPr>
          </a:p>
          <a:p>
            <a:r>
              <a:rPr lang="en-GB" sz="2000" b="1" dirty="0" smtClean="0">
                <a:solidFill>
                  <a:schemeClr val="bg1"/>
                </a:solidFill>
                <a:latin typeface="Calibri" panose="020F0502020204030204" pitchFamily="34" charset="0"/>
                <a:cs typeface="Calibri" panose="020F0502020204030204" pitchFamily="34" charset="0"/>
              </a:rPr>
              <a:t>data </a:t>
            </a:r>
            <a:r>
              <a:rPr lang="en-GB" sz="2000" b="1" dirty="0">
                <a:solidFill>
                  <a:schemeClr val="bg1"/>
                </a:solidFill>
                <a:latin typeface="Calibri" panose="020F0502020204030204" pitchFamily="34" charset="0"/>
                <a:cs typeface="Calibri" panose="020F0502020204030204" pitchFamily="34" charset="0"/>
              </a:rPr>
              <a:t>source:</a:t>
            </a:r>
            <a:r>
              <a:rPr lang="en-GB" dirty="0"/>
              <a:t> </a:t>
            </a:r>
            <a:r>
              <a:rPr lang="en-GB" u="sng" dirty="0">
                <a:hlinkClick r:id="rId3"/>
              </a:rPr>
              <a:t>https://archive.ics.uci.edu/ml/machine-learning-databases/autos/imports-85.data</a:t>
            </a:r>
            <a:endParaRPr lang="en-GB" dirty="0"/>
          </a:p>
          <a:p>
            <a:endParaRPr lang="en-GB" b="1" dirty="0" smtClean="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rPr>
              <a:t>Other References : </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hlinkClick r:id="rId4"/>
              </a:rPr>
              <a:t>https://</a:t>
            </a:r>
            <a:r>
              <a:rPr lang="en-IN" b="1" u="sng" dirty="0" smtClean="0">
                <a:solidFill>
                  <a:schemeClr val="bg1"/>
                </a:solidFill>
                <a:latin typeface="Calibri" panose="020F0502020204030204" pitchFamily="34" charset="0"/>
                <a:cs typeface="Calibri" panose="020F0502020204030204" pitchFamily="34" charset="0"/>
                <a:hlinkClick r:id="rId4"/>
              </a:rPr>
              <a:t>www.leadingindia.ai/downloads/projects/BS/bs_7.pdf</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hlinkClick r:id="rId5"/>
              </a:rPr>
              <a:t>http://</a:t>
            </a:r>
            <a:r>
              <a:rPr lang="en-IN" b="1" u="sng" dirty="0" smtClean="0">
                <a:solidFill>
                  <a:schemeClr val="bg1"/>
                </a:solidFill>
                <a:latin typeface="Calibri" panose="020F0502020204030204" pitchFamily="34" charset="0"/>
                <a:cs typeface="Calibri" panose="020F0502020204030204" pitchFamily="34" charset="0"/>
                <a:hlinkClick r:id="rId5"/>
              </a:rPr>
              <a:t>www.temjournal.com/content/81/TEMJournalFebruary2019_113_118.pdf</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hlinkClick r:id="rId6"/>
              </a:rPr>
              <a:t>https://</a:t>
            </a:r>
            <a:r>
              <a:rPr lang="en-IN" b="1" u="sng" dirty="0" smtClean="0">
                <a:solidFill>
                  <a:schemeClr val="bg1"/>
                </a:solidFill>
                <a:latin typeface="Calibri" panose="020F0502020204030204" pitchFamily="34" charset="0"/>
                <a:cs typeface="Calibri" panose="020F0502020204030204" pitchFamily="34" charset="0"/>
                <a:hlinkClick r:id="rId6"/>
              </a:rPr>
              <a:t>www.ijeat.org/wp-content/uploads/papers/v9i1s3/A10421291S319.pdf</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hlinkClick r:id="rId7"/>
              </a:rPr>
              <a:t>http://</a:t>
            </a:r>
            <a:r>
              <a:rPr lang="en-IN" b="1" u="sng" dirty="0" smtClean="0">
                <a:solidFill>
                  <a:schemeClr val="bg1"/>
                </a:solidFill>
                <a:latin typeface="Calibri" panose="020F0502020204030204" pitchFamily="34" charset="0"/>
                <a:cs typeface="Calibri" panose="020F0502020204030204" pitchFamily="34" charset="0"/>
                <a:hlinkClick r:id="rId7"/>
              </a:rPr>
              <a:t>ripublication.com/irph/ijict_spl/ijictv4n7spl_17.pdf</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a:solidFill>
                <a:schemeClr val="bg1"/>
              </a:solidFill>
              <a:latin typeface="Calibri" panose="020F0502020204030204" pitchFamily="34" charset="0"/>
              <a:cs typeface="Calibri" panose="020F0502020204030204" pitchFamily="34" charset="0"/>
            </a:endParaRPr>
          </a:p>
          <a:p>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smtClean="0">
              <a:solidFill>
                <a:schemeClr val="bg1"/>
              </a:solidFill>
              <a:latin typeface="Calibri" panose="020F0502020204030204" pitchFamily="34" charset="0"/>
              <a:cs typeface="Calibri" panose="020F0502020204030204" pitchFamily="34" charset="0"/>
            </a:endParaRPr>
          </a:p>
          <a:p>
            <a:endParaRPr lang="en-GB" b="1" u="sng" dirty="0">
              <a:solidFill>
                <a:schemeClr val="bg1"/>
              </a:solidFill>
              <a:latin typeface="Calibri" panose="020F0502020204030204" pitchFamily="34" charset="0"/>
              <a:cs typeface="Calibri" panose="020F0502020204030204" pitchFamily="34" charset="0"/>
            </a:endParaRPr>
          </a:p>
          <a:p>
            <a:endParaRPr lang="en-IN" u="sng" dirty="0"/>
          </a:p>
        </p:txBody>
      </p:sp>
    </p:spTree>
    <p:extLst>
      <p:ext uri="{BB962C8B-B14F-4D97-AF65-F5344CB8AC3E}">
        <p14:creationId xmlns:p14="http://schemas.microsoft.com/office/powerpoint/2010/main" val="2805982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3904" y="2068495"/>
            <a:ext cx="6866118" cy="1478570"/>
          </a:xfrm>
        </p:spPr>
        <p:txBody>
          <a:bodyPr>
            <a:noAutofit/>
          </a:bodyPr>
          <a:lstStyle/>
          <a:p>
            <a:r>
              <a:rPr lang="en-IN" sz="6600" b="1" dirty="0" smtClean="0">
                <a:solidFill>
                  <a:schemeClr val="bg1"/>
                </a:solidFill>
              </a:rPr>
              <a:t>Thank You </a:t>
            </a:r>
            <a:r>
              <a:rPr lang="en-IN" sz="6600" b="1" dirty="0" smtClean="0">
                <a:solidFill>
                  <a:schemeClr val="bg1"/>
                </a:solidFill>
                <a:sym typeface="Wingdings" panose="05000000000000000000" pitchFamily="2" charset="2"/>
              </a:rPr>
              <a:t></a:t>
            </a:r>
            <a:endParaRPr lang="en-GB" sz="6600" b="1" dirty="0">
              <a:solidFill>
                <a:schemeClr val="bg1"/>
              </a:solidFill>
            </a:endParaRPr>
          </a:p>
        </p:txBody>
      </p:sp>
    </p:spTree>
    <p:extLst>
      <p:ext uri="{BB962C8B-B14F-4D97-AF65-F5344CB8AC3E}">
        <p14:creationId xmlns:p14="http://schemas.microsoft.com/office/powerpoint/2010/main" val="1182446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bg1"/>
                </a:solidFill>
              </a:rPr>
              <a:t>Introduction</a:t>
            </a:r>
          </a:p>
        </p:txBody>
      </p:sp>
      <p:sp>
        <p:nvSpPr>
          <p:cNvPr id="3" name="Content Placeholder 2"/>
          <p:cNvSpPr>
            <a:spLocks noGrp="1"/>
          </p:cNvSpPr>
          <p:nvPr>
            <p:ph idx="1"/>
          </p:nvPr>
        </p:nvSpPr>
        <p:spPr/>
        <p:txBody>
          <a:bodyPr/>
          <a:lstStyle/>
          <a:p>
            <a:r>
              <a:rPr lang="en-US" b="1" dirty="0">
                <a:solidFill>
                  <a:schemeClr val="bg1"/>
                </a:solidFill>
                <a:latin typeface="Calibri" panose="020F0502020204030204" pitchFamily="34" charset="0"/>
                <a:cs typeface="Calibri" panose="020F0502020204030204" pitchFamily="34" charset="0"/>
              </a:rPr>
              <a:t>The focus of this project is developing machine learning models </a:t>
            </a:r>
            <a:r>
              <a:rPr lang="en-US" b="1" dirty="0" smtClean="0">
                <a:solidFill>
                  <a:schemeClr val="bg1"/>
                </a:solidFill>
                <a:latin typeface="Calibri" panose="020F0502020204030204" pitchFamily="34" charset="0"/>
                <a:cs typeface="Calibri" panose="020F0502020204030204" pitchFamily="34" charset="0"/>
              </a:rPr>
              <a:t>that can </a:t>
            </a:r>
            <a:r>
              <a:rPr lang="en-US" b="1" dirty="0">
                <a:solidFill>
                  <a:schemeClr val="bg1"/>
                </a:solidFill>
                <a:latin typeface="Calibri" panose="020F0502020204030204" pitchFamily="34" charset="0"/>
                <a:cs typeface="Calibri" panose="020F0502020204030204" pitchFamily="34" charset="0"/>
              </a:rPr>
              <a:t>accurately predict the price of a </a:t>
            </a:r>
            <a:r>
              <a:rPr lang="en-US" b="1" dirty="0" smtClean="0">
                <a:solidFill>
                  <a:schemeClr val="bg1"/>
                </a:solidFill>
                <a:latin typeface="Calibri" panose="020F0502020204030204" pitchFamily="34" charset="0"/>
                <a:cs typeface="Calibri" panose="020F0502020204030204" pitchFamily="34" charset="0"/>
              </a:rPr>
              <a:t>car </a:t>
            </a:r>
            <a:r>
              <a:rPr lang="en-US" b="1" dirty="0">
                <a:solidFill>
                  <a:schemeClr val="bg1"/>
                </a:solidFill>
                <a:latin typeface="Calibri" panose="020F0502020204030204" pitchFamily="34" charset="0"/>
                <a:cs typeface="Calibri" panose="020F0502020204030204" pitchFamily="34" charset="0"/>
              </a:rPr>
              <a:t>based on its features, in order to make informed purchases.</a:t>
            </a:r>
          </a:p>
          <a:p>
            <a:r>
              <a:rPr lang="en-US" b="1" dirty="0">
                <a:solidFill>
                  <a:schemeClr val="bg1"/>
                </a:solidFill>
                <a:latin typeface="Calibri" panose="020F0502020204030204" pitchFamily="34" charset="0"/>
                <a:cs typeface="Calibri" panose="020F0502020204030204" pitchFamily="34" charset="0"/>
              </a:rPr>
              <a:t>We implement and evaluate various </a:t>
            </a:r>
            <a:r>
              <a:rPr lang="en-US" b="1" dirty="0" smtClean="0">
                <a:solidFill>
                  <a:schemeClr val="bg1"/>
                </a:solidFill>
                <a:latin typeface="Calibri" panose="020F0502020204030204" pitchFamily="34" charset="0"/>
                <a:cs typeface="Calibri" panose="020F0502020204030204" pitchFamily="34" charset="0"/>
              </a:rPr>
              <a:t>machine learning </a:t>
            </a:r>
            <a:r>
              <a:rPr lang="en-US" b="1" dirty="0">
                <a:solidFill>
                  <a:schemeClr val="bg1"/>
                </a:solidFill>
                <a:latin typeface="Calibri" panose="020F0502020204030204" pitchFamily="34" charset="0"/>
                <a:cs typeface="Calibri" panose="020F0502020204030204" pitchFamily="34" charset="0"/>
              </a:rPr>
              <a:t>methods on a dataset consisting of the sale prices </a:t>
            </a:r>
            <a:r>
              <a:rPr lang="en-US" b="1" dirty="0" smtClean="0">
                <a:solidFill>
                  <a:schemeClr val="bg1"/>
                </a:solidFill>
                <a:latin typeface="Calibri" panose="020F0502020204030204" pitchFamily="34" charset="0"/>
                <a:cs typeface="Calibri" panose="020F0502020204030204" pitchFamily="34" charset="0"/>
              </a:rPr>
              <a:t>of different </a:t>
            </a:r>
            <a:r>
              <a:rPr lang="en-US" b="1" dirty="0">
                <a:solidFill>
                  <a:schemeClr val="bg1"/>
                </a:solidFill>
                <a:latin typeface="Calibri" panose="020F0502020204030204" pitchFamily="34" charset="0"/>
                <a:cs typeface="Calibri" panose="020F0502020204030204" pitchFamily="34" charset="0"/>
              </a:rPr>
              <a:t>makes and </a:t>
            </a:r>
            <a:r>
              <a:rPr lang="en-US" b="1" dirty="0" smtClean="0">
                <a:solidFill>
                  <a:schemeClr val="bg1"/>
                </a:solidFill>
                <a:latin typeface="Calibri" panose="020F0502020204030204" pitchFamily="34" charset="0"/>
                <a:cs typeface="Calibri" panose="020F0502020204030204" pitchFamily="34" charset="0"/>
              </a:rPr>
              <a:t>models.</a:t>
            </a:r>
            <a:endParaRPr lang="en-GB"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935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52560" y="879957"/>
            <a:ext cx="4600105" cy="707886"/>
          </a:xfrm>
          <a:prstGeom prst="rect">
            <a:avLst/>
          </a:prstGeom>
        </p:spPr>
        <p:txBody>
          <a:bodyPr wrap="none">
            <a:spAutoFit/>
          </a:bodyPr>
          <a:lstStyle/>
          <a:p>
            <a:r>
              <a:rPr lang="en-GB" sz="4000" b="1" dirty="0">
                <a:solidFill>
                  <a:srgbClr val="000000"/>
                </a:solidFill>
                <a:latin typeface="Times New Roman" panose="02020603050405020304" pitchFamily="18" charset="0"/>
              </a:rPr>
              <a:t>Tools &amp; Techniques </a:t>
            </a:r>
            <a:endParaRPr lang="en-GB" sz="4000" dirty="0"/>
          </a:p>
        </p:txBody>
      </p:sp>
      <p:sp>
        <p:nvSpPr>
          <p:cNvPr id="7" name="Rectangle 6"/>
          <p:cNvSpPr/>
          <p:nvPr/>
        </p:nvSpPr>
        <p:spPr>
          <a:xfrm>
            <a:off x="1370225" y="1684331"/>
            <a:ext cx="8564880" cy="4708981"/>
          </a:xfrm>
          <a:prstGeom prst="rect">
            <a:avLst/>
          </a:prstGeom>
        </p:spPr>
        <p:txBody>
          <a:bodyPr wrap="square">
            <a:spAutoFit/>
          </a:bodyPr>
          <a:lstStyle/>
          <a:p>
            <a:r>
              <a:rPr lang="en-GB" sz="2400" b="1" dirty="0">
                <a:solidFill>
                  <a:srgbClr val="000000"/>
                </a:solidFill>
                <a:latin typeface="Times New Roman" panose="02020603050405020304" pitchFamily="18" charset="0"/>
              </a:rPr>
              <a:t>Tools: </a:t>
            </a:r>
            <a:endParaRPr lang="en-GB" sz="2400" dirty="0" smtClean="0">
              <a:solidFill>
                <a:srgbClr val="000000"/>
              </a:solidFill>
              <a:latin typeface="Times New Roman" panose="02020603050405020304" pitchFamily="18" charset="0"/>
            </a:endParaRPr>
          </a:p>
          <a:p>
            <a:r>
              <a:rPr lang="en-GB" sz="2400" dirty="0" smtClean="0">
                <a:solidFill>
                  <a:srgbClr val="000000"/>
                </a:solidFill>
                <a:latin typeface="Times New Roman" panose="02020603050405020304" pitchFamily="18" charset="0"/>
              </a:rPr>
              <a:t>We use Python </a:t>
            </a:r>
            <a:r>
              <a:rPr lang="en-GB" sz="2400" dirty="0">
                <a:solidFill>
                  <a:srgbClr val="000000"/>
                </a:solidFill>
                <a:latin typeface="Times New Roman" panose="02020603050405020304" pitchFamily="18" charset="0"/>
              </a:rPr>
              <a:t>for model development using libraries like pandas, </a:t>
            </a:r>
            <a:r>
              <a:rPr lang="en-GB" sz="2400" dirty="0" err="1">
                <a:solidFill>
                  <a:srgbClr val="000000"/>
                </a:solidFill>
                <a:latin typeface="Times New Roman" panose="02020603050405020304" pitchFamily="18" charset="0"/>
              </a:rPr>
              <a:t>numpy</a:t>
            </a:r>
            <a:r>
              <a:rPr lang="en-GB" sz="2400" dirty="0">
                <a:solidFill>
                  <a:srgbClr val="000000"/>
                </a:solidFill>
                <a:latin typeface="Times New Roman" panose="02020603050405020304" pitchFamily="18" charset="0"/>
              </a:rPr>
              <a:t>, </a:t>
            </a:r>
            <a:r>
              <a:rPr lang="en-GB" sz="2400" dirty="0" smtClean="0">
                <a:solidFill>
                  <a:srgbClr val="000000"/>
                </a:solidFill>
                <a:latin typeface="Times New Roman" panose="02020603050405020304" pitchFamily="18" charset="0"/>
              </a:rPr>
              <a:t>   </a:t>
            </a:r>
            <a:r>
              <a:rPr lang="en-GB" sz="2400" dirty="0" err="1" smtClean="0">
                <a:solidFill>
                  <a:srgbClr val="000000"/>
                </a:solidFill>
                <a:latin typeface="Times New Roman" panose="02020603050405020304" pitchFamily="18" charset="0"/>
              </a:rPr>
              <a:t>matplotlib</a:t>
            </a:r>
            <a:r>
              <a:rPr lang="en-GB" sz="2400" dirty="0">
                <a:solidFill>
                  <a:srgbClr val="000000"/>
                </a:solidFill>
                <a:latin typeface="Times New Roman" panose="02020603050405020304" pitchFamily="18" charset="0"/>
              </a:rPr>
              <a:t>, </a:t>
            </a:r>
            <a:r>
              <a:rPr lang="en-GB" sz="2400" dirty="0" err="1">
                <a:solidFill>
                  <a:srgbClr val="000000"/>
                </a:solidFill>
                <a:latin typeface="Times New Roman" panose="02020603050405020304" pitchFamily="18" charset="0"/>
              </a:rPr>
              <a:t>seaborn</a:t>
            </a:r>
            <a:r>
              <a:rPr lang="en-GB" sz="2400" dirty="0">
                <a:solidFill>
                  <a:srgbClr val="000000"/>
                </a:solidFill>
                <a:latin typeface="Times New Roman" panose="02020603050405020304" pitchFamily="18" charset="0"/>
              </a:rPr>
              <a:t>, </a:t>
            </a:r>
            <a:r>
              <a:rPr lang="en-GB" sz="2400" dirty="0" err="1" smtClean="0">
                <a:solidFill>
                  <a:srgbClr val="000000"/>
                </a:solidFill>
                <a:latin typeface="Times New Roman" panose="02020603050405020304" pitchFamily="18" charset="0"/>
              </a:rPr>
              <a:t>scikitlearn</a:t>
            </a:r>
            <a:r>
              <a:rPr lang="en-GB" sz="2400" dirty="0" smtClean="0">
                <a:solidFill>
                  <a:srgbClr val="000000"/>
                </a:solidFill>
                <a:latin typeface="Times New Roman" panose="02020603050405020304" pitchFamily="18" charset="0"/>
              </a:rPr>
              <a:t>, etc</a:t>
            </a:r>
            <a:r>
              <a:rPr lang="en-GB" sz="2400" dirty="0">
                <a:solidFill>
                  <a:srgbClr val="000000"/>
                </a:solidFill>
                <a:latin typeface="Times New Roman" panose="02020603050405020304" pitchFamily="18" charset="0"/>
              </a:rPr>
              <a:t>. </a:t>
            </a:r>
            <a:endParaRPr lang="en-GB" sz="2400" dirty="0" smtClean="0">
              <a:solidFill>
                <a:srgbClr val="000000"/>
              </a:solidFill>
              <a:latin typeface="Times New Roman" panose="02020603050405020304" pitchFamily="18" charset="0"/>
            </a:endParaRPr>
          </a:p>
          <a:p>
            <a:r>
              <a:rPr lang="en-US" b="1" dirty="0">
                <a:solidFill>
                  <a:schemeClr val="bg1"/>
                </a:solidFill>
              </a:rPr>
              <a:t>Pandas</a:t>
            </a:r>
            <a:r>
              <a:rPr lang="en-US" dirty="0">
                <a:solidFill>
                  <a:schemeClr val="bg1"/>
                </a:solidFill>
              </a:rPr>
              <a:t> is the most popular </a:t>
            </a:r>
            <a:r>
              <a:rPr lang="en-US" b="1" dirty="0">
                <a:solidFill>
                  <a:schemeClr val="bg1"/>
                </a:solidFill>
              </a:rPr>
              <a:t>python</a:t>
            </a:r>
            <a:r>
              <a:rPr lang="en-US" dirty="0">
                <a:solidFill>
                  <a:schemeClr val="bg1"/>
                </a:solidFill>
              </a:rPr>
              <a:t> library that is </a:t>
            </a:r>
            <a:r>
              <a:rPr lang="en-US" b="1" dirty="0">
                <a:solidFill>
                  <a:schemeClr val="bg1"/>
                </a:solidFill>
              </a:rPr>
              <a:t>used</a:t>
            </a:r>
            <a:r>
              <a:rPr lang="en-US" dirty="0">
                <a:solidFill>
                  <a:schemeClr val="bg1"/>
                </a:solidFill>
              </a:rPr>
              <a:t> </a:t>
            </a:r>
            <a:r>
              <a:rPr lang="en-US" dirty="0" smtClean="0">
                <a:solidFill>
                  <a:schemeClr val="bg1"/>
                </a:solidFill>
              </a:rPr>
              <a:t>for</a:t>
            </a:r>
            <a:r>
              <a:rPr lang="en-GB" dirty="0" smtClean="0">
                <a:solidFill>
                  <a:schemeClr val="bg1"/>
                </a:solidFill>
              </a:rPr>
              <a:t> </a:t>
            </a:r>
            <a:r>
              <a:rPr lang="en-GB" dirty="0">
                <a:solidFill>
                  <a:schemeClr val="bg1"/>
                </a:solidFill>
              </a:rPr>
              <a:t>data manipulation</a:t>
            </a:r>
            <a:r>
              <a:rPr lang="en-US" dirty="0" smtClean="0">
                <a:solidFill>
                  <a:schemeClr val="bg1"/>
                </a:solidFill>
              </a:rPr>
              <a:t>data and analysis.</a:t>
            </a:r>
          </a:p>
          <a:p>
            <a:r>
              <a:rPr lang="en-US" b="1" dirty="0" err="1">
                <a:solidFill>
                  <a:schemeClr val="bg1"/>
                </a:solidFill>
              </a:rPr>
              <a:t>Numpy</a:t>
            </a:r>
            <a:r>
              <a:rPr lang="en-US" dirty="0">
                <a:solidFill>
                  <a:schemeClr val="bg1"/>
                </a:solidFill>
              </a:rPr>
              <a:t> is mainly used for data manipulation and processing in the form of arrays. </a:t>
            </a:r>
            <a:endParaRPr lang="en-GB" sz="2400" dirty="0">
              <a:solidFill>
                <a:schemeClr val="bg1"/>
              </a:solidFill>
              <a:latin typeface="Times New Roman" panose="02020603050405020304" pitchFamily="18" charset="0"/>
            </a:endParaRPr>
          </a:p>
          <a:p>
            <a:r>
              <a:rPr lang="en-GB" sz="2400" b="1" dirty="0">
                <a:solidFill>
                  <a:srgbClr val="000000"/>
                </a:solidFill>
                <a:latin typeface="Times New Roman" panose="02020603050405020304" pitchFamily="18" charset="0"/>
              </a:rPr>
              <a:t>Techniques: </a:t>
            </a:r>
            <a:endParaRPr lang="en-GB" sz="2400" dirty="0">
              <a:solidFill>
                <a:srgbClr val="000000"/>
              </a:solidFill>
              <a:latin typeface="Times New Roman" panose="02020603050405020304" pitchFamily="18" charset="0"/>
            </a:endParaRPr>
          </a:p>
          <a:p>
            <a:r>
              <a:rPr lang="en-US" sz="2400" dirty="0">
                <a:solidFill>
                  <a:srgbClr val="000000"/>
                </a:solidFill>
                <a:latin typeface="Times New Roman" panose="02020603050405020304" pitchFamily="18" charset="0"/>
              </a:rPr>
              <a:t>Histograms, </a:t>
            </a:r>
            <a:r>
              <a:rPr lang="en-US" sz="2400" dirty="0" err="1" smtClean="0">
                <a:solidFill>
                  <a:srgbClr val="000000"/>
                </a:solidFill>
                <a:latin typeface="Times New Roman" panose="02020603050405020304" pitchFamily="18" charset="0"/>
              </a:rPr>
              <a:t>reg</a:t>
            </a:r>
            <a:r>
              <a:rPr lang="en-US" sz="2400" dirty="0" smtClean="0">
                <a:solidFill>
                  <a:srgbClr val="000000"/>
                </a:solidFill>
                <a:latin typeface="Times New Roman" panose="02020603050405020304" pitchFamily="18" charset="0"/>
              </a:rPr>
              <a:t> plots, bar </a:t>
            </a:r>
            <a:r>
              <a:rPr lang="en-US" sz="2400" dirty="0">
                <a:solidFill>
                  <a:srgbClr val="000000"/>
                </a:solidFill>
                <a:latin typeface="Times New Roman" panose="02020603050405020304" pitchFamily="18" charset="0"/>
              </a:rPr>
              <a:t>plots and </a:t>
            </a:r>
            <a:r>
              <a:rPr lang="en-US" sz="2400" dirty="0" smtClean="0">
                <a:solidFill>
                  <a:srgbClr val="000000"/>
                </a:solidFill>
                <a:latin typeface="Times New Roman" panose="02020603050405020304" pitchFamily="18" charset="0"/>
              </a:rPr>
              <a:t>box </a:t>
            </a:r>
            <a:r>
              <a:rPr lang="en-US" sz="2400" dirty="0">
                <a:solidFill>
                  <a:srgbClr val="000000"/>
                </a:solidFill>
                <a:latin typeface="Times New Roman" panose="02020603050405020304" pitchFamily="18" charset="0"/>
              </a:rPr>
              <a:t>plots for data visualization and feature selection. </a:t>
            </a:r>
          </a:p>
          <a:p>
            <a:r>
              <a:rPr lang="en-US" sz="2400" dirty="0">
                <a:solidFill>
                  <a:srgbClr val="000000"/>
                </a:solidFill>
                <a:latin typeface="Times New Roman" panose="02020603050405020304" pitchFamily="18" charset="0"/>
              </a:rPr>
              <a:t>Scatter plots and heat maps to detect correlation and tune feature selection. </a:t>
            </a:r>
          </a:p>
          <a:p>
            <a:r>
              <a:rPr lang="en-US" sz="2400" dirty="0">
                <a:solidFill>
                  <a:srgbClr val="000000"/>
                </a:solidFill>
                <a:latin typeface="Times New Roman" panose="02020603050405020304" pitchFamily="18" charset="0"/>
              </a:rPr>
              <a:t>In-built algorithms to develop predictive models and cross-validation for </a:t>
            </a:r>
            <a:r>
              <a:rPr lang="en-US" sz="2400" dirty="0" smtClean="0">
                <a:solidFill>
                  <a:srgbClr val="000000"/>
                </a:solidFill>
                <a:latin typeface="Times New Roman" panose="02020603050405020304" pitchFamily="18" charset="0"/>
              </a:rPr>
              <a:t>evaluation.</a:t>
            </a:r>
            <a:endParaRPr lang="en-GB" sz="2400" dirty="0"/>
          </a:p>
        </p:txBody>
      </p:sp>
    </p:spTree>
    <p:extLst>
      <p:ext uri="{BB962C8B-B14F-4D97-AF65-F5344CB8AC3E}">
        <p14:creationId xmlns:p14="http://schemas.microsoft.com/office/powerpoint/2010/main" val="3306943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0632" y="1088963"/>
            <a:ext cx="2688941" cy="584775"/>
          </a:xfrm>
          <a:prstGeom prst="rect">
            <a:avLst/>
          </a:prstGeom>
        </p:spPr>
        <p:txBody>
          <a:bodyPr wrap="none">
            <a:spAutoFit/>
          </a:bodyPr>
          <a:lstStyle/>
          <a:p>
            <a:r>
              <a:rPr lang="en-GB" sz="3200" b="1" dirty="0" smtClean="0">
                <a:solidFill>
                  <a:schemeClr val="bg1"/>
                </a:solidFill>
                <a:latin typeface="Calibri" panose="020F0502020204030204" pitchFamily="34" charset="0"/>
                <a:cs typeface="Calibri" panose="020F0502020204030204" pitchFamily="34" charset="0"/>
              </a:rPr>
              <a:t>Methodology :</a:t>
            </a:r>
            <a:endParaRPr lang="en-GB" dirty="0"/>
          </a:p>
        </p:txBody>
      </p:sp>
      <p:pic>
        <p:nvPicPr>
          <p:cNvPr id="6" name="Picture 5"/>
          <p:cNvPicPr>
            <a:picLocks noChangeAspect="1"/>
          </p:cNvPicPr>
          <p:nvPr/>
        </p:nvPicPr>
        <p:blipFill>
          <a:blip r:embed="rId2"/>
          <a:stretch>
            <a:fillRect/>
          </a:stretch>
        </p:blipFill>
        <p:spPr>
          <a:xfrm>
            <a:off x="2318285" y="2182273"/>
            <a:ext cx="7639050" cy="3248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5370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4175" y="1062837"/>
            <a:ext cx="1885003" cy="707886"/>
          </a:xfrm>
          <a:prstGeom prst="rect">
            <a:avLst/>
          </a:prstGeom>
        </p:spPr>
        <p:txBody>
          <a:bodyPr wrap="none">
            <a:spAutoFit/>
          </a:bodyPr>
          <a:lstStyle/>
          <a:p>
            <a:r>
              <a:rPr lang="en-GB" sz="4000" b="1" dirty="0">
                <a:solidFill>
                  <a:srgbClr val="000000"/>
                </a:solidFill>
                <a:latin typeface="Calibri" panose="020F0502020204030204" pitchFamily="34" charset="0"/>
                <a:cs typeface="Calibri" panose="020F0502020204030204" pitchFamily="34" charset="0"/>
              </a:rPr>
              <a:t>Dataset</a:t>
            </a:r>
            <a:r>
              <a:rPr lang="en-GB" dirty="0">
                <a:solidFill>
                  <a:srgbClr val="000000"/>
                </a:solidFill>
              </a:rPr>
              <a:t> </a:t>
            </a:r>
            <a:endParaRPr lang="en-GB" dirty="0"/>
          </a:p>
        </p:txBody>
      </p:sp>
      <p:sp>
        <p:nvSpPr>
          <p:cNvPr id="6" name="Rectangle 5"/>
          <p:cNvSpPr/>
          <p:nvPr/>
        </p:nvSpPr>
        <p:spPr>
          <a:xfrm>
            <a:off x="1384175" y="2092123"/>
            <a:ext cx="9117875" cy="677108"/>
          </a:xfrm>
          <a:prstGeom prst="rect">
            <a:avLst/>
          </a:prstGeom>
        </p:spPr>
        <p:txBody>
          <a:bodyPr wrap="square">
            <a:spAutoFit/>
          </a:bodyPr>
          <a:lstStyle/>
          <a:p>
            <a:r>
              <a:rPr lang="en-GB" sz="2000" b="1" dirty="0">
                <a:solidFill>
                  <a:srgbClr val="000000"/>
                </a:solidFill>
                <a:latin typeface="Times New Roman" panose="02020603050405020304" pitchFamily="18" charset="0"/>
              </a:rPr>
              <a:t>data source: </a:t>
            </a:r>
            <a:r>
              <a:rPr lang="en-GB" dirty="0">
                <a:solidFill>
                  <a:srgbClr val="000000"/>
                </a:solidFill>
                <a:latin typeface="Times New Roman" panose="02020603050405020304" pitchFamily="18" charset="0"/>
              </a:rPr>
              <a:t>https://archive.ics.uci.edu/ml/machine-learning-databases/autos/imports-85.data </a:t>
            </a:r>
          </a:p>
          <a:p>
            <a:r>
              <a:rPr lang="en-GB" b="1" dirty="0">
                <a:solidFill>
                  <a:srgbClr val="000000"/>
                </a:solidFill>
                <a:latin typeface="Times New Roman" panose="02020603050405020304" pitchFamily="18" charset="0"/>
              </a:rPr>
              <a:t>data type: </a:t>
            </a:r>
            <a:r>
              <a:rPr lang="en-GB" dirty="0">
                <a:solidFill>
                  <a:srgbClr val="000000"/>
                </a:solidFill>
                <a:latin typeface="Times New Roman" panose="02020603050405020304" pitchFamily="18" charset="0"/>
              </a:rPr>
              <a:t>csv </a:t>
            </a:r>
            <a:endParaRPr lang="en-GB" dirty="0"/>
          </a:p>
        </p:txBody>
      </p:sp>
      <p:sp>
        <p:nvSpPr>
          <p:cNvPr id="7" name="Rectangle 6"/>
          <p:cNvSpPr/>
          <p:nvPr/>
        </p:nvSpPr>
        <p:spPr>
          <a:xfrm>
            <a:off x="1384175" y="2890576"/>
            <a:ext cx="2302618" cy="400110"/>
          </a:xfrm>
          <a:prstGeom prst="rect">
            <a:avLst/>
          </a:prstGeom>
        </p:spPr>
        <p:txBody>
          <a:bodyPr wrap="none">
            <a:spAutoFit/>
          </a:bodyPr>
          <a:lstStyle/>
          <a:p>
            <a:r>
              <a:rPr lang="en-GB" sz="2000" b="1" dirty="0" smtClean="0">
                <a:solidFill>
                  <a:srgbClr val="000000"/>
                </a:solidFill>
                <a:latin typeface="Times New Roman" panose="02020603050405020304" pitchFamily="18" charset="0"/>
              </a:rPr>
              <a:t>Available Features:</a:t>
            </a:r>
            <a:endParaRPr lang="en-GB" sz="2000" b="1" dirty="0"/>
          </a:p>
        </p:txBody>
      </p:sp>
      <p:pic>
        <p:nvPicPr>
          <p:cNvPr id="8" name="Picture 7"/>
          <p:cNvPicPr>
            <a:picLocks noChangeAspect="1"/>
          </p:cNvPicPr>
          <p:nvPr/>
        </p:nvPicPr>
        <p:blipFill>
          <a:blip r:embed="rId2"/>
          <a:stretch>
            <a:fillRect/>
          </a:stretch>
        </p:blipFill>
        <p:spPr>
          <a:xfrm>
            <a:off x="3005194" y="3503376"/>
            <a:ext cx="2337027" cy="2105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3"/>
          <a:stretch>
            <a:fillRect/>
          </a:stretch>
        </p:blipFill>
        <p:spPr>
          <a:xfrm>
            <a:off x="5393984" y="3503376"/>
            <a:ext cx="2415404" cy="2105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1384175" y="1738828"/>
            <a:ext cx="10032275" cy="369332"/>
          </a:xfrm>
          <a:prstGeom prst="rect">
            <a:avLst/>
          </a:prstGeom>
          <a:noFill/>
        </p:spPr>
        <p:txBody>
          <a:bodyPr wrap="square" rtlCol="0">
            <a:spAutoFit/>
          </a:bodyPr>
          <a:lstStyle/>
          <a:p>
            <a:r>
              <a:rPr lang="en-IN" dirty="0" smtClean="0">
                <a:solidFill>
                  <a:schemeClr val="bg1"/>
                </a:solidFill>
              </a:rPr>
              <a:t>For this project we use an automobile dataset from an online data source </a:t>
            </a:r>
            <a:endParaRPr lang="en-GB" dirty="0">
              <a:solidFill>
                <a:schemeClr val="bg1"/>
              </a:solidFill>
            </a:endParaRPr>
          </a:p>
        </p:txBody>
      </p:sp>
    </p:spTree>
    <p:extLst>
      <p:ext uri="{BB962C8B-B14F-4D97-AF65-F5344CB8AC3E}">
        <p14:creationId xmlns:p14="http://schemas.microsoft.com/office/powerpoint/2010/main" val="1879809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1560" y="684013"/>
            <a:ext cx="5622120" cy="646331"/>
          </a:xfrm>
          <a:prstGeom prst="rect">
            <a:avLst/>
          </a:prstGeom>
        </p:spPr>
        <p:txBody>
          <a:bodyPr wrap="square">
            <a:spAutoFit/>
          </a:bodyPr>
          <a:lstStyle/>
          <a:p>
            <a:r>
              <a:rPr lang="en" sz="3600" b="1" dirty="0">
                <a:solidFill>
                  <a:schemeClr val="bg1"/>
                </a:solidFill>
                <a:latin typeface="Calibri" panose="020F0502020204030204" pitchFamily="34" charset="0"/>
                <a:cs typeface="Calibri" panose="020F0502020204030204" pitchFamily="34" charset="0"/>
              </a:rPr>
              <a:t>Data </a:t>
            </a:r>
            <a:r>
              <a:rPr lang="en-GB" sz="3600" b="1" dirty="0" err="1">
                <a:solidFill>
                  <a:schemeClr val="bg1"/>
                </a:solidFill>
                <a:latin typeface="Calibri" panose="020F0502020204030204" pitchFamily="34" charset="0"/>
                <a:cs typeface="Calibri" panose="020F0502020204030204" pitchFamily="34" charset="0"/>
              </a:rPr>
              <a:t>Preprocessing</a:t>
            </a:r>
            <a:r>
              <a:rPr lang="en-GB" b="1" dirty="0"/>
              <a:t> </a:t>
            </a:r>
            <a:endParaRPr lang="en-GB" sz="5400" b="1" dirty="0">
              <a:solidFill>
                <a:schemeClr val="bg1"/>
              </a:solidFill>
              <a:latin typeface="Calibri" panose="020F0502020204030204" pitchFamily="34" charset="0"/>
              <a:cs typeface="Calibri" panose="020F0502020204030204" pitchFamily="34" charset="0"/>
            </a:endParaRPr>
          </a:p>
        </p:txBody>
      </p:sp>
      <p:sp>
        <p:nvSpPr>
          <p:cNvPr id="5" name="Rectangle 4"/>
          <p:cNvSpPr/>
          <p:nvPr/>
        </p:nvSpPr>
        <p:spPr>
          <a:xfrm>
            <a:off x="1327921" y="4518898"/>
            <a:ext cx="4354422" cy="2616101"/>
          </a:xfrm>
          <a:prstGeom prst="rect">
            <a:avLst/>
          </a:prstGeom>
        </p:spPr>
        <p:txBody>
          <a:bodyPr wrap="square">
            <a:spAutoFit/>
          </a:bodyPr>
          <a:lstStyle/>
          <a:p>
            <a:pPr marL="400050" indent="-400050">
              <a:buFont typeface="+mj-lt"/>
              <a:buAutoNum type="romanLcPeriod"/>
            </a:pPr>
            <a:r>
              <a:rPr lang="en-US" b="1" dirty="0">
                <a:solidFill>
                  <a:schemeClr val="bg1"/>
                </a:solidFill>
                <a:latin typeface="Calibri" panose="020F0502020204030204" pitchFamily="34" charset="0"/>
                <a:cs typeface="Calibri" panose="020F0502020204030204" pitchFamily="34" charset="0"/>
              </a:rPr>
              <a:t>Identify and handle missing </a:t>
            </a:r>
            <a:r>
              <a:rPr lang="en-US" b="1" dirty="0" smtClean="0">
                <a:solidFill>
                  <a:schemeClr val="bg1"/>
                </a:solidFill>
                <a:latin typeface="Calibri" panose="020F0502020204030204" pitchFamily="34" charset="0"/>
                <a:cs typeface="Calibri" panose="020F0502020204030204" pitchFamily="34" charset="0"/>
              </a:rPr>
              <a:t>values</a:t>
            </a:r>
          </a:p>
          <a:p>
            <a:pPr marL="400050" indent="-400050">
              <a:buFont typeface="+mj-lt"/>
              <a:buAutoNum type="romanLcPeriod"/>
            </a:pPr>
            <a:r>
              <a:rPr lang="en-GB" b="1" dirty="0">
                <a:solidFill>
                  <a:schemeClr val="bg1"/>
                </a:solidFill>
                <a:latin typeface="Calibri" panose="020F0502020204030204" pitchFamily="34" charset="0"/>
                <a:cs typeface="Calibri" panose="020F0502020204030204" pitchFamily="34" charset="0"/>
              </a:rPr>
              <a:t>Correct data </a:t>
            </a:r>
            <a:r>
              <a:rPr lang="en-GB" b="1" dirty="0" smtClean="0">
                <a:solidFill>
                  <a:schemeClr val="bg1"/>
                </a:solidFill>
                <a:latin typeface="Calibri" panose="020F0502020204030204" pitchFamily="34" charset="0"/>
                <a:cs typeface="Calibri" panose="020F0502020204030204" pitchFamily="34" charset="0"/>
              </a:rPr>
              <a:t>format</a:t>
            </a:r>
          </a:p>
          <a:p>
            <a:pPr marL="400050" indent="-400050">
              <a:buFont typeface="+mj-lt"/>
              <a:buAutoNum type="romanLcPeriod"/>
            </a:pPr>
            <a:r>
              <a:rPr lang="en-GB" b="1" dirty="0">
                <a:solidFill>
                  <a:schemeClr val="bg1"/>
                </a:solidFill>
                <a:latin typeface="Calibri" panose="020F0502020204030204" pitchFamily="34" charset="0"/>
                <a:cs typeface="Calibri" panose="020F0502020204030204" pitchFamily="34" charset="0"/>
              </a:rPr>
              <a:t>Data Standardization</a:t>
            </a:r>
          </a:p>
          <a:p>
            <a:pPr marL="400050" indent="-400050">
              <a:buFont typeface="+mj-lt"/>
              <a:buAutoNum type="romanLcPeriod"/>
            </a:pPr>
            <a:r>
              <a:rPr lang="en-GB" b="1" dirty="0">
                <a:solidFill>
                  <a:schemeClr val="bg1"/>
                </a:solidFill>
                <a:latin typeface="Calibri" panose="020F0502020204030204" pitchFamily="34" charset="0"/>
                <a:cs typeface="Calibri" panose="020F0502020204030204" pitchFamily="34" charset="0"/>
              </a:rPr>
              <a:t>Data </a:t>
            </a:r>
            <a:r>
              <a:rPr lang="en-GB" b="1" dirty="0" smtClean="0">
                <a:solidFill>
                  <a:schemeClr val="bg1"/>
                </a:solidFill>
                <a:latin typeface="Calibri" panose="020F0502020204030204" pitchFamily="34" charset="0"/>
                <a:cs typeface="Calibri" panose="020F0502020204030204" pitchFamily="34" charset="0"/>
              </a:rPr>
              <a:t>Normalization</a:t>
            </a:r>
          </a:p>
          <a:p>
            <a:pPr marL="400050" indent="-400050">
              <a:buFont typeface="+mj-lt"/>
              <a:buAutoNum type="romanLcPeriod"/>
            </a:pPr>
            <a:r>
              <a:rPr lang="en-GB" b="1" dirty="0">
                <a:solidFill>
                  <a:schemeClr val="bg1"/>
                </a:solidFill>
                <a:latin typeface="Calibri" panose="020F0502020204030204" pitchFamily="34" charset="0"/>
                <a:cs typeface="Calibri" panose="020F0502020204030204" pitchFamily="34" charset="0"/>
              </a:rPr>
              <a:t>Binning</a:t>
            </a:r>
          </a:p>
          <a:p>
            <a:pPr marL="400050" indent="-400050">
              <a:buFont typeface="+mj-lt"/>
              <a:buAutoNum type="romanLcPeriod"/>
            </a:pPr>
            <a:r>
              <a:rPr lang="en-US" b="1" dirty="0">
                <a:solidFill>
                  <a:schemeClr val="bg1"/>
                </a:solidFill>
                <a:latin typeface="Calibri" panose="020F0502020204030204" pitchFamily="34" charset="0"/>
                <a:cs typeface="Calibri" panose="020F0502020204030204" pitchFamily="34" charset="0"/>
              </a:rPr>
              <a:t>Indicator variable </a:t>
            </a:r>
            <a:r>
              <a:rPr lang="en-US" b="1" dirty="0" smtClean="0">
                <a:solidFill>
                  <a:schemeClr val="bg1"/>
                </a:solidFill>
                <a:latin typeface="Calibri" panose="020F0502020204030204" pitchFamily="34" charset="0"/>
                <a:cs typeface="Calibri" panose="020F0502020204030204" pitchFamily="34" charset="0"/>
              </a:rPr>
              <a:t>or </a:t>
            </a:r>
            <a:r>
              <a:rPr lang="en-US" b="1" dirty="0">
                <a:solidFill>
                  <a:schemeClr val="bg1"/>
                </a:solidFill>
                <a:latin typeface="Calibri" panose="020F0502020204030204" pitchFamily="34" charset="0"/>
                <a:cs typeface="Calibri" panose="020F0502020204030204" pitchFamily="34" charset="0"/>
              </a:rPr>
              <a:t>dummy variable</a:t>
            </a:r>
          </a:p>
          <a:p>
            <a:endParaRPr lang="en-GB" b="1" dirty="0"/>
          </a:p>
          <a:p>
            <a:endParaRPr lang="en-GB" sz="2000" b="1" dirty="0">
              <a:solidFill>
                <a:schemeClr val="bg1"/>
              </a:solidFill>
              <a:latin typeface="Calibri" panose="020F0502020204030204" pitchFamily="34" charset="0"/>
              <a:cs typeface="Calibri" panose="020F0502020204030204" pitchFamily="34" charset="0"/>
            </a:endParaRPr>
          </a:p>
          <a:p>
            <a:endParaRPr lang="en-US" b="1" i="0" dirty="0">
              <a:solidFill>
                <a:srgbClr val="000000"/>
              </a:solidFill>
              <a:effectLst/>
              <a:latin typeface="Helvetica Neue"/>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921" y="1503182"/>
            <a:ext cx="9414238" cy="28575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4872445" y="870076"/>
            <a:ext cx="6531429" cy="646331"/>
          </a:xfrm>
          <a:prstGeom prst="rect">
            <a:avLst/>
          </a:prstGeom>
          <a:noFill/>
        </p:spPr>
        <p:txBody>
          <a:bodyPr wrap="square" rtlCol="0">
            <a:spAutoFit/>
          </a:bodyPr>
          <a:lstStyle/>
          <a:p>
            <a:r>
              <a:rPr lang="en-IN" dirty="0" smtClean="0">
                <a:solidFill>
                  <a:schemeClr val="bg1"/>
                </a:solidFill>
              </a:rPr>
              <a:t>is a Technique to transform raw data into useful and efficient format.</a:t>
            </a:r>
          </a:p>
          <a:p>
            <a:r>
              <a:rPr lang="en-IN" dirty="0" smtClean="0">
                <a:solidFill>
                  <a:schemeClr val="bg1"/>
                </a:solidFill>
              </a:rPr>
              <a:t>In this phase we perform various tech. to clean our data</a:t>
            </a:r>
            <a:endParaRPr lang="en-GB" dirty="0">
              <a:solidFill>
                <a:schemeClr val="bg1"/>
              </a:solidFill>
            </a:endParaRPr>
          </a:p>
        </p:txBody>
      </p:sp>
    </p:spTree>
    <p:extLst>
      <p:ext uri="{BB962C8B-B14F-4D97-AF65-F5344CB8AC3E}">
        <p14:creationId xmlns:p14="http://schemas.microsoft.com/office/powerpoint/2010/main" val="1731162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3447" y="625409"/>
            <a:ext cx="3568606" cy="461665"/>
          </a:xfrm>
          <a:prstGeom prst="rect">
            <a:avLst/>
          </a:prstGeom>
        </p:spPr>
        <p:txBody>
          <a:bodyPr wrap="none">
            <a:spAutoFit/>
          </a:bodyPr>
          <a:lstStyle/>
          <a:p>
            <a:r>
              <a:rPr lang="en-GB" sz="2400" b="1" dirty="0">
                <a:solidFill>
                  <a:srgbClr val="000000"/>
                </a:solidFill>
                <a:latin typeface="Helvetica Neue"/>
              </a:rPr>
              <a:t>Identify missing values</a:t>
            </a:r>
            <a:endParaRPr lang="en-GB" sz="2400" b="1" i="0" dirty="0">
              <a:solidFill>
                <a:srgbClr val="000000"/>
              </a:solidFill>
              <a:effectLst/>
              <a:latin typeface="Helvetica Neue"/>
            </a:endParaRPr>
          </a:p>
        </p:txBody>
      </p:sp>
      <p:sp>
        <p:nvSpPr>
          <p:cNvPr id="7" name="Rectangle 6"/>
          <p:cNvSpPr/>
          <p:nvPr/>
        </p:nvSpPr>
        <p:spPr>
          <a:xfrm>
            <a:off x="1533447" y="3481613"/>
            <a:ext cx="3499676" cy="461665"/>
          </a:xfrm>
          <a:prstGeom prst="rect">
            <a:avLst/>
          </a:prstGeom>
        </p:spPr>
        <p:txBody>
          <a:bodyPr wrap="none">
            <a:spAutoFit/>
          </a:bodyPr>
          <a:lstStyle/>
          <a:p>
            <a:r>
              <a:rPr lang="en-GB" sz="2400" b="1" dirty="0">
                <a:solidFill>
                  <a:srgbClr val="000000"/>
                </a:solidFill>
                <a:latin typeface="Helvetica Neue"/>
              </a:rPr>
              <a:t>Deal with missing data</a:t>
            </a:r>
            <a:endParaRPr lang="en-GB" sz="2400" b="1" i="0" dirty="0">
              <a:solidFill>
                <a:srgbClr val="000000"/>
              </a:solidFill>
              <a:effectLst/>
              <a:latin typeface="Helvetica Neue"/>
            </a:endParaRPr>
          </a:p>
        </p:txBody>
      </p:sp>
      <p:sp>
        <p:nvSpPr>
          <p:cNvPr id="8" name="Rectangle 7"/>
          <p:cNvSpPr/>
          <p:nvPr/>
        </p:nvSpPr>
        <p:spPr>
          <a:xfrm>
            <a:off x="2748535" y="4097715"/>
            <a:ext cx="6096000" cy="2031325"/>
          </a:xfrm>
          <a:prstGeom prst="rect">
            <a:avLst/>
          </a:prstGeom>
        </p:spPr>
        <p:txBody>
          <a:bodyPr>
            <a:spAutoFit/>
          </a:bodyPr>
          <a:lstStyle/>
          <a:p>
            <a:pPr>
              <a:buFont typeface="+mj-lt"/>
              <a:buAutoNum type="arabicPeriod"/>
            </a:pPr>
            <a:r>
              <a:rPr lang="en-US" dirty="0">
                <a:solidFill>
                  <a:srgbClr val="000000"/>
                </a:solidFill>
                <a:latin typeface="Helvetica Neue"/>
              </a:rPr>
              <a:t>drop data</a:t>
            </a:r>
            <a:br>
              <a:rPr lang="en-US" dirty="0">
                <a:solidFill>
                  <a:srgbClr val="000000"/>
                </a:solidFill>
                <a:latin typeface="Helvetica Neue"/>
              </a:rPr>
            </a:br>
            <a:r>
              <a:rPr lang="en-US" dirty="0" smtClean="0">
                <a:solidFill>
                  <a:srgbClr val="000000"/>
                </a:solidFill>
                <a:latin typeface="Helvetica Neue"/>
              </a:rPr>
              <a:t>      a</a:t>
            </a:r>
            <a:r>
              <a:rPr lang="en-US" dirty="0">
                <a:solidFill>
                  <a:srgbClr val="000000"/>
                </a:solidFill>
                <a:latin typeface="Helvetica Neue"/>
              </a:rPr>
              <a:t>. drop the whole row</a:t>
            </a:r>
            <a:br>
              <a:rPr lang="en-US" dirty="0">
                <a:solidFill>
                  <a:srgbClr val="000000"/>
                </a:solidFill>
                <a:latin typeface="Helvetica Neue"/>
              </a:rPr>
            </a:br>
            <a:r>
              <a:rPr lang="en-US" dirty="0" smtClean="0">
                <a:solidFill>
                  <a:srgbClr val="000000"/>
                </a:solidFill>
                <a:latin typeface="Helvetica Neue"/>
              </a:rPr>
              <a:t>      b</a:t>
            </a:r>
            <a:r>
              <a:rPr lang="en-US" dirty="0">
                <a:solidFill>
                  <a:srgbClr val="000000"/>
                </a:solidFill>
                <a:latin typeface="Helvetica Neue"/>
              </a:rPr>
              <a:t>. drop the whole column</a:t>
            </a:r>
          </a:p>
          <a:p>
            <a:pPr>
              <a:buFont typeface="+mj-lt"/>
              <a:buAutoNum type="arabicPeriod"/>
            </a:pPr>
            <a:r>
              <a:rPr lang="en-US" dirty="0" smtClean="0">
                <a:solidFill>
                  <a:srgbClr val="000000"/>
                </a:solidFill>
                <a:latin typeface="Helvetica Neue"/>
              </a:rPr>
              <a:t>replace data</a:t>
            </a:r>
            <a:br>
              <a:rPr lang="en-US" dirty="0" smtClean="0">
                <a:solidFill>
                  <a:srgbClr val="000000"/>
                </a:solidFill>
                <a:latin typeface="Helvetica Neue"/>
              </a:rPr>
            </a:br>
            <a:r>
              <a:rPr lang="en-US" dirty="0" smtClean="0">
                <a:solidFill>
                  <a:srgbClr val="000000"/>
                </a:solidFill>
                <a:latin typeface="Helvetica Neue"/>
              </a:rPr>
              <a:t>      a. replace it by mean</a:t>
            </a:r>
            <a:br>
              <a:rPr lang="en-US" dirty="0" smtClean="0">
                <a:solidFill>
                  <a:srgbClr val="000000"/>
                </a:solidFill>
                <a:latin typeface="Helvetica Neue"/>
              </a:rPr>
            </a:br>
            <a:r>
              <a:rPr lang="en-US" dirty="0" smtClean="0">
                <a:solidFill>
                  <a:srgbClr val="000000"/>
                </a:solidFill>
                <a:latin typeface="Helvetica Neue"/>
              </a:rPr>
              <a:t>      b. replace it by frequency</a:t>
            </a:r>
            <a:br>
              <a:rPr lang="en-US" dirty="0" smtClean="0">
                <a:solidFill>
                  <a:srgbClr val="000000"/>
                </a:solidFill>
                <a:latin typeface="Helvetica Neue"/>
              </a:rPr>
            </a:br>
            <a:r>
              <a:rPr lang="en-US" dirty="0" smtClean="0">
                <a:solidFill>
                  <a:srgbClr val="000000"/>
                </a:solidFill>
                <a:latin typeface="Helvetica Neue"/>
              </a:rPr>
              <a:t>      c. replace it based on other functions</a:t>
            </a:r>
            <a:endParaRPr lang="en-US" b="0" i="0" dirty="0">
              <a:solidFill>
                <a:srgbClr val="000000"/>
              </a:solidFill>
              <a:effectLst/>
              <a:latin typeface="Helvetica Neue"/>
            </a:endParaRPr>
          </a:p>
        </p:txBody>
      </p:sp>
      <p:sp>
        <p:nvSpPr>
          <p:cNvPr id="9" name="Rectangle 8"/>
          <p:cNvSpPr/>
          <p:nvPr/>
        </p:nvSpPr>
        <p:spPr>
          <a:xfrm>
            <a:off x="2748535" y="1295851"/>
            <a:ext cx="6096000" cy="2031325"/>
          </a:xfrm>
          <a:prstGeom prst="rect">
            <a:avLst/>
          </a:prstGeom>
        </p:spPr>
        <p:txBody>
          <a:bodyPr>
            <a:spAutoFit/>
          </a:bodyPr>
          <a:lstStyle/>
          <a:p>
            <a:pPr>
              <a:buFont typeface="+mj-lt"/>
              <a:buAutoNum type="arabicPeriod"/>
            </a:pPr>
            <a:r>
              <a:rPr lang="en-US" dirty="0">
                <a:solidFill>
                  <a:srgbClr val="000000"/>
                </a:solidFill>
                <a:latin typeface="Helvetica Neue"/>
              </a:rPr>
              <a:t>"normalized-losses": 41 missing data</a:t>
            </a:r>
          </a:p>
          <a:p>
            <a:pPr>
              <a:buFont typeface="+mj-lt"/>
              <a:buAutoNum type="arabicPeriod"/>
            </a:pPr>
            <a:r>
              <a:rPr lang="en-US" dirty="0">
                <a:solidFill>
                  <a:srgbClr val="000000"/>
                </a:solidFill>
                <a:latin typeface="Helvetica Neue"/>
              </a:rPr>
              <a:t>"</a:t>
            </a:r>
            <a:r>
              <a:rPr lang="en-US" dirty="0" err="1">
                <a:solidFill>
                  <a:srgbClr val="000000"/>
                </a:solidFill>
                <a:latin typeface="Helvetica Neue"/>
              </a:rPr>
              <a:t>num</a:t>
            </a:r>
            <a:r>
              <a:rPr lang="en-US" dirty="0">
                <a:solidFill>
                  <a:srgbClr val="000000"/>
                </a:solidFill>
                <a:latin typeface="Helvetica Neue"/>
              </a:rPr>
              <a:t>-of-doors": 2 missing data</a:t>
            </a:r>
          </a:p>
          <a:p>
            <a:pPr>
              <a:buFont typeface="+mj-lt"/>
              <a:buAutoNum type="arabicPeriod"/>
            </a:pPr>
            <a:r>
              <a:rPr lang="en-US" dirty="0">
                <a:solidFill>
                  <a:srgbClr val="000000"/>
                </a:solidFill>
                <a:latin typeface="Helvetica Neue"/>
              </a:rPr>
              <a:t>"bore": 4 missing data</a:t>
            </a:r>
          </a:p>
          <a:p>
            <a:pPr>
              <a:buFont typeface="+mj-lt"/>
              <a:buAutoNum type="arabicPeriod"/>
            </a:pPr>
            <a:r>
              <a:rPr lang="en-US" dirty="0">
                <a:solidFill>
                  <a:srgbClr val="000000"/>
                </a:solidFill>
                <a:latin typeface="Helvetica Neue"/>
              </a:rPr>
              <a:t>"stroke" : 4 missing data</a:t>
            </a:r>
          </a:p>
          <a:p>
            <a:pPr>
              <a:buFont typeface="+mj-lt"/>
              <a:buAutoNum type="arabicPeriod"/>
            </a:pPr>
            <a:r>
              <a:rPr lang="en-US" dirty="0">
                <a:solidFill>
                  <a:srgbClr val="000000"/>
                </a:solidFill>
                <a:latin typeface="Helvetica Neue"/>
              </a:rPr>
              <a:t>"horsepower": 2 missing data</a:t>
            </a:r>
          </a:p>
          <a:p>
            <a:pPr>
              <a:buFont typeface="+mj-lt"/>
              <a:buAutoNum type="arabicPeriod"/>
            </a:pPr>
            <a:r>
              <a:rPr lang="en-US" dirty="0">
                <a:solidFill>
                  <a:srgbClr val="000000"/>
                </a:solidFill>
                <a:latin typeface="Helvetica Neue"/>
              </a:rPr>
              <a:t>"peak-rpm": 2 missing data</a:t>
            </a:r>
          </a:p>
          <a:p>
            <a:pPr>
              <a:buFont typeface="+mj-lt"/>
              <a:buAutoNum type="arabicPeriod"/>
            </a:pPr>
            <a:r>
              <a:rPr lang="en-US" dirty="0">
                <a:solidFill>
                  <a:srgbClr val="000000"/>
                </a:solidFill>
                <a:latin typeface="Helvetica Neue"/>
              </a:rPr>
              <a:t>"price": 4 missing data</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652613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905</TotalTime>
  <Words>1450</Words>
  <Application>Microsoft Office PowerPoint</Application>
  <PresentationFormat>Widescreen</PresentationFormat>
  <Paragraphs>202</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Cambria Math</vt:lpstr>
      <vt:lpstr>Helvetica Neue</vt:lpstr>
      <vt:lpstr>STIXMathJax_Main</vt:lpstr>
      <vt:lpstr>STIXMathJax_Normal-italic</vt:lpstr>
      <vt:lpstr>Times New Roman</vt:lpstr>
      <vt:lpstr>Trebuchet MS</vt:lpstr>
      <vt:lpstr>Tw Cen MT</vt:lpstr>
      <vt:lpstr>Wingdings</vt:lpstr>
      <vt:lpstr>Circuit</vt:lpstr>
      <vt:lpstr>MISHRA DEEPAK SURYABHAN SEAT No- 4103729</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MISHRA DEEPAK SURYABHAN SEAT No- 4103729</dc:title>
  <dc:creator>DEEPAK MISHRA</dc:creator>
  <cp:lastModifiedBy>DEEPAK MISHRA</cp:lastModifiedBy>
  <cp:revision>50</cp:revision>
  <dcterms:created xsi:type="dcterms:W3CDTF">2020-09-22T06:38:20Z</dcterms:created>
  <dcterms:modified xsi:type="dcterms:W3CDTF">2020-09-22T21:47:18Z</dcterms:modified>
</cp:coreProperties>
</file>