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61" r:id="rId2"/>
    <p:sldId id="260" r:id="rId3"/>
    <p:sldId id="265" r:id="rId4"/>
    <p:sldId id="262" r:id="rId5"/>
    <p:sldId id="263" r:id="rId6"/>
    <p:sldId id="266" r:id="rId7"/>
    <p:sldId id="26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06-01-2025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04ED7C2B-2E5B-48FE-A328-DD1B93F8512B}"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31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481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88166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D7DDD-8CCB-48F5-A21A-B51DD4B02BB2}"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114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0D7DDD-8CCB-48F5-A21A-B51DD4B02BB2}" type="datetimeFigureOut">
              <a:rPr lang="en-IN" smtClean="0"/>
              <a:t>06-01-2025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ED7C2B-2E5B-48FE-A328-DD1B93F8512B}"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06952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0D7DDD-8CCB-48F5-A21A-B51DD4B02BB2}"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43179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0D7DDD-8CCB-48F5-A21A-B51DD4B02BB2}" type="datetimeFigureOut">
              <a:rPr lang="en-IN" smtClean="0"/>
              <a:t>06-01-2025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ED7C2B-2E5B-48FE-A328-DD1B93F8512B}"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7644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D7DDD-8CCB-48F5-A21A-B51DD4B02BB2}" type="datetimeFigureOut">
              <a:rPr lang="en-IN" smtClean="0"/>
              <a:t>06-01-2025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ED7C2B-2E5B-48FE-A328-DD1B93F8512B}" type="slidenum">
              <a:rPr lang="en-IN" smtClean="0"/>
              <a:t>‹#›</a:t>
            </a:fld>
            <a:endParaRPr lang="en-IN"/>
          </a:p>
        </p:txBody>
      </p:sp>
      <p:cxnSp>
        <p:nvCxnSpPr>
          <p:cNvPr id="25" name="Straight Connector 24"/>
          <p:cNvCxnSpPr/>
          <p:nvPr/>
        </p:nvCxnSpPr>
        <p:spPr>
          <a:xfrm>
            <a:off x="1453896" y="808863"/>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3419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D7DDD-8CCB-48F5-A21A-B51DD4B02BB2}" type="datetimeFigureOut">
              <a:rPr lang="en-IN" smtClean="0"/>
              <a:t>06-01-2025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ED7C2B-2E5B-48FE-A328-DD1B93F8512B}" type="slidenum">
              <a:rPr lang="en-IN" smtClean="0"/>
              <a:t>‹#›</a:t>
            </a:fld>
            <a:endParaRPr lang="en-IN"/>
          </a:p>
        </p:txBody>
      </p:sp>
    </p:spTree>
    <p:extLst>
      <p:ext uri="{BB962C8B-B14F-4D97-AF65-F5344CB8AC3E}">
        <p14:creationId xmlns:p14="http://schemas.microsoft.com/office/powerpoint/2010/main" val="309692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0D7DDD-8CCB-48F5-A21A-B51DD4B02BB2}" type="datetimeFigureOut">
              <a:rPr lang="en-IN" smtClean="0"/>
              <a:t>06-01-2025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731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0D7DDD-8CCB-48F5-A21A-B51DD4B02BB2}" type="datetimeFigureOut">
              <a:rPr lang="en-IN" smtClean="0"/>
              <a:t>06-01-2025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4ED7C2B-2E5B-48FE-A328-DD1B93F8512B}"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181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0D7DDD-8CCB-48F5-A21A-B51DD4B02BB2}" type="datetimeFigureOut">
              <a:rPr lang="en-IN" smtClean="0"/>
              <a:t>06-01-2025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4ED7C2B-2E5B-48FE-A328-DD1B93F8512B}"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25761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E0AF5-099C-46BB-EC52-845441B55E7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AB6A903-DC79-56FD-74D6-C5999750AE0F}"/>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142670" y="6265551"/>
            <a:ext cx="1824364" cy="502239"/>
          </a:xfrm>
          <a:prstGeom prst="rect">
            <a:avLst/>
          </a:prstGeom>
        </p:spPr>
      </p:pic>
      <p:sp>
        <p:nvSpPr>
          <p:cNvPr id="7" name="Title 6">
            <a:extLst>
              <a:ext uri="{FF2B5EF4-FFF2-40B4-BE49-F238E27FC236}">
                <a16:creationId xmlns:a16="http://schemas.microsoft.com/office/drawing/2014/main" id="{81D85500-6FAC-58E6-893A-02B82FC3D06F}"/>
              </a:ext>
            </a:extLst>
          </p:cNvPr>
          <p:cNvSpPr>
            <a:spLocks noGrp="1"/>
          </p:cNvSpPr>
          <p:nvPr>
            <p:ph type="ctrTitle"/>
          </p:nvPr>
        </p:nvSpPr>
        <p:spPr>
          <a:xfrm>
            <a:off x="2742899" y="802298"/>
            <a:ext cx="8637073" cy="2541431"/>
          </a:xfrm>
        </p:spPr>
        <p:txBody>
          <a:bodyPr anchor="ctr">
            <a:noAutofit/>
          </a:bodyPr>
          <a:lstStyle/>
          <a:p>
            <a:pPr>
              <a:lnSpc>
                <a:spcPct val="100000"/>
              </a:lnSpc>
              <a:spcBef>
                <a:spcPts val="0"/>
              </a:spcBef>
            </a:pPr>
            <a:r>
              <a:rPr lang="en-IN" b="1" dirty="0"/>
              <a:t>Adventure  works project</a:t>
            </a:r>
          </a:p>
        </p:txBody>
      </p:sp>
      <p:sp>
        <p:nvSpPr>
          <p:cNvPr id="8" name="Subtitle 7">
            <a:extLst>
              <a:ext uri="{FF2B5EF4-FFF2-40B4-BE49-F238E27FC236}">
                <a16:creationId xmlns:a16="http://schemas.microsoft.com/office/drawing/2014/main" id="{C308493B-8503-EF0F-98F0-18E54EF1F7A1}"/>
              </a:ext>
            </a:extLst>
          </p:cNvPr>
          <p:cNvSpPr>
            <a:spLocks noGrp="1"/>
          </p:cNvSpPr>
          <p:nvPr>
            <p:ph type="subTitle" idx="1"/>
          </p:nvPr>
        </p:nvSpPr>
        <p:spPr/>
        <p:txBody>
          <a:bodyPr>
            <a:normAutofit/>
          </a:bodyPr>
          <a:lstStyle/>
          <a:p>
            <a:pPr algn="ctr"/>
            <a:r>
              <a:rPr lang="en-IN" sz="4000" b="1" dirty="0"/>
              <a:t>Project Kick-off meeting</a:t>
            </a:r>
          </a:p>
        </p:txBody>
      </p:sp>
      <p:pic>
        <p:nvPicPr>
          <p:cNvPr id="10" name="Graphic 9" descr="A bicycle">
            <a:extLst>
              <a:ext uri="{FF2B5EF4-FFF2-40B4-BE49-F238E27FC236}">
                <a16:creationId xmlns:a16="http://schemas.microsoft.com/office/drawing/2014/main" id="{D5AA5AC9-7EEB-99B6-B8F3-58D2AF7220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8990" y="802298"/>
            <a:ext cx="1503680" cy="1503680"/>
          </a:xfrm>
          <a:prstGeom prst="rect">
            <a:avLst/>
          </a:prstGeom>
        </p:spPr>
      </p:pic>
    </p:spTree>
    <p:extLst>
      <p:ext uri="{BB962C8B-B14F-4D97-AF65-F5344CB8AC3E}">
        <p14:creationId xmlns:p14="http://schemas.microsoft.com/office/powerpoint/2010/main" val="1265624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3EB84DE8-130A-427A-AFDF-7DF5100B005E}"/>
              </a:ext>
            </a:extLst>
          </p:cNvPr>
          <p:cNvGraphicFramePr>
            <a:graphicFrameLocks noGrp="1"/>
          </p:cNvGraphicFramePr>
          <p:nvPr>
            <p:ph idx="1"/>
            <p:extLst>
              <p:ext uri="{D42A27DB-BD31-4B8C-83A1-F6EECF244321}">
                <p14:modId xmlns:p14="http://schemas.microsoft.com/office/powerpoint/2010/main" val="3326213828"/>
              </p:ext>
            </p:extLst>
          </p:nvPr>
        </p:nvGraphicFramePr>
        <p:xfrm>
          <a:off x="1465876" y="2287195"/>
          <a:ext cx="9842204" cy="3138246"/>
        </p:xfrm>
        <a:graphic>
          <a:graphicData uri="http://schemas.openxmlformats.org/drawingml/2006/table">
            <a:tbl>
              <a:tblPr firstRow="1" bandRow="1">
                <a:tableStyleId>{5C22544A-7EE6-4342-B048-85BDC9FD1C3A}</a:tableStyleId>
              </a:tblPr>
              <a:tblGrid>
                <a:gridCol w="2418861">
                  <a:extLst>
                    <a:ext uri="{9D8B030D-6E8A-4147-A177-3AD203B41FA5}">
                      <a16:colId xmlns:a16="http://schemas.microsoft.com/office/drawing/2014/main" val="955707283"/>
                    </a:ext>
                  </a:extLst>
                </a:gridCol>
                <a:gridCol w="2579744">
                  <a:extLst>
                    <a:ext uri="{9D8B030D-6E8A-4147-A177-3AD203B41FA5}">
                      <a16:colId xmlns:a16="http://schemas.microsoft.com/office/drawing/2014/main" val="1650167457"/>
                    </a:ext>
                  </a:extLst>
                </a:gridCol>
                <a:gridCol w="4843599">
                  <a:extLst>
                    <a:ext uri="{9D8B030D-6E8A-4147-A177-3AD203B41FA5}">
                      <a16:colId xmlns:a16="http://schemas.microsoft.com/office/drawing/2014/main" val="915409932"/>
                    </a:ext>
                  </a:extLst>
                </a:gridCol>
              </a:tblGrid>
              <a:tr h="498051">
                <a:tc>
                  <a:txBody>
                    <a:bodyPr/>
                    <a:lstStyle/>
                    <a:p>
                      <a:pPr lvl="0" algn="ctr">
                        <a:lnSpc>
                          <a:spcPct val="100000"/>
                        </a:lnSpc>
                      </a:pPr>
                      <a:r>
                        <a:rPr lang="en-IN" sz="1800" b="1" dirty="0">
                          <a:solidFill>
                            <a:schemeClr val="bg1"/>
                          </a:solidFill>
                          <a:latin typeface="+mj-lt"/>
                        </a:rPr>
                        <a:t>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pPr>
                      <a:r>
                        <a:rPr lang="en-IN" sz="1800" b="1" dirty="0">
                          <a:solidFill>
                            <a:schemeClr val="bg1"/>
                          </a:solidFill>
                          <a:latin typeface="+mj-lt"/>
                        </a:rPr>
                        <a:t>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sz="1800" b="1" dirty="0">
                          <a:solidFill>
                            <a:schemeClr val="bg1"/>
                          </a:solidFill>
                          <a:latin typeface="+mj-lt"/>
                        </a:rPr>
                        <a:t>Task 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652821"/>
                  </a:ext>
                </a:extLst>
              </a:tr>
              <a:tr h="528039">
                <a:tc>
                  <a:txBody>
                    <a:bodyPr/>
                    <a:lstStyle/>
                    <a:p>
                      <a:pPr lvl="0" algn="ctr">
                        <a:lnSpc>
                          <a:spcPct val="100000"/>
                        </a:lnSpc>
                      </a:pPr>
                      <a:r>
                        <a:rPr lang="en-IN" sz="2000" b="0" dirty="0">
                          <a:solidFill>
                            <a:schemeClr val="tx1"/>
                          </a:solidFill>
                          <a:latin typeface="+mj-lt"/>
                        </a:rPr>
                        <a:t>06-Jan-2025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00000"/>
                        </a:lnSpc>
                      </a:pPr>
                      <a:r>
                        <a:rPr lang="en-IN" sz="2000" b="0" dirty="0">
                          <a:solidFill>
                            <a:schemeClr val="tx1"/>
                          </a:solidFill>
                          <a:latin typeface="+mj-lt"/>
                        </a:rPr>
                        <a:t>12pm – 1pm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sz="2000" b="0" dirty="0">
                          <a:solidFill>
                            <a:schemeClr val="tx1"/>
                          </a:solidFill>
                          <a:latin typeface="+mj-lt"/>
                        </a:rPr>
                        <a:t>Project Kick-off Meeting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095682"/>
                  </a:ext>
                </a:extLst>
              </a:tr>
              <a:tr h="528039">
                <a:tc>
                  <a:txBody>
                    <a:bodyPr/>
                    <a:lstStyle/>
                    <a:p>
                      <a:pPr lvl="0" algn="ctr">
                        <a:lnSpc>
                          <a:spcPct val="100000"/>
                        </a:lnSpc>
                      </a:pPr>
                      <a:r>
                        <a:rPr lang="en-IN" sz="2000" b="0" kern="1200" dirty="0">
                          <a:solidFill>
                            <a:schemeClr val="tx1"/>
                          </a:solidFill>
                          <a:latin typeface="+mj-lt"/>
                          <a:ea typeface="+mn-ea"/>
                          <a:cs typeface="+mn-cs"/>
                        </a:rPr>
                        <a:t>13-Jan-2025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12pm – 1pm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sz="2000" b="0" dirty="0">
                          <a:solidFill>
                            <a:schemeClr val="tx1"/>
                          </a:solidFill>
                          <a:latin typeface="+mj-lt"/>
                        </a:rPr>
                        <a:t>Implementation of KPI’s using Excel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198207"/>
                  </a:ext>
                </a:extLst>
              </a:tr>
              <a:tr h="528039">
                <a:tc>
                  <a:txBody>
                    <a:bodyPr/>
                    <a:lstStyle/>
                    <a:p>
                      <a:pPr lvl="0" algn="ctr">
                        <a:lnSpc>
                          <a:spcPct val="100000"/>
                        </a:lnSpc>
                      </a:pPr>
                      <a:r>
                        <a:rPr lang="en-IN" sz="2000" b="0" kern="1200" dirty="0">
                          <a:solidFill>
                            <a:schemeClr val="tx1"/>
                          </a:solidFill>
                          <a:latin typeface="+mj-lt"/>
                          <a:ea typeface="+mn-ea"/>
                          <a:cs typeface="+mn-cs"/>
                        </a:rPr>
                        <a:t>20-Jan-2025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12pm – 1pm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dirty="0">
                          <a:solidFill>
                            <a:schemeClr val="tx1"/>
                          </a:solidFill>
                          <a:latin typeface="+mj-lt"/>
                        </a:rPr>
                        <a:t>Implementation of KPI’s using Tableau &amp; SQL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516821"/>
                  </a:ext>
                </a:extLst>
              </a:tr>
              <a:tr h="528039">
                <a:tc>
                  <a:txBody>
                    <a:bodyPr/>
                    <a:lstStyle/>
                    <a:p>
                      <a:pPr lvl="0" algn="ctr">
                        <a:lnSpc>
                          <a:spcPct val="100000"/>
                        </a:lnSpc>
                      </a:pPr>
                      <a:r>
                        <a:rPr lang="en-IN" sz="2000" b="0" kern="1200" dirty="0">
                          <a:solidFill>
                            <a:schemeClr val="tx1"/>
                          </a:solidFill>
                          <a:latin typeface="+mj-lt"/>
                          <a:ea typeface="+mn-ea"/>
                          <a:cs typeface="+mn-cs"/>
                        </a:rPr>
                        <a:t>27-Jan-2025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12pm – 1pm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Implementation of KPI’s using Power BI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074799"/>
                  </a:ext>
                </a:extLst>
              </a:tr>
              <a:tr h="528039">
                <a:tc>
                  <a:txBody>
                    <a:bodyPr/>
                    <a:lstStyle/>
                    <a:p>
                      <a:pPr lvl="0" algn="ctr">
                        <a:lnSpc>
                          <a:spcPct val="100000"/>
                        </a:lnSpc>
                      </a:pPr>
                      <a:r>
                        <a:rPr lang="en-IN" sz="2000" b="0" kern="1200" dirty="0">
                          <a:solidFill>
                            <a:schemeClr val="tx1"/>
                          </a:solidFill>
                          <a:latin typeface="+mj-lt"/>
                          <a:ea typeface="+mn-ea"/>
                          <a:cs typeface="+mn-cs"/>
                        </a:rPr>
                        <a:t>03-Feb-2025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12pm – 1pm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l">
                        <a:lnSpc>
                          <a:spcPct val="100000"/>
                        </a:lnSpc>
                      </a:pPr>
                      <a:r>
                        <a:rPr lang="en-IN" sz="2000" b="0" dirty="0">
                          <a:solidFill>
                            <a:schemeClr val="tx1"/>
                          </a:solidFill>
                          <a:latin typeface="+mj-lt"/>
                        </a:rPr>
                        <a:t>Final Presentation of the 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454813"/>
                  </a:ext>
                </a:extLst>
              </a:tr>
            </a:tbl>
          </a:graphicData>
        </a:graphic>
      </p:graphicFrame>
      <p:sp>
        <p:nvSpPr>
          <p:cNvPr id="5" name="Rectangle 4">
            <a:extLst>
              <a:ext uri="{FF2B5EF4-FFF2-40B4-BE49-F238E27FC236}">
                <a16:creationId xmlns:a16="http://schemas.microsoft.com/office/drawing/2014/main" id="{73634B5E-D67D-4D2E-8864-3ACF0DEEB698}"/>
              </a:ext>
            </a:extLst>
          </p:cNvPr>
          <p:cNvSpPr/>
          <p:nvPr/>
        </p:nvSpPr>
        <p:spPr>
          <a:xfrm>
            <a:off x="2479040" y="863600"/>
            <a:ext cx="7233920" cy="5791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3200" b="1" dirty="0"/>
              <a:t>REVIEW MEETING TIMELINES</a:t>
            </a:r>
          </a:p>
        </p:txBody>
      </p:sp>
      <p:pic>
        <p:nvPicPr>
          <p:cNvPr id="2" name="Picture 1">
            <a:extLst>
              <a:ext uri="{FF2B5EF4-FFF2-40B4-BE49-F238E27FC236}">
                <a16:creationId xmlns:a16="http://schemas.microsoft.com/office/drawing/2014/main" id="{1A5E2906-DD08-349E-8CB4-A26A933BE6A2}"/>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spTree>
    <p:extLst>
      <p:ext uri="{BB962C8B-B14F-4D97-AF65-F5344CB8AC3E}">
        <p14:creationId xmlns:p14="http://schemas.microsoft.com/office/powerpoint/2010/main" val="3594588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86532-DCAC-E375-6E68-16950A77463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57A73D4-B14F-B1AB-A564-ED30B5AE324F}"/>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sp>
        <p:nvSpPr>
          <p:cNvPr id="9" name="Rectangle 8">
            <a:extLst>
              <a:ext uri="{FF2B5EF4-FFF2-40B4-BE49-F238E27FC236}">
                <a16:creationId xmlns:a16="http://schemas.microsoft.com/office/drawing/2014/main" id="{E94AE629-A211-2BC5-987B-A93B0D5745ED}"/>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ABOUT THE DATASET</a:t>
            </a:r>
          </a:p>
        </p:txBody>
      </p:sp>
      <p:sp>
        <p:nvSpPr>
          <p:cNvPr id="12" name="TextBox 11">
            <a:extLst>
              <a:ext uri="{FF2B5EF4-FFF2-40B4-BE49-F238E27FC236}">
                <a16:creationId xmlns:a16="http://schemas.microsoft.com/office/drawing/2014/main" id="{871E7112-ABB2-93A3-2562-E06FE2FB2430}"/>
              </a:ext>
            </a:extLst>
          </p:cNvPr>
          <p:cNvSpPr txBox="1"/>
          <p:nvPr/>
        </p:nvSpPr>
        <p:spPr>
          <a:xfrm>
            <a:off x="680720" y="1035243"/>
            <a:ext cx="10830560" cy="4242380"/>
          </a:xfrm>
          <a:prstGeom prst="rect">
            <a:avLst/>
          </a:prstGeom>
          <a:noFill/>
        </p:spPr>
        <p:txBody>
          <a:bodyPr wrap="square">
            <a:spAutoFit/>
          </a:bodyPr>
          <a:lstStyle/>
          <a:p>
            <a:pPr>
              <a:lnSpc>
                <a:spcPct val="107000"/>
              </a:lnSpc>
              <a:spcAft>
                <a:spcPts val="800"/>
              </a:spcAft>
            </a:pPr>
            <a:r>
              <a:rPr lang="en-IN" sz="2000" b="1">
                <a:effectLst/>
                <a:latin typeface="Calibri" panose="020F0502020204030204" pitchFamily="34" charset="0"/>
                <a:ea typeface="Calibri" panose="020F0502020204030204" pitchFamily="34" charset="0"/>
              </a:rPr>
              <a:t>Adventure Works Cycles</a:t>
            </a:r>
            <a:r>
              <a:rPr lang="en-IN" sz="2000">
                <a:effectLst/>
                <a:latin typeface="Calibri" panose="020F0502020204030204" pitchFamily="34" charset="0"/>
                <a:ea typeface="Calibri" panose="020F0502020204030204" pitchFamily="34" charset="0"/>
              </a:rPr>
              <a:t>, the company on which the Adventure Works sample databases are based, is a large, multinational manufacturing company. The company manufactures and sells metal and composite bicycles to North American, European and Asian commercial markets. </a:t>
            </a:r>
          </a:p>
          <a:p>
            <a:pPr>
              <a:lnSpc>
                <a:spcPct val="107000"/>
              </a:lnSpc>
              <a:spcAft>
                <a:spcPts val="800"/>
              </a:spcAft>
            </a:pPr>
            <a:endParaRPr lang="en-IN" sz="1200">
              <a:effectLst/>
              <a:latin typeface="Calibri" panose="020F0502020204030204" pitchFamily="34" charset="0"/>
              <a:ea typeface="Calibri" panose="020F0502020204030204" pitchFamily="34" charset="0"/>
            </a:endParaRPr>
          </a:p>
          <a:p>
            <a:pPr>
              <a:lnSpc>
                <a:spcPct val="107000"/>
              </a:lnSpc>
              <a:spcAft>
                <a:spcPts val="800"/>
              </a:spcAft>
            </a:pPr>
            <a:r>
              <a:rPr lang="en-IN" sz="2000">
                <a:effectLst/>
                <a:latin typeface="Calibri" panose="020F0502020204030204" pitchFamily="34" charset="0"/>
                <a:ea typeface="Calibri" panose="020F0502020204030204" pitchFamily="34" charset="0"/>
              </a:rPr>
              <a:t>In 2000s, Adventure Works Cycles bought a small manufacturing plant in Mexico. Which manufactures several critical subcomponents for the Adventure Works Cycles product line. These subcomponents are shipped to the Bothell location for final product assembly. In 2001, this manufacturing plant became the sole manufacturer and distributor of the touring bicycle product group.</a:t>
            </a:r>
          </a:p>
          <a:p>
            <a:pPr>
              <a:lnSpc>
                <a:spcPct val="107000"/>
              </a:lnSpc>
              <a:spcAft>
                <a:spcPts val="800"/>
              </a:spcAft>
            </a:pPr>
            <a:endParaRPr lang="en-IN" sz="1200">
              <a:effectLst/>
              <a:latin typeface="Calibri" panose="020F0502020204030204" pitchFamily="34" charset="0"/>
              <a:ea typeface="Calibri" panose="020F0502020204030204" pitchFamily="34" charset="0"/>
            </a:endParaRPr>
          </a:p>
          <a:p>
            <a:pPr>
              <a:lnSpc>
                <a:spcPct val="107000"/>
              </a:lnSpc>
              <a:spcAft>
                <a:spcPts val="800"/>
              </a:spcAft>
            </a:pPr>
            <a:r>
              <a:rPr lang="en-IN" sz="2000">
                <a:effectLst/>
                <a:latin typeface="Calibri" panose="020F0502020204030204" pitchFamily="34" charset="0"/>
                <a:ea typeface="Calibri" panose="020F0502020204030204" pitchFamily="34" charset="0"/>
              </a:rPr>
              <a:t>Coming off a successful fiscal year, Adventure Works Cycles is looking to broaden its market share by targeting their sales to their best customers, extending their product availability through an external Web site, and reducing their cost of sales through lower production costs.</a:t>
            </a:r>
            <a:endParaRPr lang="en-IN"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05904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C894A-E849-4B44-61F0-C7EAF77CE02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BBD0339-D5AC-85EC-B564-8DD7AAB85438}"/>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sp>
        <p:nvSpPr>
          <p:cNvPr id="9" name="Rectangle 8">
            <a:extLst>
              <a:ext uri="{FF2B5EF4-FFF2-40B4-BE49-F238E27FC236}">
                <a16:creationId xmlns:a16="http://schemas.microsoft.com/office/drawing/2014/main" id="{585E3F5D-C6A6-F6BB-6917-74F20A6D43EC}"/>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ABOUT THE DATASET</a:t>
            </a:r>
          </a:p>
        </p:txBody>
      </p:sp>
      <p:graphicFrame>
        <p:nvGraphicFramePr>
          <p:cNvPr id="3" name="Table 4">
            <a:extLst>
              <a:ext uri="{FF2B5EF4-FFF2-40B4-BE49-F238E27FC236}">
                <a16:creationId xmlns:a16="http://schemas.microsoft.com/office/drawing/2014/main" id="{7DB273B5-8621-A567-15E3-4819F42E175F}"/>
              </a:ext>
            </a:extLst>
          </p:cNvPr>
          <p:cNvGraphicFramePr>
            <a:graphicFrameLocks/>
          </p:cNvGraphicFramePr>
          <p:nvPr>
            <p:extLst>
              <p:ext uri="{D42A27DB-BD31-4B8C-83A1-F6EECF244321}">
                <p14:modId xmlns:p14="http://schemas.microsoft.com/office/powerpoint/2010/main" val="1328666315"/>
              </p:ext>
            </p:extLst>
          </p:nvPr>
        </p:nvGraphicFramePr>
        <p:xfrm>
          <a:off x="949959" y="1245337"/>
          <a:ext cx="10292081" cy="4194324"/>
        </p:xfrm>
        <a:graphic>
          <a:graphicData uri="http://schemas.openxmlformats.org/drawingml/2006/table">
            <a:tbl>
              <a:tblPr firstRow="1" bandRow="1">
                <a:tableStyleId>{5C22544A-7EE6-4342-B048-85BDC9FD1C3A}</a:tableStyleId>
              </a:tblPr>
              <a:tblGrid>
                <a:gridCol w="1681481">
                  <a:extLst>
                    <a:ext uri="{9D8B030D-6E8A-4147-A177-3AD203B41FA5}">
                      <a16:colId xmlns:a16="http://schemas.microsoft.com/office/drawing/2014/main" val="955707283"/>
                    </a:ext>
                  </a:extLst>
                </a:gridCol>
                <a:gridCol w="2865120">
                  <a:extLst>
                    <a:ext uri="{9D8B030D-6E8A-4147-A177-3AD203B41FA5}">
                      <a16:colId xmlns:a16="http://schemas.microsoft.com/office/drawing/2014/main" val="915409932"/>
                    </a:ext>
                  </a:extLst>
                </a:gridCol>
                <a:gridCol w="2804375">
                  <a:extLst>
                    <a:ext uri="{9D8B030D-6E8A-4147-A177-3AD203B41FA5}">
                      <a16:colId xmlns:a16="http://schemas.microsoft.com/office/drawing/2014/main" val="942296016"/>
                    </a:ext>
                  </a:extLst>
                </a:gridCol>
                <a:gridCol w="2941105">
                  <a:extLst>
                    <a:ext uri="{9D8B030D-6E8A-4147-A177-3AD203B41FA5}">
                      <a16:colId xmlns:a16="http://schemas.microsoft.com/office/drawing/2014/main" val="3861659162"/>
                    </a:ext>
                  </a:extLst>
                </a:gridCol>
              </a:tblGrid>
              <a:tr h="498051">
                <a:tc>
                  <a:txBody>
                    <a:bodyPr/>
                    <a:lstStyle/>
                    <a:p>
                      <a:pPr lvl="0" algn="ctr">
                        <a:lnSpc>
                          <a:spcPct val="100000"/>
                        </a:lnSpc>
                      </a:pPr>
                      <a:r>
                        <a:rPr lang="en-IN" sz="1800" b="1" dirty="0">
                          <a:solidFill>
                            <a:schemeClr val="bg1"/>
                          </a:solidFill>
                          <a:latin typeface="+mj-lt"/>
                        </a:rPr>
                        <a:t>About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lvl="0" algn="ctr">
                        <a:lnSpc>
                          <a:spcPct val="100000"/>
                        </a:lnSpc>
                      </a:pPr>
                      <a:r>
                        <a:rPr lang="en-IN" sz="1800" b="1" dirty="0">
                          <a:solidFill>
                            <a:schemeClr val="bg1"/>
                          </a:solidFill>
                          <a:latin typeface="+mj-l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ctr">
                        <a:lnSpc>
                          <a:spcPct val="100000"/>
                        </a:lnSpc>
                      </a:pPr>
                      <a:endParaRPr lang="en-IN" sz="18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ctr">
                        <a:lnSpc>
                          <a:spcPct val="100000"/>
                        </a:lnSpc>
                      </a:pPr>
                      <a:endParaRPr lang="en-IN" sz="1800" b="1" dirty="0">
                        <a:solidFill>
                          <a:schemeClr val="bg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7652821"/>
                  </a:ext>
                </a:extLst>
              </a:tr>
              <a:tr h="528039">
                <a:tc>
                  <a:txBody>
                    <a:bodyPr/>
                    <a:lstStyle/>
                    <a:p>
                      <a:pPr lvl="0" algn="ctr">
                        <a:lnSpc>
                          <a:spcPct val="100000"/>
                        </a:lnSpc>
                      </a:pPr>
                      <a:r>
                        <a:rPr lang="en-IN" sz="2000" b="0" dirty="0">
                          <a:solidFill>
                            <a:schemeClr val="tx1"/>
                          </a:solidFill>
                          <a:latin typeface="+mj-lt"/>
                        </a:rPr>
                        <a:t>Domain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lvl="0" algn="l">
                        <a:lnSpc>
                          <a:spcPct val="100000"/>
                        </a:lnSpc>
                      </a:pPr>
                      <a:r>
                        <a:rPr lang="en-IN" sz="2000" b="0" dirty="0">
                          <a:solidFill>
                            <a:schemeClr val="tx1"/>
                          </a:solidFill>
                          <a:latin typeface="+mj-lt"/>
                        </a:rPr>
                        <a:t>Retail/ E-commerce/ Manufacturing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9095682"/>
                  </a:ext>
                </a:extLst>
              </a:tr>
              <a:tr h="528039">
                <a:tc>
                  <a:txBody>
                    <a:bodyPr/>
                    <a:lstStyle/>
                    <a:p>
                      <a:pPr lvl="0" algn="ctr">
                        <a:lnSpc>
                          <a:spcPct val="100000"/>
                        </a:lnSpc>
                      </a:pPr>
                      <a:r>
                        <a:rPr lang="en-IN" sz="2000" b="0" kern="1200" dirty="0">
                          <a:solidFill>
                            <a:schemeClr val="tx1"/>
                          </a:solidFill>
                          <a:latin typeface="+mj-lt"/>
                          <a:ea typeface="+mn-ea"/>
                          <a:cs typeface="+mn-cs"/>
                        </a:rPr>
                        <a:t>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lvl="0" algn="l">
                        <a:lnSpc>
                          <a:spcPct val="100000"/>
                        </a:lnSpc>
                      </a:pPr>
                      <a:r>
                        <a:rPr lang="en-IN" sz="2000" b="0" dirty="0">
                          <a:solidFill>
                            <a:schemeClr val="tx1"/>
                          </a:solidFill>
                          <a:latin typeface="+mj-lt"/>
                        </a:rPr>
                        <a:t>Adventure Works Project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2198207"/>
                  </a:ext>
                </a:extLst>
              </a:tr>
              <a:tr h="528039">
                <a:tc rowSpan="3">
                  <a:txBody>
                    <a:bodyPr/>
                    <a:lstStyle/>
                    <a:p>
                      <a:pPr lvl="0" algn="ctr">
                        <a:lnSpc>
                          <a:spcPct val="100000"/>
                        </a:lnSpc>
                      </a:pPr>
                      <a:r>
                        <a:rPr lang="en-IN" sz="2000" b="0" kern="1200" dirty="0">
                          <a:solidFill>
                            <a:schemeClr val="tx1"/>
                          </a:solidFill>
                          <a:latin typeface="+mj-lt"/>
                          <a:ea typeface="+mn-ea"/>
                          <a:cs typeface="+mn-cs"/>
                        </a:rPr>
                        <a:t>Datasets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DimCustomer</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DimDate</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DimSalesTerritory</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9516821"/>
                  </a:ext>
                </a:extLst>
              </a:tr>
              <a:tr h="528039">
                <a:tc vMerge="1">
                  <a:txBody>
                    <a:bodyPr/>
                    <a:lstStyle/>
                    <a:p>
                      <a:pPr lvl="0" algn="ctr">
                        <a:lnSpc>
                          <a:spcPct val="100000"/>
                        </a:lnSpc>
                      </a:pPr>
                      <a:endParaRPr lang="en-IN" sz="2000" b="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DimProdu</a:t>
                      </a:r>
                      <a:r>
                        <a:rPr lang="en-IN" sz="2000" b="0" kern="1200" dirty="0">
                          <a:solidFill>
                            <a:schemeClr val="tx1"/>
                          </a:solidFill>
                          <a:latin typeface="+mj-lt"/>
                          <a:ea typeface="+mn-ea"/>
                          <a:cs typeface="+mn-cs"/>
                        </a:rPr>
                        <a:t>ct</a:t>
                      </a:r>
                      <a:endParaRPr lang="en-IN" sz="2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DimProductCategory</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kern="1200" dirty="0">
                          <a:solidFill>
                            <a:schemeClr val="tx1"/>
                          </a:solidFill>
                          <a:latin typeface="+mn-lt"/>
                          <a:ea typeface="+mn-ea"/>
                          <a:cs typeface="+mn-cs"/>
                        </a:rPr>
                        <a:t>DimProductSubCategory</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8485380"/>
                  </a:ext>
                </a:extLst>
              </a:tr>
              <a:tr h="528039">
                <a:tc vMerge="1">
                  <a:txBody>
                    <a:bodyPr/>
                    <a:lstStyle/>
                    <a:p>
                      <a:pPr lvl="0" algn="ctr">
                        <a:lnSpc>
                          <a:spcPct val="100000"/>
                        </a:lnSpc>
                      </a:pPr>
                      <a:endParaRPr lang="en-IN" sz="2000" b="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Fact_Internet_Sales_new</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j-lt"/>
                        </a:rPr>
                        <a:t>FactInternetSales</a:t>
                      </a: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0683143"/>
                  </a:ext>
                </a:extLst>
              </a:tr>
              <a:tr h="528039">
                <a:tc>
                  <a:txBody>
                    <a:bodyPr/>
                    <a:lstStyle/>
                    <a:p>
                      <a:pPr lvl="0" algn="ctr">
                        <a:lnSpc>
                          <a:spcPct val="100000"/>
                        </a:lnSpc>
                      </a:pPr>
                      <a:r>
                        <a:rPr lang="en-IN" sz="2000" b="0" kern="1200" dirty="0">
                          <a:solidFill>
                            <a:schemeClr val="tx1"/>
                          </a:solidFill>
                          <a:latin typeface="+mj-lt"/>
                          <a:ea typeface="+mn-ea"/>
                          <a:cs typeface="+mn-cs"/>
                        </a:rPr>
                        <a:t>Dataset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b="0" kern="1200" dirty="0">
                          <a:solidFill>
                            <a:schemeClr val="tx1"/>
                          </a:solidFill>
                          <a:latin typeface="+mj-lt"/>
                          <a:ea typeface="+mn-ea"/>
                          <a:cs typeface="+mn-cs"/>
                        </a:rPr>
                        <a:t>Microsoft Excel File (.xlsx)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b="0" kern="1200" dirty="0">
                        <a:solidFill>
                          <a:schemeClr val="tx1"/>
                        </a:solidFill>
                        <a:latin typeface="+mj-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074799"/>
                  </a:ext>
                </a:extLst>
              </a:tr>
              <a:tr h="528039">
                <a:tc>
                  <a:txBody>
                    <a:bodyPr/>
                    <a:lstStyle/>
                    <a:p>
                      <a:pPr lvl="0" algn="ctr">
                        <a:lnSpc>
                          <a:spcPct val="100000"/>
                        </a:lnSpc>
                      </a:pPr>
                      <a:r>
                        <a:rPr lang="en-IN" sz="2000" b="0" kern="1200" dirty="0">
                          <a:solidFill>
                            <a:schemeClr val="tx1"/>
                          </a:solidFill>
                          <a:latin typeface="+mj-lt"/>
                          <a:ea typeface="+mn-ea"/>
                          <a:cs typeface="+mn-cs"/>
                        </a:rPr>
                        <a:t>Dataset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lvl="0" algn="l">
                        <a:lnSpc>
                          <a:spcPct val="100000"/>
                        </a:lnSpc>
                      </a:pPr>
                      <a:r>
                        <a:rPr lang="en-IN" sz="2000" b="0" dirty="0">
                          <a:solidFill>
                            <a:schemeClr val="tx1"/>
                          </a:solidFill>
                          <a:latin typeface="+mj-lt"/>
                        </a:rPr>
                        <a:t>10.1 MB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lvl="0" algn="l">
                        <a:lnSpc>
                          <a:spcPct val="100000"/>
                        </a:lnSpc>
                      </a:pPr>
                      <a:endParaRPr lang="en-IN" sz="2000" b="0" dirty="0">
                        <a:solidFill>
                          <a:schemeClr val="tx1"/>
                        </a:solidFill>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454813"/>
                  </a:ext>
                </a:extLst>
              </a:tr>
            </a:tbl>
          </a:graphicData>
        </a:graphic>
      </p:graphicFrame>
    </p:spTree>
    <p:extLst>
      <p:ext uri="{BB962C8B-B14F-4D97-AF65-F5344CB8AC3E}">
        <p14:creationId xmlns:p14="http://schemas.microsoft.com/office/powerpoint/2010/main" val="334853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EC370-7EE0-0C0F-E0C6-A9D3651E4F7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E051127-5FF1-060B-DD22-4457855D09F5}"/>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pic>
        <p:nvPicPr>
          <p:cNvPr id="10" name="image1.png">
            <a:extLst>
              <a:ext uri="{FF2B5EF4-FFF2-40B4-BE49-F238E27FC236}">
                <a16:creationId xmlns:a16="http://schemas.microsoft.com/office/drawing/2014/main" id="{F68BD4C9-72D2-4974-F449-DA729D91C359}"/>
              </a:ext>
            </a:extLst>
          </p:cNvPr>
          <p:cNvPicPr/>
          <p:nvPr/>
        </p:nvPicPr>
        <p:blipFill>
          <a:blip r:embed="rId3"/>
          <a:srcRect/>
          <a:stretch>
            <a:fillRect/>
          </a:stretch>
        </p:blipFill>
        <p:spPr>
          <a:xfrm>
            <a:off x="2860040" y="1262062"/>
            <a:ext cx="6471920" cy="4333875"/>
          </a:xfrm>
          <a:prstGeom prst="rect">
            <a:avLst/>
          </a:prstGeom>
          <a:ln>
            <a:solidFill>
              <a:schemeClr val="tx1"/>
            </a:solidFill>
          </a:ln>
        </p:spPr>
      </p:pic>
      <p:sp>
        <p:nvSpPr>
          <p:cNvPr id="3" name="Rectangle 2">
            <a:extLst>
              <a:ext uri="{FF2B5EF4-FFF2-40B4-BE49-F238E27FC236}">
                <a16:creationId xmlns:a16="http://schemas.microsoft.com/office/drawing/2014/main" id="{74FCCA96-043D-AC8A-63A7-D9DB8218B07C}"/>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ABOUT THE DATASET</a:t>
            </a:r>
          </a:p>
        </p:txBody>
      </p:sp>
    </p:spTree>
    <p:extLst>
      <p:ext uri="{BB962C8B-B14F-4D97-AF65-F5344CB8AC3E}">
        <p14:creationId xmlns:p14="http://schemas.microsoft.com/office/powerpoint/2010/main" val="2893743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0328D-B2B9-6950-7CE0-98BF5E2E342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B051F5C-D677-C496-5D7F-B09EAEE07E22}"/>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sp>
        <p:nvSpPr>
          <p:cNvPr id="3" name="Rectangle 2">
            <a:extLst>
              <a:ext uri="{FF2B5EF4-FFF2-40B4-BE49-F238E27FC236}">
                <a16:creationId xmlns:a16="http://schemas.microsoft.com/office/drawing/2014/main" id="{4EF11FF0-E4E8-3B52-BC1D-E2BBD1F7E6D4}"/>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EVALUATION CRITERIA</a:t>
            </a:r>
          </a:p>
        </p:txBody>
      </p:sp>
      <p:sp>
        <p:nvSpPr>
          <p:cNvPr id="4" name="TextBox 3">
            <a:extLst>
              <a:ext uri="{FF2B5EF4-FFF2-40B4-BE49-F238E27FC236}">
                <a16:creationId xmlns:a16="http://schemas.microsoft.com/office/drawing/2014/main" id="{977F51ED-C905-38F3-15D6-833D571400EF}"/>
              </a:ext>
            </a:extLst>
          </p:cNvPr>
          <p:cNvSpPr txBox="1"/>
          <p:nvPr/>
        </p:nvSpPr>
        <p:spPr>
          <a:xfrm>
            <a:off x="1117600" y="984443"/>
            <a:ext cx="9242487" cy="5101846"/>
          </a:xfrm>
          <a:prstGeom prst="rect">
            <a:avLst/>
          </a:prstGeom>
          <a:noFill/>
        </p:spPr>
        <p:txBody>
          <a:bodyPr wrap="square">
            <a:spAutoFit/>
          </a:bodyPr>
          <a:lstStyle/>
          <a:p>
            <a:pPr>
              <a:lnSpc>
                <a:spcPct val="150000"/>
              </a:lnSpc>
            </a:pPr>
            <a:r>
              <a:rPr lang="en-US" sz="2400" dirty="0"/>
              <a:t>Your project presentation will be evaluated based on the following four key performance factors:</a:t>
            </a:r>
          </a:p>
          <a:p>
            <a:pPr lvl="1">
              <a:lnSpc>
                <a:spcPct val="150000"/>
              </a:lnSpc>
              <a:buFont typeface="+mj-lt"/>
              <a:buAutoNum type="arabicPeriod"/>
            </a:pPr>
            <a:r>
              <a:rPr lang="en-US" sz="2400" b="1" dirty="0"/>
              <a:t> Technical Skills</a:t>
            </a:r>
            <a:endParaRPr lang="en-US" sz="2400" dirty="0"/>
          </a:p>
          <a:p>
            <a:pPr lvl="1">
              <a:lnSpc>
                <a:spcPct val="150000"/>
              </a:lnSpc>
              <a:buFont typeface="+mj-lt"/>
              <a:buAutoNum type="arabicPeriod"/>
            </a:pPr>
            <a:r>
              <a:rPr lang="en-US" sz="2400" b="1" dirty="0"/>
              <a:t> Collaboration with Teammates</a:t>
            </a:r>
            <a:endParaRPr lang="en-US" sz="2400" dirty="0"/>
          </a:p>
          <a:p>
            <a:pPr lvl="1">
              <a:lnSpc>
                <a:spcPct val="150000"/>
              </a:lnSpc>
              <a:buFont typeface="+mj-lt"/>
              <a:buAutoNum type="arabicPeriod"/>
            </a:pPr>
            <a:r>
              <a:rPr lang="en-US" sz="2400" b="1" dirty="0"/>
              <a:t> Communication</a:t>
            </a:r>
            <a:endParaRPr lang="en-US" sz="2400" dirty="0"/>
          </a:p>
          <a:p>
            <a:pPr lvl="1">
              <a:lnSpc>
                <a:spcPct val="150000"/>
              </a:lnSpc>
              <a:buFont typeface="+mj-lt"/>
              <a:buAutoNum type="arabicPeriod"/>
            </a:pPr>
            <a:r>
              <a:rPr lang="en-US" sz="2400" b="1" dirty="0"/>
              <a:t> Planning and Execution</a:t>
            </a:r>
            <a:endParaRPr lang="en-US" sz="2400" dirty="0"/>
          </a:p>
          <a:p>
            <a:pPr>
              <a:lnSpc>
                <a:spcPct val="150000"/>
              </a:lnSpc>
            </a:pPr>
            <a:r>
              <a:rPr lang="en-US" sz="2400" dirty="0"/>
              <a:t>Please ensure your presentation reflects these factors for a well-rounded evaluation.</a:t>
            </a:r>
          </a:p>
          <a:p>
            <a:pPr>
              <a:lnSpc>
                <a:spcPct val="150000"/>
              </a:lnSpc>
              <a:spcAft>
                <a:spcPts val="800"/>
              </a:spcAft>
            </a:pPr>
            <a:r>
              <a:rPr lang="en-US" sz="2800" dirty="0"/>
              <a:t> </a:t>
            </a:r>
            <a:endParaRPr lang="en-IN" sz="2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66504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37729-7E2D-C306-B100-DA0187528E7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F8197E5-AA4F-6E58-6F2C-9B259A5E5E7A}"/>
              </a:ext>
            </a:extLst>
          </p:cNvPr>
          <p:cNvPicPr>
            <a:picLocks noChangeAspect="1"/>
          </p:cNvPicPr>
          <p:nvPr/>
        </p:nvPicPr>
        <p:blipFill rotWithShape="1">
          <a:blip r:embed="rId2">
            <a:extLst>
              <a:ext uri="{28A0092B-C50C-407E-A947-70E740481C1C}">
                <a14:useLocalDpi xmlns:a14="http://schemas.microsoft.com/office/drawing/2010/main" val="0"/>
              </a:ext>
            </a:extLst>
          </a:blip>
          <a:srcRect t="24465" b="26604"/>
          <a:stretch/>
        </p:blipFill>
        <p:spPr>
          <a:xfrm>
            <a:off x="10207687" y="6315429"/>
            <a:ext cx="1824364" cy="502239"/>
          </a:xfrm>
          <a:prstGeom prst="rect">
            <a:avLst/>
          </a:prstGeom>
        </p:spPr>
      </p:pic>
      <p:sp>
        <p:nvSpPr>
          <p:cNvPr id="3" name="Rectangle 2">
            <a:extLst>
              <a:ext uri="{FF2B5EF4-FFF2-40B4-BE49-F238E27FC236}">
                <a16:creationId xmlns:a16="http://schemas.microsoft.com/office/drawing/2014/main" id="{E21F2E22-1091-0874-3B30-A73F3E8F2071}"/>
              </a:ext>
            </a:extLst>
          </p:cNvPr>
          <p:cNvSpPr/>
          <p:nvPr/>
        </p:nvSpPr>
        <p:spPr>
          <a:xfrm>
            <a:off x="2783840" y="121920"/>
            <a:ext cx="6624320" cy="52832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lnSpc>
                <a:spcPct val="150000"/>
              </a:lnSpc>
            </a:pPr>
            <a:r>
              <a:rPr lang="en-IN" sz="2800" b="1" dirty="0"/>
              <a:t>EXTRA TASKS TO DO</a:t>
            </a:r>
          </a:p>
        </p:txBody>
      </p:sp>
      <p:sp>
        <p:nvSpPr>
          <p:cNvPr id="4" name="TextBox 3">
            <a:extLst>
              <a:ext uri="{FF2B5EF4-FFF2-40B4-BE49-F238E27FC236}">
                <a16:creationId xmlns:a16="http://schemas.microsoft.com/office/drawing/2014/main" id="{54015579-2E4A-6098-6921-0EC7D99C00E5}"/>
              </a:ext>
            </a:extLst>
          </p:cNvPr>
          <p:cNvSpPr txBox="1"/>
          <p:nvPr/>
        </p:nvSpPr>
        <p:spPr>
          <a:xfrm>
            <a:off x="680720" y="1035243"/>
            <a:ext cx="10830560" cy="1362937"/>
          </a:xfrm>
          <a:prstGeom prst="rect">
            <a:avLst/>
          </a:prstGeom>
          <a:noFill/>
        </p:spPr>
        <p:txBody>
          <a:bodyPr wrap="square">
            <a:spAutoFit/>
          </a:bodyPr>
          <a:lstStyle/>
          <a:p>
            <a:pPr>
              <a:lnSpc>
                <a:spcPct val="107000"/>
              </a:lnSpc>
              <a:spcAft>
                <a:spcPts val="800"/>
              </a:spcAft>
            </a:pPr>
            <a:r>
              <a:rPr lang="en-US" sz="2400" dirty="0"/>
              <a:t>In </a:t>
            </a:r>
            <a:r>
              <a:rPr lang="en-US" sz="2400" b="1" dirty="0"/>
              <a:t>Adventure Works project</a:t>
            </a:r>
            <a:r>
              <a:rPr lang="en-US" sz="2400" dirty="0"/>
              <a:t>, the goal is typically to analyze the dataset to uncover insights and answer key business questions. </a:t>
            </a:r>
          </a:p>
          <a:p>
            <a:pPr>
              <a:lnSpc>
                <a:spcPct val="107000"/>
              </a:lnSpc>
              <a:spcAft>
                <a:spcPts val="800"/>
              </a:spcAft>
            </a:pPr>
            <a:r>
              <a:rPr lang="en-IN" sz="2400" dirty="0">
                <a:effectLst/>
                <a:latin typeface="Calibri" panose="020F0502020204030204" pitchFamily="34" charset="0"/>
                <a:ea typeface="Calibri" panose="020F0502020204030204" pitchFamily="34" charset="0"/>
              </a:rPr>
              <a:t>Followin</a:t>
            </a:r>
            <a:r>
              <a:rPr lang="en-IN" sz="2400" dirty="0">
                <a:latin typeface="Calibri" panose="020F0502020204030204" pitchFamily="34" charset="0"/>
                <a:ea typeface="Calibri" panose="020F0502020204030204" pitchFamily="34" charset="0"/>
              </a:rPr>
              <a:t>g are some extra Analysis you can try for </a:t>
            </a:r>
            <a:endParaRPr lang="en-US" sz="24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ABF50C44-BB17-6798-3978-7A08301119E0}"/>
              </a:ext>
            </a:extLst>
          </p:cNvPr>
          <p:cNvSpPr txBox="1"/>
          <p:nvPr/>
        </p:nvSpPr>
        <p:spPr>
          <a:xfrm>
            <a:off x="1076960" y="2531943"/>
            <a:ext cx="4907280" cy="1955472"/>
          </a:xfrm>
          <a:prstGeom prst="rect">
            <a:avLst/>
          </a:prstGeom>
          <a:noFill/>
        </p:spPr>
        <p:txBody>
          <a:bodyPr wrap="square">
            <a:spAutoFit/>
          </a:bodyPr>
          <a:lstStyle>
            <a:defPPr>
              <a:defRPr lang="en-US"/>
            </a:defPPr>
            <a:lvl1pPr>
              <a:lnSpc>
                <a:spcPct val="107000"/>
              </a:lnSpc>
              <a:spcAft>
                <a:spcPts val="800"/>
              </a:spcAft>
              <a:defRPr sz="2000"/>
            </a:lvl1pPr>
          </a:lstStyle>
          <a:p>
            <a:pPr marL="457200" indent="-457200">
              <a:buFont typeface="+mj-lt"/>
              <a:buAutoNum type="arabicPeriod"/>
            </a:pPr>
            <a:r>
              <a:rPr lang="en-US" sz="2400" dirty="0"/>
              <a:t>Sales Performance Analysis </a:t>
            </a:r>
          </a:p>
          <a:p>
            <a:pPr marL="457200" indent="-457200">
              <a:buFont typeface="+mj-lt"/>
              <a:buAutoNum type="arabicPeriod"/>
            </a:pPr>
            <a:r>
              <a:rPr lang="en-US" sz="2400" dirty="0"/>
              <a:t>Customer Behavior Insights </a:t>
            </a:r>
          </a:p>
          <a:p>
            <a:pPr marL="457200" indent="-457200">
              <a:buFont typeface="+mj-lt"/>
              <a:buAutoNum type="arabicPeriod"/>
            </a:pPr>
            <a:r>
              <a:rPr lang="en-US" sz="2400" dirty="0"/>
              <a:t>Inventory and Product Analysis</a:t>
            </a:r>
          </a:p>
          <a:p>
            <a:pPr marL="457200" indent="-457200">
              <a:buFont typeface="+mj-lt"/>
              <a:buAutoNum type="arabicPeriod"/>
            </a:pPr>
            <a:r>
              <a:rPr lang="en-US" sz="2400" dirty="0"/>
              <a:t>Operational Efficiency </a:t>
            </a:r>
          </a:p>
        </p:txBody>
      </p:sp>
    </p:spTree>
    <p:extLst>
      <p:ext uri="{BB962C8B-B14F-4D97-AF65-F5344CB8AC3E}">
        <p14:creationId xmlns:p14="http://schemas.microsoft.com/office/powerpoint/2010/main" val="323399876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153</TotalTime>
  <Words>347</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Gill Sans MT</vt:lpstr>
      <vt:lpstr>Gallery</vt:lpstr>
      <vt:lpstr>Adventure  works project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Excelr Solutuons</dc:creator>
  <cp:lastModifiedBy>Excelr Edtech</cp:lastModifiedBy>
  <cp:revision>10</cp:revision>
  <dcterms:created xsi:type="dcterms:W3CDTF">2024-11-22T04:33:07Z</dcterms:created>
  <dcterms:modified xsi:type="dcterms:W3CDTF">2025-01-06T05:45:12Z</dcterms:modified>
</cp:coreProperties>
</file>